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6" r:id="rId2"/>
    <p:sldId id="317" r:id="rId3"/>
    <p:sldId id="318" r:id="rId4"/>
    <p:sldId id="319" r:id="rId5"/>
    <p:sldId id="305" r:id="rId6"/>
    <p:sldId id="262" r:id="rId7"/>
    <p:sldId id="306" r:id="rId8"/>
    <p:sldId id="303" r:id="rId9"/>
    <p:sldId id="307" r:id="rId10"/>
    <p:sldId id="311" r:id="rId11"/>
    <p:sldId id="308" r:id="rId12"/>
    <p:sldId id="312" r:id="rId13"/>
    <p:sldId id="309" r:id="rId14"/>
    <p:sldId id="313" r:id="rId15"/>
    <p:sldId id="310" r:id="rId16"/>
    <p:sldId id="31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66FF99"/>
    <a:srgbClr val="6699FF"/>
    <a:srgbClr val="D60093"/>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p:cViewPr varScale="1">
        <p:scale>
          <a:sx n="62" d="100"/>
          <a:sy n="62" d="100"/>
        </p:scale>
        <p:origin x="1392" y="56"/>
      </p:cViewPr>
      <p:guideLst>
        <p:guide orient="horz" pos="2160"/>
        <p:guide pos="2880"/>
      </p:guideLst>
    </p:cSldViewPr>
  </p:slideViewPr>
  <p:notesTextViewPr>
    <p:cViewPr>
      <p:scale>
        <a:sx n="1" d="1"/>
        <a:sy n="1" d="1"/>
      </p:scale>
      <p:origin x="0" y="0"/>
    </p:cViewPr>
  </p:notesTextViewPr>
  <p:sorterViewPr>
    <p:cViewPr>
      <p:scale>
        <a:sx n="120" d="100"/>
        <a:sy n="12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hautlieucreative.co.uk/photo16a2/wp-content/uploads/sites/2/2015/12/essay-structure.doc" TargetMode="External"/><Relationship Id="rId2" Type="http://schemas.openxmlformats.org/officeDocument/2006/relationships/hyperlink" Target="http://www.hautlieucreative.co.uk/photo17ase/wp-content/uploads/sites/21/2017/11/possible-questions-to-investigate-1.doc"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mymediacreative.com/language-of-moving-image-2/" TargetMode="External"/><Relationship Id="rId2" Type="http://schemas.openxmlformats.org/officeDocument/2006/relationships/hyperlink" Target="http://mymediacreative.com/narrativ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dirty="0"/>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41888"/>
            <a:ext cx="4176712"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2</a:t>
            </a:r>
            <a:br>
              <a:rPr lang="en-GB" altLang="en-US" dirty="0">
                <a:solidFill>
                  <a:srgbClr val="000000"/>
                </a:solidFill>
                <a:ea typeface="MS PGothic" pitchFamily="34" charset="-128"/>
              </a:rPr>
            </a:br>
            <a:r>
              <a:rPr lang="en-GB" altLang="en-US" dirty="0">
                <a:solidFill>
                  <a:srgbClr val="000000"/>
                </a:solidFill>
                <a:ea typeface="MS PGothic" pitchFamily="34" charset="-128"/>
              </a:rPr>
              <a:t>6 Weeks – Spring Term</a:t>
            </a: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a:solidFill>
                  <a:srgbClr val="FF3300"/>
                </a:solidFill>
                <a:ea typeface="MS PGothic" pitchFamily="34" charset="-128"/>
              </a:rPr>
              <a:t>Fri 11 Feb 2021</a:t>
            </a:r>
          </a:p>
          <a:p>
            <a:pPr fontAlgn="base">
              <a:spcBef>
                <a:spcPct val="50000"/>
              </a:spcBef>
              <a:spcAft>
                <a:spcPct val="0"/>
              </a:spcAft>
              <a:defRPr/>
            </a:pPr>
            <a:endParaRPr lang="en-GB" altLang="en-US" dirty="0">
              <a:solidFill>
                <a:srgbClr val="000000"/>
              </a:solidFill>
              <a:ea typeface="MS PGothic" pitchFamily="34" charset="-128"/>
            </a:endParaRP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IDENTITY &amp; COMMUNITY</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2021</a:t>
            </a:r>
          </a:p>
        </p:txBody>
      </p:sp>
    </p:spTree>
    <p:extLst>
      <p:ext uri="{BB962C8B-B14F-4D97-AF65-F5344CB8AC3E}">
        <p14:creationId xmlns:p14="http://schemas.microsoft.com/office/powerpoint/2010/main" val="89785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2658544888"/>
              </p:ext>
            </p:extLst>
          </p:nvPr>
        </p:nvGraphicFramePr>
        <p:xfrm>
          <a:off x="287337" y="44624"/>
          <a:ext cx="8569325" cy="6714926"/>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288032">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4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14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670561"/>
                  </a:ext>
                </a:extLst>
              </a:tr>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16: </a:t>
                      </a:r>
                      <a:r>
                        <a:rPr lang="en-GB" sz="1100" b="1" i="0" dirty="0">
                          <a:solidFill>
                            <a:schemeClr val="tx1"/>
                          </a:solidFill>
                        </a:rPr>
                        <a:t>10 – 16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Essay introduction: Academic study skills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Contextual Study: Decoding Photography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Academic Sources</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Research and identify 3-5 literary sources from a variety of media such as books, journal/magazines, internet, </a:t>
                      </a:r>
                      <a:r>
                        <a:rPr lang="en-GB" sz="1100" b="0" i="0" dirty="0" err="1">
                          <a:solidFill>
                            <a:srgbClr val="2B2B2B"/>
                          </a:solidFill>
                          <a:effectLst/>
                          <a:latin typeface="inherit"/>
                        </a:rPr>
                        <a:t>Youtube</a:t>
                      </a:r>
                      <a:r>
                        <a:rPr lang="en-GB" sz="1100" b="0" i="0" dirty="0">
                          <a:solidFill>
                            <a:srgbClr val="2B2B2B"/>
                          </a:solidFill>
                          <a:effectLst/>
                          <a:latin typeface="inherit"/>
                        </a:rPr>
                        <a:t>/video .</a:t>
                      </a:r>
                    </a:p>
                    <a:p>
                      <a:pPr algn="l" fontAlgn="base">
                        <a:buFont typeface="Arial" panose="020B0604020202020204" pitchFamily="34" charset="0"/>
                        <a:buChar char="•"/>
                      </a:pPr>
                      <a:r>
                        <a:rPr lang="en-GB" sz="1100" b="0" i="0" dirty="0">
                          <a:solidFill>
                            <a:srgbClr val="2B2B2B"/>
                          </a:solidFill>
                          <a:effectLst/>
                          <a:latin typeface="inherit"/>
                        </a:rPr>
                        <a:t>Begin to read essay, texts and interviews with your chosen artists as well as commentary from critics, historians and others.</a:t>
                      </a:r>
                    </a:p>
                    <a:p>
                      <a:pPr algn="l" fontAlgn="base">
                        <a:buFont typeface="Arial" panose="020B0604020202020204" pitchFamily="34" charset="0"/>
                        <a:buChar char="•"/>
                      </a:pPr>
                      <a:r>
                        <a:rPr lang="en-GB" sz="1100" b="0" i="0" dirty="0">
                          <a:solidFill>
                            <a:srgbClr val="2B2B2B"/>
                          </a:solidFill>
                          <a:effectLst/>
                          <a:latin typeface="inherit"/>
                        </a:rPr>
                        <a:t>It’s important that you show evidence of reading and draw upon different pints of view – not only your own.</a:t>
                      </a:r>
                    </a:p>
                    <a:p>
                      <a:pPr algn="l" fontAlgn="base">
                        <a:buFont typeface="Arial" panose="020B0604020202020204" pitchFamily="34" charset="0"/>
                        <a:buChar char="•"/>
                      </a:pPr>
                      <a:r>
                        <a:rPr lang="en-GB" sz="1100" b="0" i="0" dirty="0">
                          <a:solidFill>
                            <a:srgbClr val="2B2B2B"/>
                          </a:solidFill>
                          <a:effectLst/>
                          <a:latin typeface="inherit"/>
                        </a:rPr>
                        <a:t>Take notes when you’re reading…key words, concepts, passages</a:t>
                      </a:r>
                    </a:p>
                    <a:p>
                      <a:pPr algn="l" fontAlgn="base">
                        <a:buFont typeface="Arial" panose="020B0604020202020204" pitchFamily="34" charset="0"/>
                        <a:buChar char="•"/>
                      </a:pPr>
                      <a:r>
                        <a:rPr lang="en-GB" sz="1100" b="0" i="0" dirty="0">
                          <a:solidFill>
                            <a:srgbClr val="2B2B2B"/>
                          </a:solidFill>
                          <a:effectLst/>
                          <a:latin typeface="inherit"/>
                        </a:rPr>
                        <a:t>Write down page number, author, year, title, publisher, place of publication so you can list source in a bibliography</a:t>
                      </a:r>
                    </a:p>
                    <a:p>
                      <a:pPr algn="l" fontAlgn="base">
                        <a:buFont typeface="Arial" panose="020B0604020202020204" pitchFamily="34" charset="0"/>
                        <a:buChar char="•"/>
                      </a:pPr>
                      <a:r>
                        <a:rPr lang="en-GB" sz="1100" b="1" i="0" dirty="0">
                          <a:solidFill>
                            <a:srgbClr val="2B2B2B"/>
                          </a:solidFill>
                          <a:effectLst/>
                          <a:latin typeface="inherit"/>
                        </a:rPr>
                        <a:t>Bibliography:</a:t>
                      </a:r>
                      <a:r>
                        <a:rPr lang="en-GB" sz="1100" b="0" i="0" dirty="0">
                          <a:solidFill>
                            <a:srgbClr val="2B2B2B"/>
                          </a:solidFill>
                          <a:effectLst/>
                          <a:latin typeface="Lato"/>
                        </a:rPr>
                        <a:t> List all the sources that you use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Quotation and Referencing:</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Use quotes to support or disprove your argument</a:t>
                      </a:r>
                    </a:p>
                    <a:p>
                      <a:pPr algn="l" fontAlgn="base">
                        <a:buFont typeface="Arial" panose="020B0604020202020204" pitchFamily="34" charset="0"/>
                        <a:buChar char="•"/>
                      </a:pPr>
                      <a:r>
                        <a:rPr lang="en-GB" sz="1100" b="0" i="0" dirty="0">
                          <a:solidFill>
                            <a:srgbClr val="2B2B2B"/>
                          </a:solidFill>
                          <a:effectLst/>
                          <a:latin typeface="inherit"/>
                        </a:rPr>
                        <a:t>Use quotes to show evidence of reading</a:t>
                      </a:r>
                    </a:p>
                    <a:p>
                      <a:pPr algn="l" fontAlgn="base">
                        <a:buFont typeface="Arial" panose="020B0604020202020204" pitchFamily="34" charset="0"/>
                        <a:buChar char="•"/>
                      </a:pPr>
                      <a:r>
                        <a:rPr lang="en-GB" sz="1100" b="0" i="0" dirty="0">
                          <a:solidFill>
                            <a:srgbClr val="2B2B2B"/>
                          </a:solidFill>
                          <a:effectLst/>
                          <a:latin typeface="inherit"/>
                        </a:rPr>
                        <a:t>Use </a:t>
                      </a:r>
                      <a:r>
                        <a:rPr lang="en-GB" sz="1100" b="1" i="0" dirty="0">
                          <a:solidFill>
                            <a:srgbClr val="2B2B2B"/>
                          </a:solidFill>
                          <a:effectLst/>
                          <a:latin typeface="inherit"/>
                        </a:rPr>
                        <a:t>Harvard System of Referencing…</a:t>
                      </a:r>
                      <a:r>
                        <a:rPr lang="en-GB" sz="1100" b="0" i="0" dirty="0">
                          <a:solidFill>
                            <a:srgbClr val="2B2B2B"/>
                          </a:solidFill>
                          <a:effectLst/>
                          <a:latin typeface="inherit"/>
                        </a:rPr>
                        <a:t>see </a:t>
                      </a:r>
                      <a:r>
                        <a:rPr lang="en-GB" sz="1100" b="0" i="0" dirty="0" err="1">
                          <a:solidFill>
                            <a:srgbClr val="2B2B2B"/>
                          </a:solidFill>
                          <a:effectLst/>
                          <a:latin typeface="inherit"/>
                        </a:rPr>
                        <a:t>Powerpoint</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0038">
                <a:tc>
                  <a:txBody>
                    <a:bodyPr/>
                    <a:lstStyle/>
                    <a:p>
                      <a:pPr algn="l" fontAlgn="base"/>
                      <a:r>
                        <a:rPr lang="en-GB" sz="1100" b="1" i="0" dirty="0">
                          <a:solidFill>
                            <a:srgbClr val="2B2B2B"/>
                          </a:solidFill>
                          <a:effectLst/>
                          <a:latin typeface="inherit"/>
                        </a:rPr>
                        <a:t>Essay Question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Think of a hypothesis and list possible essay questions</a:t>
                      </a:r>
                    </a:p>
                    <a:p>
                      <a:pPr algn="l" fontAlgn="base">
                        <a:buFont typeface="Arial" panose="020B0604020202020204" pitchFamily="34" charset="0"/>
                        <a:buChar char="•"/>
                      </a:pPr>
                      <a:r>
                        <a:rPr lang="en-GB" sz="1100" b="0" i="0" dirty="0">
                          <a:solidFill>
                            <a:srgbClr val="2B2B2B"/>
                          </a:solidFill>
                          <a:effectLst/>
                          <a:latin typeface="inherit"/>
                        </a:rPr>
                        <a:t>Here is a list of  </a:t>
                      </a:r>
                      <a:r>
                        <a:rPr lang="en-GB" sz="1100" b="0" i="0" u="sng" dirty="0">
                          <a:solidFill>
                            <a:srgbClr val="DDDDDD"/>
                          </a:solidFill>
                          <a:effectLst/>
                          <a:latin typeface="inherit"/>
                          <a:hlinkClick r:id="rId2"/>
                        </a:rPr>
                        <a:t>possible questions to investigate</a:t>
                      </a:r>
                      <a:r>
                        <a:rPr lang="en-GB" sz="1100" b="0" i="0" dirty="0">
                          <a:solidFill>
                            <a:srgbClr val="2B2B2B"/>
                          </a:solidFill>
                          <a:effectLst/>
                          <a:latin typeface="inherit"/>
                        </a:rPr>
                        <a:t> that may help you.</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7278595"/>
                  </a:ext>
                </a:extLst>
              </a:tr>
              <a:tr h="341474">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100" b="1" i="0" dirty="0">
                          <a:solidFill>
                            <a:srgbClr val="2B2B2B"/>
                          </a:solidFill>
                          <a:effectLst/>
                          <a:latin typeface="inherit"/>
                        </a:rPr>
                        <a:t>Essay Plan</a:t>
                      </a:r>
                      <a:br>
                        <a:rPr lang="en-GB" sz="1100" b="0" i="0" dirty="0">
                          <a:solidFill>
                            <a:srgbClr val="2B2B2B"/>
                          </a:solidFill>
                          <a:effectLst/>
                          <a:latin typeface="Lato"/>
                        </a:rPr>
                      </a:br>
                      <a:r>
                        <a:rPr lang="en-GB" sz="1100" b="0" i="0" dirty="0">
                          <a:solidFill>
                            <a:srgbClr val="2B2B2B"/>
                          </a:solidFill>
                          <a:effectLst/>
                          <a:latin typeface="Lato"/>
                        </a:rPr>
                        <a:t>Make a plan that lists what you are going to write about in each paragraph – </a:t>
                      </a:r>
                      <a:r>
                        <a:rPr lang="en-GB" sz="1100" b="0" i="0" u="sng" dirty="0">
                          <a:solidFill>
                            <a:srgbClr val="DDDDDD"/>
                          </a:solidFill>
                          <a:effectLst/>
                          <a:latin typeface="inherit"/>
                          <a:hlinkClick r:id="rId3"/>
                        </a:rPr>
                        <a:t>essay structure</a:t>
                      </a:r>
                      <a:r>
                        <a:rPr lang="en-GB" sz="1100" b="0" i="0" dirty="0">
                          <a:solidFill>
                            <a:srgbClr val="2B2B2B"/>
                          </a:solidFill>
                          <a:effectLst/>
                          <a:latin typeface="Lato"/>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9070365"/>
                  </a:ext>
                </a:extLst>
              </a:tr>
              <a:tr h="341474">
                <a:tc>
                  <a:txBody>
                    <a:bodyPr/>
                    <a:lstStyle/>
                    <a:p>
                      <a:pPr algn="l" fontAlgn="base"/>
                      <a:r>
                        <a:rPr lang="en-GB" sz="1100" b="1" i="0" dirty="0">
                          <a:solidFill>
                            <a:srgbClr val="2B2B2B"/>
                          </a:solidFill>
                          <a:effectLst/>
                          <a:latin typeface="inherit"/>
                        </a:rPr>
                        <a:t>Essay introduction</a:t>
                      </a:r>
                      <a:endParaRPr lang="en-GB" sz="1100" b="1" i="0" dirty="0">
                        <a:solidFill>
                          <a:srgbClr val="2B2B2B"/>
                        </a:solidFill>
                        <a:effectLst/>
                        <a:latin typeface="Lato"/>
                      </a:endParaRPr>
                    </a:p>
                    <a:p>
                      <a:pPr algn="l" fontAlgn="base"/>
                      <a:r>
                        <a:rPr lang="en-GB" sz="1100" b="0" i="0" dirty="0">
                          <a:solidFill>
                            <a:srgbClr val="2B2B2B"/>
                          </a:solidFill>
                          <a:effectLst/>
                          <a:latin typeface="Lato"/>
                        </a:rPr>
                        <a:t>Write a 45 mins draft in lesson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050180"/>
                  </a:ext>
                </a:extLst>
              </a:tr>
              <a:tr h="775367">
                <a:tc>
                  <a:txBody>
                    <a:bodyPr/>
                    <a:lstStyle/>
                    <a:p>
                      <a:pPr algn="l">
                        <a:buFont typeface="Arial" panose="020B0604020202020204" pitchFamily="34" charset="0"/>
                        <a:buNone/>
                      </a:pPr>
                      <a:r>
                        <a:rPr lang="en-GB" sz="1100" b="1" i="0" dirty="0">
                          <a:solidFill>
                            <a:srgbClr val="2B2B2B"/>
                          </a:solidFill>
                          <a:effectLst/>
                          <a:latin typeface="Lato"/>
                        </a:rPr>
                        <a:t>Contextual Studies</a:t>
                      </a:r>
                      <a:r>
                        <a:rPr lang="en-GB" sz="1100" b="0" i="0" dirty="0">
                          <a:solidFill>
                            <a:schemeClr val="tx1"/>
                          </a:solidFill>
                          <a:effectLst/>
                          <a:latin typeface="+mn-lt"/>
                        </a:rPr>
                        <a:t>:</a:t>
                      </a:r>
                      <a:r>
                        <a:rPr lang="en-GB" sz="1100" b="0" i="0" baseline="0" dirty="0">
                          <a:solidFill>
                            <a:schemeClr val="tx1"/>
                          </a:solidFill>
                          <a:effectLst/>
                          <a:latin typeface="+mn-lt"/>
                        </a:rPr>
                        <a:t> </a:t>
                      </a:r>
                      <a:r>
                        <a:rPr lang="en-GB" sz="1100" b="0" i="1" dirty="0">
                          <a:solidFill>
                            <a:srgbClr val="2B2B2B"/>
                          </a:solidFill>
                          <a:effectLst/>
                          <a:latin typeface="Lato"/>
                        </a:rPr>
                        <a:t>Decoding Photography</a:t>
                      </a:r>
                    </a:p>
                    <a:p>
                      <a:pPr algn="l">
                        <a:buFont typeface="Arial" panose="020B0604020202020204" pitchFamily="34" charset="0"/>
                        <a:buChar char="•"/>
                      </a:pPr>
                      <a:r>
                        <a:rPr lang="en-GB" sz="1100" b="0" i="0" dirty="0">
                          <a:solidFill>
                            <a:srgbClr val="2B2B2B"/>
                          </a:solidFill>
                          <a:effectLst/>
                          <a:latin typeface="Noto Serif"/>
                        </a:rPr>
                        <a:t>Select one of the questions listed</a:t>
                      </a:r>
                    </a:p>
                    <a:p>
                      <a:pPr algn="l">
                        <a:buFont typeface="Arial" panose="020B0604020202020204" pitchFamily="34" charset="0"/>
                        <a:buChar char="•"/>
                      </a:pPr>
                      <a:r>
                        <a:rPr lang="en-GB" sz="1100" b="0" i="0" dirty="0">
                          <a:solidFill>
                            <a:srgbClr val="2B2B2B"/>
                          </a:solidFill>
                          <a:effectLst/>
                          <a:latin typeface="Noto Serif"/>
                        </a:rPr>
                        <a:t>Read text in detail, make notes and identify 3 quotes </a:t>
                      </a:r>
                    </a:p>
                    <a:p>
                      <a:pPr algn="l">
                        <a:buFont typeface="Arial" panose="020B0604020202020204" pitchFamily="34" charset="0"/>
                        <a:buChar char="•"/>
                      </a:pPr>
                      <a:r>
                        <a:rPr lang="en-GB" sz="1100" b="0" i="0" dirty="0">
                          <a:solidFill>
                            <a:srgbClr val="2B2B2B"/>
                          </a:solidFill>
                          <a:effectLst/>
                          <a:latin typeface="Noto Serif"/>
                        </a:rPr>
                        <a:t>Select one image from examples mentioned in text and apply your own interpretation of the photograph by applying theory and critical thinking Incorporate the 3 quotes above into your interpretation of the image and make sure you comment on the quotes.</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2115491"/>
                  </a:ext>
                </a:extLst>
              </a:tr>
            </a:tbl>
          </a:graphicData>
        </a:graphic>
      </p:graphicFrame>
    </p:spTree>
    <p:extLst>
      <p:ext uri="{BB962C8B-B14F-4D97-AF65-F5344CB8AC3E}">
        <p14:creationId xmlns:p14="http://schemas.microsoft.com/office/powerpoint/2010/main" val="1536609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3144549687"/>
              </p:ext>
            </p:extLst>
          </p:nvPr>
        </p:nvGraphicFramePr>
        <p:xfrm>
          <a:off x="287337" y="116632"/>
          <a:ext cx="8569325" cy="6594847"/>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17  – 23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Photobook: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785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24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2239125"/>
                  </a:ext>
                </a:extLst>
              </a:tr>
              <a:tr h="3196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PHOTOBOOK: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(Mon, Tue, Thurs &amp; Fri)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Bring images from new photo-shoots to lessons and follow these instructions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Save shoots in folder and import into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Organisation: Create a new Collection from each new shoot inside Collection Set: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 select 8-12 images from each 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 Adjust images in Develop, both as Colour and B&amp;W images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images as JPGS (1000 pixels) and save in a folder: BLOG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Create a Blogpost with edited images and an evaluation; explaining what you focused on in each shoot and how you intend to develop your next photoshoot.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references to artists references, previous work, experiments, inspiration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Prep for photobook design: Make a rough selection of your 40-50 best pictures from all shoots. Make sure you have adjusted and standardised all the pictures in terms of exposure, colour balance.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24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Further experimentation:</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same set of images from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r>
                        <a:rPr kumimoji="0" lang="en-GB" sz="1100" b="0" i="0" u="none" strike="noStrike" kern="1200" cap="none" spc="0" normalizeH="0" baseline="0" noProof="0" dirty="0">
                          <a:ln>
                            <a:noFill/>
                          </a:ln>
                          <a:solidFill>
                            <a:srgbClr val="000000"/>
                          </a:solidFill>
                          <a:effectLst/>
                          <a:uLnTx/>
                          <a:uFillTx/>
                          <a:latin typeface="+mn-lt"/>
                          <a:ea typeface="+mn-ea"/>
                          <a:cs typeface="+mn-cs"/>
                        </a:rPr>
                        <a:t> as TIFF (4000 pixels)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Experimentation: demonstrate further creativity using Photoshop to make composite/ montage/ typology/ grids/ diptych/triptych, text/ typology </a:t>
                      </a:r>
                      <a:r>
                        <a:rPr kumimoji="0" lang="en-GB" sz="1100" b="0" i="0" u="none" strike="noStrike" kern="1200" cap="none" spc="0" normalizeH="0" baseline="0" noProof="0" dirty="0" err="1">
                          <a:ln>
                            <a:noFill/>
                          </a:ln>
                          <a:solidFill>
                            <a:srgbClr val="000000"/>
                          </a:solidFill>
                          <a:effectLst/>
                          <a:uLnTx/>
                          <a:uFillTx/>
                          <a:latin typeface="+mn-lt"/>
                          <a:ea typeface="+mn-ea"/>
                          <a:cs typeface="+mn-cs"/>
                        </a:rPr>
                        <a:t>etc</a:t>
                      </a:r>
                      <a:r>
                        <a:rPr kumimoji="0" lang="en-GB" sz="1100" b="0" i="0" u="none" strike="noStrike" kern="1200" cap="none" spc="0" normalizeH="0" baseline="0" noProof="0" dirty="0">
                          <a:ln>
                            <a:noFill/>
                          </a:ln>
                          <a:solidFill>
                            <a:srgbClr val="000000"/>
                          </a:solidFill>
                          <a:effectLst/>
                          <a:uLnTx/>
                          <a:uFillTx/>
                          <a:latin typeface="+mn-lt"/>
                          <a:ea typeface="+mn-ea"/>
                          <a:cs typeface="+mn-cs"/>
                        </a:rPr>
                        <a:t>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Design: Begin to explore different layout options using </a:t>
                      </a:r>
                      <a:r>
                        <a:rPr kumimoji="0" lang="en-GB" sz="1100" b="0" i="0" u="none" strike="noStrike" kern="1200" cap="none" spc="0" normalizeH="0" baseline="0" noProof="0" dirty="0" err="1">
                          <a:ln>
                            <a:noFill/>
                          </a:ln>
                          <a:solidFill>
                            <a:srgbClr val="000000"/>
                          </a:solidFill>
                          <a:effectLst/>
                          <a:uLnTx/>
                          <a:uFillTx/>
                          <a:latin typeface="+mn-lt"/>
                          <a:ea typeface="+mn-ea"/>
                          <a:cs typeface="+mn-cs"/>
                        </a:rPr>
                        <a:t>Indesign</a:t>
                      </a:r>
                      <a:r>
                        <a:rPr kumimoji="0" lang="en-GB" sz="1100" b="0" i="0" u="none" strike="noStrike" kern="1200" cap="none" spc="0" normalizeH="0" baseline="0" noProof="0" dirty="0">
                          <a:ln>
                            <a:noFill/>
                          </a:ln>
                          <a:solidFill>
                            <a:srgbClr val="000000"/>
                          </a:solidFill>
                          <a:effectLst/>
                          <a:uLnTx/>
                          <a:uFillTx/>
                          <a:latin typeface="+mn-lt"/>
                          <a:ea typeface="+mn-ea"/>
                          <a:cs typeface="+mn-cs"/>
                        </a:rPr>
                        <a:t> and make a new zine/book. Set up new document as A5 page sizes. This is trying out ideas before you begin designing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sure you annotate process and techniques used and evaluate each experiment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5257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462652732"/>
              </p:ext>
            </p:extLst>
          </p:nvPr>
        </p:nvGraphicFramePr>
        <p:xfrm>
          <a:off x="251520" y="116632"/>
          <a:ext cx="8569325" cy="6755420"/>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17  – 23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Film: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86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24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7047432"/>
                  </a:ext>
                </a:extLst>
              </a:tr>
              <a:tr h="619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RECORDING: Produce a number of photographic response to your Personal Study and bring footage from video/ audio recordings to lessons: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2926390"/>
                  </a:ext>
                </a:extLst>
              </a:tr>
              <a:tr h="936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Save media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Organisation: Create a new project in Premiere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Editing: begin editing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Adjusting: recordings in Colour / B&amp;W appropriate to your intentions.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40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Video: experimenting with sequencing using relevant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mn-lt"/>
                          <a:ea typeface="+mn-ea"/>
                          <a:cs typeface="+mn-cs"/>
                        </a:rPr>
                        <a:t>fx</a:t>
                      </a:r>
                      <a:r>
                        <a:rPr kumimoji="0" lang="en-GB" sz="1100" b="0" i="0" u="none" strike="noStrike" kern="1200" cap="none" spc="0" normalizeH="0" baseline="0" noProof="0" dirty="0">
                          <a:ln>
                            <a:noFill/>
                          </a:ln>
                          <a:solidFill>
                            <a:srgbClr val="000000"/>
                          </a:solidFill>
                          <a:effectLst/>
                          <a:uLnTx/>
                          <a:uFillTx/>
                          <a:latin typeface="+mn-lt"/>
                          <a:ea typeface="+mn-ea"/>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mn-lt"/>
                          <a:ea typeface="+mn-ea"/>
                          <a:cs typeface="+mn-cs"/>
                        </a:rPr>
                      </a:br>
                      <a:r>
                        <a:rPr kumimoji="0" lang="en-GB" sz="1100" b="0" i="0" u="none" strike="noStrike" kern="1200" cap="none" spc="0" normalizeH="0" baseline="0" noProof="0" dirty="0">
                          <a:ln>
                            <a:noFill/>
                          </a:ln>
                          <a:solidFill>
                            <a:srgbClr val="000000"/>
                          </a:solidFill>
                          <a:effectLst/>
                          <a:uLnTx/>
                          <a:uFillTx/>
                          <a:latin typeface="+mn-lt"/>
                          <a:ea typeface="+mn-ea"/>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mn-lt"/>
                          <a:ea typeface="+mn-ea"/>
                          <a:cs typeface="+mn-cs"/>
                        </a:rPr>
                        <a:t>Psd</a:t>
                      </a:r>
                      <a:r>
                        <a:rPr kumimoji="0" lang="en-GB" sz="1100" b="0" i="0" u="none" strike="noStrike" kern="1200" cap="none" spc="0" normalizeH="0" baseline="0" noProof="0" dirty="0">
                          <a:ln>
                            <a:noFill/>
                          </a:ln>
                          <a:solidFill>
                            <a:srgbClr val="000000"/>
                          </a:solidFill>
                          <a:effectLst/>
                          <a:uLnTx/>
                          <a:uFillTx/>
                          <a:latin typeface="+mn-lt"/>
                          <a:ea typeface="+mn-ea"/>
                          <a:cs typeface="+mn-cs"/>
                        </a:rPr>
                        <a:t> file into your project folder on V-Data drive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7529">
                <a:tc>
                  <a:txBody>
                    <a:bodyPr/>
                    <a:lstStyle/>
                    <a:p>
                      <a:r>
                        <a:rPr lang="en-GB" sz="1100" dirty="0"/>
                        <a:t>EVALUATING: Write an evaluation on the blog that reflects on your artistic intentions, film-editing process and collaboration. Include screen-prints from Premiere and a few ‘behind the scenes’ images of the shooting/ production for further annotation. Comment on the following:</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are you going to do next? </a:t>
                      </a:r>
                      <a:r>
                        <a:rPr lang="en-GB" sz="1100" i="1" dirty="0"/>
                        <a:t>– what, why, how, when, where?</a:t>
                      </a:r>
                      <a:endParaRPr lang="en-GB" sz="11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269955"/>
                  </a:ext>
                </a:extLst>
              </a:tr>
            </a:tbl>
          </a:graphicData>
        </a:graphic>
      </p:graphicFrame>
    </p:spTree>
    <p:extLst>
      <p:ext uri="{BB962C8B-B14F-4D97-AF65-F5344CB8AC3E}">
        <p14:creationId xmlns:p14="http://schemas.microsoft.com/office/powerpoint/2010/main" val="2220556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3045816748"/>
              </p:ext>
            </p:extLst>
          </p:nvPr>
        </p:nvGraphicFramePr>
        <p:xfrm>
          <a:off x="251520" y="332656"/>
          <a:ext cx="8569325" cy="6157271"/>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24 - 30 Jan:</a:t>
                      </a:r>
                      <a:br>
                        <a:rPr lang="en-GB" altLang="en-US" sz="1200" b="1" i="0" baseline="0" dirty="0">
                          <a:solidFill>
                            <a:srgbClr val="000000"/>
                          </a:solidFill>
                        </a:rPr>
                      </a:br>
                      <a:r>
                        <a:rPr lang="en-GB" altLang="en-US" sz="1200" b="1" i="0" baseline="0" dirty="0">
                          <a:solidFill>
                            <a:srgbClr val="000000"/>
                          </a:solidFill>
                        </a:rPr>
                        <a:t>Essay: Paragraph 2 + 3</a:t>
                      </a:r>
                      <a:br>
                        <a:rPr lang="en-GB" altLang="en-US" sz="1200" b="1" i="0" baseline="0" dirty="0">
                          <a:solidFill>
                            <a:srgbClr val="000000"/>
                          </a:solidFill>
                        </a:rPr>
                      </a:br>
                      <a:r>
                        <a:rPr lang="en-GB" altLang="en-US" sz="1200" b="1" i="0" baseline="0" dirty="0">
                          <a:solidFill>
                            <a:srgbClr val="000000"/>
                          </a:solidFill>
                        </a:rPr>
                        <a:t>Photobook: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Deconstruct narrative, editing &amp; design</a:t>
                      </a:r>
                      <a:endParaRPr kumimoji="0" lang="en-GB" sz="1200" b="1"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25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p>
                      <a:pPr marL="171450" indent="-171450">
                        <a:buFont typeface="Arial" panose="020B0604020202020204" pitchFamily="34" charset="0"/>
                        <a:buChar char="•"/>
                      </a:pP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Read and consider theories around how narrative can be constructed and other aspects of photobook making. Read key texts by </a:t>
                      </a:r>
                      <a:r>
                        <a:rPr lang="en-US" sz="1100" kern="1200" dirty="0" err="1">
                          <a:solidFill>
                            <a:schemeClr val="tx1"/>
                          </a:solidFill>
                          <a:effectLst/>
                          <a:latin typeface="+mn-lt"/>
                          <a:ea typeface="+mn-ea"/>
                          <a:cs typeface="+mn-cs"/>
                        </a:rPr>
                        <a:t>Jorg</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Colberg</a:t>
                      </a:r>
                      <a:r>
                        <a:rPr lang="en-US" sz="1100" kern="1200" dirty="0">
                          <a:solidFill>
                            <a:schemeClr val="tx1"/>
                          </a:solidFill>
                          <a:effectLst/>
                          <a:latin typeface="+mn-lt"/>
                          <a:ea typeface="+mn-ea"/>
                          <a:cs typeface="+mn-cs"/>
                        </a:rPr>
                        <a:t>, Colin </a:t>
                      </a:r>
                      <a:r>
                        <a:rPr lang="en-US" sz="1100" kern="1200" dirty="0" err="1">
                          <a:solidFill>
                            <a:schemeClr val="tx1"/>
                          </a:solidFill>
                          <a:effectLst/>
                          <a:latin typeface="+mn-lt"/>
                          <a:ea typeface="+mn-ea"/>
                          <a:cs typeface="+mn-cs"/>
                        </a:rPr>
                        <a:t>Pantall</a:t>
                      </a:r>
                      <a:r>
                        <a:rPr lang="en-US" sz="1100" kern="1200" dirty="0">
                          <a:solidFill>
                            <a:schemeClr val="tx1"/>
                          </a:solidFill>
                          <a:effectLst/>
                          <a:latin typeface="+mn-lt"/>
                          <a:ea typeface="+mn-ea"/>
                          <a:cs typeface="+mn-cs"/>
                        </a:rPr>
                        <a:t> and Lewis Bush.</a:t>
                      </a: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photo-book and describe the story it is communicating  with reference to</a:t>
                      </a:r>
                      <a:r>
                        <a:rPr lang="en-GB" altLang="en-US" sz="1100" dirty="0">
                          <a:solidFill>
                            <a:srgbClr val="000000"/>
                          </a:solidFill>
                        </a:rPr>
                        <a:t> subject-matter, genre and approach to image-making</a:t>
                      </a:r>
                      <a:r>
                        <a:rPr lang="en-GB" altLang="en-US" sz="1100" baseline="0" dirty="0">
                          <a:solidFill>
                            <a:srgbClr val="000000"/>
                          </a:solidFill>
                        </a:rPr>
                        <a:t>.</a:t>
                      </a:r>
                      <a:r>
                        <a:rPr lang="en-GB" altLang="en-US" sz="1100" dirty="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Who is the photographer? Why did he/she make it? (intentions/ reasons) Who is it for? (audience) How was it received? (any press, reviews,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2491">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Deconstruct the narrative, concept and design of the book such as: book in hand (how does it feel?), paper and ink, format, size and orientation, design and layout, rhythm and sequencing, structure and narrative, title and typography, images and text. </a:t>
                      </a:r>
                      <a:r>
                        <a:rPr kumimoji="0" lang="en-GB" altLang="en-US" sz="1100" b="0" i="0" u="none" strike="noStrike" kern="1200" cap="none" spc="0" normalizeH="0" baseline="0" noProof="0" dirty="0">
                          <a:ln>
                            <a:noFill/>
                          </a:ln>
                          <a:solidFill>
                            <a:srgbClr val="000000"/>
                          </a:solidFill>
                          <a:effectLst/>
                          <a:uLnTx/>
                          <a:uFillTx/>
                          <a:latin typeface="+mn-lt"/>
                          <a:ea typeface="+mn-ea"/>
                          <a:cs typeface="+mn-cs"/>
                        </a:rPr>
                        <a:t>Apply theory above in your analysis</a:t>
                      </a:r>
                      <a:endParaRPr kumimoji="0" lang="en-GB" sz="1100" b="0" i="0" u="none" strike="noStrike" kern="1200" cap="none" spc="0" normalizeH="0" baseline="0" noProof="0" dirty="0">
                        <a:ln>
                          <a:noFill/>
                        </a:ln>
                        <a:solidFill>
                          <a:srgbClr val="000000"/>
                        </a:solidFill>
                        <a:effectLst/>
                        <a:uLnTx/>
                        <a:uFillTx/>
                        <a:latin typeface="Tahoma" charset="0"/>
                        <a:ea typeface="ＭＳ Ｐゴシック" charset="0"/>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sz="1100" dirty="0"/>
                        <a:t>Write a book specification and describe in detail what your book will be about in terms of narrative, concept and design with reference to the same elements of bookmaking as above.</a:t>
                      </a: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4057">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dirty="0"/>
                        <a:t>Produce a mood-board of design ideas for inspiration. Look at BLURB online book making website, photo books from photographers or see previous books produced by </a:t>
                      </a:r>
                      <a:r>
                        <a:rPr lang="en-GB" sz="1100" dirty="0" err="1"/>
                        <a:t>Hautlieu</a:t>
                      </a:r>
                      <a:r>
                        <a:rPr lang="en-GB" sz="1100" dirty="0"/>
                        <a:t> students on the table in class.</a:t>
                      </a:r>
                      <a:endParaRPr kumimoji="0" lang="en-GB" sz="1100" b="0" i="0" u="none" strike="noStrike" kern="1200" cap="none" spc="0" normalizeH="0" baseline="0" noProof="0" dirty="0">
                        <a:ln>
                          <a:noFill/>
                        </a:ln>
                        <a:solidFill>
                          <a:schemeClr val="tx1"/>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554479"/>
                  </a:ext>
                </a:extLst>
              </a:tr>
            </a:tbl>
          </a:graphicData>
        </a:graphic>
      </p:graphicFrame>
    </p:spTree>
    <p:extLst>
      <p:ext uri="{BB962C8B-B14F-4D97-AF65-F5344CB8AC3E}">
        <p14:creationId xmlns:p14="http://schemas.microsoft.com/office/powerpoint/2010/main" val="336750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9119187"/>
              </p:ext>
            </p:extLst>
          </p:nvPr>
        </p:nvGraphicFramePr>
        <p:xfrm>
          <a:off x="251520" y="332656"/>
          <a:ext cx="8569325" cy="5355921"/>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24 - 30 Jan:</a:t>
                      </a:r>
                      <a:br>
                        <a:rPr lang="en-GB" altLang="en-US" sz="1200" b="1" i="0" baseline="0" dirty="0">
                          <a:solidFill>
                            <a:srgbClr val="000000"/>
                          </a:solidFill>
                        </a:rPr>
                      </a:br>
                      <a:r>
                        <a:rPr lang="en-GB" altLang="en-US" sz="1200" b="1" i="0" baseline="0" dirty="0">
                          <a:solidFill>
                            <a:srgbClr val="000000"/>
                          </a:solidFill>
                        </a:rPr>
                        <a:t>Essay: Paragraph 2 + 3 + conclusion</a:t>
                      </a:r>
                      <a:br>
                        <a:rPr lang="en-GB" altLang="en-US" sz="1200" b="1" i="0" baseline="0" dirty="0">
                          <a:solidFill>
                            <a:srgbClr val="000000"/>
                          </a:solidFill>
                        </a:rPr>
                      </a:br>
                      <a:r>
                        <a:rPr lang="en-GB" altLang="en-US" sz="1200" b="1" i="0" baseline="0" dirty="0">
                          <a:solidFill>
                            <a:srgbClr val="000000"/>
                          </a:solidFill>
                        </a:rPr>
                        <a:t>Film: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a:t>
                      </a:r>
                      <a:r>
                        <a:rPr kumimoji="0" lang="en-GB" sz="1200" b="1" i="0" u="none" strike="noStrike" cap="none" normalizeH="0" baseline="0" dirty="0">
                          <a:ln>
                            <a:noFill/>
                          </a:ln>
                          <a:solidFill>
                            <a:schemeClr val="tx1"/>
                          </a:solidFill>
                          <a:effectLst/>
                          <a:latin typeface="Tahoma" charset="0"/>
                          <a:ea typeface="MS Mincho" charset="0"/>
                          <a:cs typeface="Tahoma" charset="0"/>
                        </a:rPr>
                        <a:t>econstruct narrative, editing &amp; direction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728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conclusion, </a:t>
                      </a: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bibliography, proof read and hand in draft essay no later than </a:t>
                      </a:r>
                      <a:r>
                        <a:rPr kumimoji="0" lang="en-GB" altLang="en-US" sz="1100" b="1" i="0" u="none" strike="noStrike" cap="none" normalizeH="0" baseline="0" dirty="0">
                          <a:ln>
                            <a:noFill/>
                          </a:ln>
                          <a:solidFill>
                            <a:srgbClr val="FF0000"/>
                          </a:solidFill>
                          <a:effectLst/>
                          <a:latin typeface="Arial" pitchFamily="34" charset="0"/>
                          <a:ea typeface="ＭＳ Ｐゴシック" pitchFamily="34" charset="-128"/>
                        </a:rPr>
                        <a:t>Mon 31 Jan.</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40087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latin typeface="Tahoma" panose="020B0604030504040204" pitchFamily="34" charset="0"/>
                          <a:ea typeface="Tahoma" panose="020B0604030504040204" pitchFamily="34" charset="0"/>
                          <a:cs typeface="Tahoma" panose="020B0604030504040204" pitchFamily="34" charset="0"/>
                        </a:rPr>
                        <a:t>Film: </a:t>
                      </a:r>
                      <a:r>
                        <a:rPr kumimoji="0" lang="en-GB" sz="11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Lesson time (Mon, Tue, Thurs &amp; Fri)</a:t>
                      </a:r>
                      <a:endParaRPr lang="en-US" sz="1100" dirty="0">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US" sz="1100" b="0" i="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Study</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Dr McKinlay's blog on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Narrative in Cinema</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and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The Language of Moving Image</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which look more specifically at some of the recognised conventions and key terminology associated with moving image (film, TV, adverts, animations, installations and other moving image products)</a:t>
                      </a:r>
                      <a:endParaRPr lang="en-US" sz="11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film and describe its story - </a:t>
                      </a:r>
                      <a:r>
                        <a:rPr kumimoji="0" lang="en-GB" sz="1100" b="0" i="0" u="none" strike="noStrike" cap="none" normalizeH="0" baseline="0" dirty="0">
                          <a:ln>
                            <a:noFill/>
                          </a:ln>
                          <a:solidFill>
                            <a:srgbClr val="000000"/>
                          </a:solidFill>
                          <a:effectLst/>
                          <a:latin typeface="Tahoma" charset="0"/>
                          <a:ea typeface="ＭＳ Ｐゴシック" charset="0"/>
                        </a:rPr>
                        <a:t>including</a:t>
                      </a:r>
                      <a:r>
                        <a:rPr lang="en-GB" altLang="en-US" sz="1100" dirty="0">
                          <a:solidFill>
                            <a:srgbClr val="000000"/>
                          </a:solidFill>
                        </a:rPr>
                        <a:t> subject-matter, genre and style</a:t>
                      </a:r>
                      <a:r>
                        <a:rPr lang="en-GB" altLang="en-US" sz="1100" baseline="0" dirty="0">
                          <a:solidFill>
                            <a:srgbClr val="000000"/>
                          </a:solidFill>
                        </a:rPr>
                        <a:t> etc.</a:t>
                      </a:r>
                      <a:r>
                        <a:rPr lang="en-GB" altLang="en-US" sz="1100" dirty="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100" b="0" i="0" u="none" strike="noStrike" cap="none" normalizeH="0" baseline="0" dirty="0">
                          <a:ln>
                            <a:noFill/>
                          </a:ln>
                          <a:solidFill>
                            <a:schemeClr val="tx1"/>
                          </a:solidFill>
                          <a:effectLst/>
                          <a:latin typeface="Tahoma" charset="0"/>
                          <a:ea typeface="ＭＳ Ｐゴシック" charset="0"/>
                          <a:cs typeface="Times New Roman" charset="0"/>
                        </a:rPr>
                        <a:t>Who is the film director? Why did he/she make it? (intentions/ reasons) Who is it for? (audience) How was it received? (any press,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b="0" dirty="0">
                          <a:latin typeface="+mj-lt"/>
                        </a:rPr>
                        <a:t>Deconstruct the film’s narrative, editing and directing, such</a:t>
                      </a:r>
                      <a:r>
                        <a:rPr lang="en-GB" sz="1100" b="0" baseline="0" dirty="0">
                          <a:latin typeface="+mj-lt"/>
                        </a:rPr>
                        <a:t> as; </a:t>
                      </a:r>
                      <a:r>
                        <a:rPr lang="en-GB" sz="1100" b="0" i="0" dirty="0">
                          <a:solidFill>
                            <a:srgbClr val="2B2B2B"/>
                          </a:solidFill>
                          <a:effectLst/>
                          <a:latin typeface="+mj-lt"/>
                          <a:cs typeface="Calibri" panose="020F0502020204030204" pitchFamily="34" charset="0"/>
                        </a:rPr>
                        <a:t>scenes, action, shot sizes, camera angles and mise-</a:t>
                      </a:r>
                      <a:r>
                        <a:rPr lang="en-GB" sz="1100" b="0" i="0" dirty="0" err="1">
                          <a:solidFill>
                            <a:srgbClr val="2B2B2B"/>
                          </a:solidFill>
                          <a:effectLst/>
                          <a:latin typeface="+mj-lt"/>
                          <a:cs typeface="Calibri" panose="020F0502020204030204" pitchFamily="34" charset="0"/>
                        </a:rPr>
                        <a:t>en</a:t>
                      </a:r>
                      <a:r>
                        <a:rPr lang="en-GB" sz="1100" b="0" i="0" dirty="0">
                          <a:solidFill>
                            <a:srgbClr val="2B2B2B"/>
                          </a:solidFill>
                          <a:effectLst/>
                          <a:latin typeface="+mj-lt"/>
                          <a:cs typeface="Calibri" panose="020F0502020204030204" pitchFamily="34" charset="0"/>
                        </a:rPr>
                        <a:t>-scene (the arrangement of the scenery in front of the camera) from location, props, people, lighting, sound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2967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2839557557"/>
              </p:ext>
            </p:extLst>
          </p:nvPr>
        </p:nvGraphicFramePr>
        <p:xfrm>
          <a:off x="287176" y="188640"/>
          <a:ext cx="8569647" cy="5823943"/>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0231">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5070">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19 - 20: 31</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7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Design your Photobook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0165">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Using </a:t>
                      </a:r>
                      <a:r>
                        <a:rPr lang="en-US" sz="1100" dirty="0" err="1"/>
                        <a:t>Lightroom</a:t>
                      </a:r>
                      <a:r>
                        <a:rPr lang="en-US" sz="1100" dirty="0"/>
                        <a:t> make a rough selection of your 40-50 best pictures from all shoots. Make sure you have adjusted and </a:t>
                      </a:r>
                      <a:r>
                        <a:rPr lang="en-US" sz="1100" dirty="0" err="1"/>
                        <a:t>standardised</a:t>
                      </a:r>
                      <a:r>
                        <a:rPr lang="en-US" sz="1100" dirty="0"/>
                        <a:t> all the pictures in terms of exposure, </a:t>
                      </a:r>
                      <a:r>
                        <a:rPr lang="en-US" sz="1100" dirty="0" err="1"/>
                        <a:t>colour</a:t>
                      </a:r>
                      <a:r>
                        <a:rPr lang="en-US" sz="1100" dirty="0"/>
                        <a:t> balance/</a:t>
                      </a:r>
                      <a:r>
                        <a:rPr lang="en-US" sz="1100" baseline="0" dirty="0"/>
                        <a:t> B&amp;W, </a:t>
                      </a:r>
                      <a:r>
                        <a:rPr lang="en-US" sz="1100" dirty="0"/>
                        <a:t> contrast/brightness etc.</a:t>
                      </a:r>
                      <a:endPar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964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Decide on format (landscape, portrait) size and style of your photo-book. Begin to design your photo book, considering carefully, narrative, sequencing, page spreads, juxtaposition, image size, text pages, empty pages, use of archival material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3962">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At the end of your photo book, add your illustrated essay including title, any captions (if needed), bibliography, illustrations of artists work (incl data) and images of your own responses. Think carefully about font type, size and weighting.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440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Produce screen prints of layout ideas as you progress and add to Blog for further annotation,</a:t>
                      </a:r>
                      <a:r>
                        <a:rPr lang="en-US" sz="1100" baseline="0" dirty="0"/>
                        <a:t> commenting on </a:t>
                      </a:r>
                      <a:r>
                        <a:rPr lang="en-US" sz="1100" dirty="0"/>
                        <a:t>page layout/ narrative/ sequencing/ juxtaposition of pictures.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222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en-GB" sz="1100" dirty="0"/>
                        <a:t>Design at least 3 newspaper spreads, showing a variety of layouts such  as full bleed, juxtaposition, montage and sequence. </a:t>
                      </a: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156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Select 3 newspaper spreads and a further 5-6 photographs as final outcomes</a:t>
                      </a:r>
                      <a:r>
                        <a:rPr lang="en-US" sz="1100" baseline="0" dirty="0"/>
                        <a:t> </a:t>
                      </a:r>
                      <a:r>
                        <a:rPr lang="en-US" sz="1100" dirty="0"/>
                        <a:t>and evaluate – explaining in some detail how well you </a:t>
                      </a:r>
                      <a:r>
                        <a:rPr lang="en-US" sz="1100" dirty="0" err="1"/>
                        <a:t>realised</a:t>
                      </a:r>
                      <a:r>
                        <a:rPr lang="en-US" sz="1100" dirty="0"/>
                        <a:t> your intentions and reflect on what you have learned.</a:t>
                      </a:r>
                      <a:endParaRPr kumimoji="0" lang="en-GB" altLang="en-US" sz="1100" b="0" i="0" u="none" strike="noStrike" cap="none" normalizeH="0" baseline="0" dirty="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77846">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3484548"/>
                  </a:ext>
                </a:extLst>
              </a:tr>
            </a:tbl>
          </a:graphicData>
        </a:graphic>
      </p:graphicFrame>
    </p:spTree>
    <p:extLst>
      <p:ext uri="{BB962C8B-B14F-4D97-AF65-F5344CB8AC3E}">
        <p14:creationId xmlns:p14="http://schemas.microsoft.com/office/powerpoint/2010/main" val="3579357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1550091244"/>
              </p:ext>
            </p:extLst>
          </p:nvPr>
        </p:nvGraphicFramePr>
        <p:xfrm>
          <a:off x="287176" y="188640"/>
          <a:ext cx="8569647" cy="6671312"/>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7 - 11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19 - 20: 31</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7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Edit your Film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100" b="1" i="0" baseline="0" dirty="0">
                          <a:solidFill>
                            <a:srgbClr val="000000"/>
                          </a:solidFill>
                        </a:rPr>
                        <a:t>Film: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STORYBOARDING: Re-evaluate your own film’s narrative and storyboard including details of individual scenes, action, shot sizes, camera angles and mise-</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en</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-scene (the arrangement of the scenery in front of the camera) from location, props, people, lighting, sound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EDITING:</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Save footage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Organisation: Create a new project in Premiere</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Edit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Adjust recordings in Colour / B&amp;W appropriate to your intentions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Video: experimenting with sequencing using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fx</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Psd</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file into your project folder on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US" sz="1100" dirty="0"/>
                        <a:t>Produce screen prints of your editing </a:t>
                      </a:r>
                      <a:r>
                        <a:rPr lang="en-US" sz="1100" dirty="0" err="1"/>
                        <a:t>prcess</a:t>
                      </a:r>
                      <a:r>
                        <a:rPr lang="en-US" sz="1100" dirty="0"/>
                        <a:t> as you progress and add to Blog for further annotation,</a:t>
                      </a:r>
                      <a:r>
                        <a:rPr lang="en-US" sz="1100" baseline="0" dirty="0"/>
                        <a:t> commenting on how you construct </a:t>
                      </a:r>
                      <a:r>
                        <a:rPr lang="en-US" sz="1100" dirty="0"/>
                        <a:t>narrative through editing.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r>
                        <a:rPr lang="en-GB" sz="1100" dirty="0"/>
                        <a:t>EVALUATING: </a:t>
                      </a:r>
                      <a:br>
                        <a:rPr lang="en-GB" sz="1100" dirty="0"/>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are you going to do next? </a:t>
                      </a:r>
                      <a:r>
                        <a:rPr lang="en-GB" sz="1100" i="1" dirty="0"/>
                        <a:t>– what, why, how, when, where?</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31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BLOGPOSTS: 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1895867"/>
                  </a:ext>
                </a:extLst>
              </a:tr>
            </a:tbl>
          </a:graphicData>
        </a:graphic>
      </p:graphicFrame>
    </p:spTree>
    <p:extLst>
      <p:ext uri="{BB962C8B-B14F-4D97-AF65-F5344CB8AC3E}">
        <p14:creationId xmlns:p14="http://schemas.microsoft.com/office/powerpoint/2010/main" val="3099167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7-11 Feb is a Mock Exam and will count as final DEADLINE. </a:t>
            </a:r>
          </a:p>
        </p:txBody>
      </p:sp>
    </p:spTree>
    <p:extLst>
      <p:ext uri="{BB962C8B-B14F-4D97-AF65-F5344CB8AC3E}">
        <p14:creationId xmlns:p14="http://schemas.microsoft.com/office/powerpoint/2010/main" val="387692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lens-based body of work (either stills photography or moving image) with a number of final outcomes produced from your </a:t>
            </a:r>
            <a:r>
              <a:rPr lang="en-US" b="1" dirty="0"/>
              <a:t>Personal Investigation</a:t>
            </a:r>
            <a:r>
              <a:rPr lang="en-US" dirty="0"/>
              <a:t> unit.</a:t>
            </a:r>
            <a:br>
              <a:rPr lang="en-US" dirty="0"/>
            </a:br>
            <a:endParaRPr lang="en-US" dirty="0"/>
          </a:p>
          <a:p>
            <a:r>
              <a:rPr lang="en-US" dirty="0"/>
              <a:t>This year you have a choice to make either a </a:t>
            </a:r>
            <a:r>
              <a:rPr lang="en-US" b="1" dirty="0"/>
              <a:t>film</a:t>
            </a:r>
            <a:r>
              <a:rPr lang="en-US" dirty="0"/>
              <a:t> (3-5mins) or 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IDENTITY &amp; COMMUNITY.</a:t>
            </a:r>
            <a:br>
              <a:rPr lang="en-US" b="1" dirty="0"/>
            </a:br>
            <a:endParaRPr lang="en-US" b="1" dirty="0"/>
          </a:p>
          <a:p>
            <a:r>
              <a:rPr lang="en-US" dirty="0"/>
              <a:t>In addition, you are expecting to produce an appropriate amount of </a:t>
            </a:r>
            <a:r>
              <a:rPr lang="en-US" b="1" dirty="0"/>
              <a:t>blogposts</a:t>
            </a:r>
            <a:r>
              <a:rPr lang="en-US" dirty="0"/>
              <a:t> that demonstrates your ability to research, analysis, plan, record, experiment, present and evaluate. </a:t>
            </a:r>
          </a:p>
        </p:txBody>
      </p:sp>
    </p:spTree>
    <p:extLst>
      <p:ext uri="{BB962C8B-B14F-4D97-AF65-F5344CB8AC3E}">
        <p14:creationId xmlns:p14="http://schemas.microsoft.com/office/powerpoint/2010/main" val="3076071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7684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38118"/>
            <a:ext cx="82809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Planner 6 weeks – </a:t>
            </a:r>
            <a:r>
              <a:rPr kumimoji="0" lang="en-GB" sz="1600" b="0" i="0" u="none" strike="noStrike" kern="1200" cap="none" spc="0" normalizeH="0" baseline="0" noProof="0" dirty="0">
                <a:ln>
                  <a:noFill/>
                </a:ln>
                <a:solidFill>
                  <a:srgbClr val="FF0000"/>
                </a:solidFill>
                <a:effectLst/>
                <a:uLnTx/>
                <a:uFillTx/>
                <a:latin typeface="Calibri"/>
                <a:ea typeface="+mn-ea"/>
                <a:cs typeface="+mn-cs"/>
              </a:rPr>
              <a:t>PHOTOBOOK/ FILM &amp; ESSAY</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6957846" y="438631"/>
            <a:ext cx="2078650" cy="3062377"/>
          </a:xfrm>
          <a:prstGeom prst="rect">
            <a:avLst/>
          </a:prstGeom>
          <a:solidFill>
            <a:srgbClr val="FFFFCC"/>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18 : 24 </a:t>
            </a:r>
            <a:r>
              <a:rPr kumimoji="0" lang="mr-IN" sz="1200" b="1" i="0" u="none" strike="noStrike" kern="1200" cap="none" spc="0" normalizeH="0" baseline="0" noProof="0" dirty="0">
                <a:ln>
                  <a:noFill/>
                </a:ln>
                <a:solidFill>
                  <a:prstClr val="black"/>
                </a:solidFill>
                <a:effectLst/>
                <a:uLnTx/>
                <a:uFillTx/>
                <a:latin typeface="Calibri"/>
                <a:ea typeface="+mn-ea"/>
              </a:rPr>
              <a:t>–</a:t>
            </a:r>
            <a:r>
              <a:rPr kumimoji="0" lang="en-GB" sz="1200" b="1" i="0" u="none" strike="noStrike" kern="1200" cap="none" spc="0" normalizeH="0" baseline="0" noProof="0" dirty="0">
                <a:ln>
                  <a:noFill/>
                </a:ln>
                <a:solidFill>
                  <a:prstClr val="black"/>
                </a:solidFill>
                <a:effectLst/>
                <a:uLnTx/>
                <a:uFillTx/>
                <a:latin typeface="Calibri"/>
                <a:ea typeface="+mn-ea"/>
                <a:cs typeface="+mn-cs"/>
              </a:rPr>
              <a:t> 30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FF0000"/>
                </a:solidFill>
                <a:effectLst/>
                <a:uLnTx/>
                <a:uFillTx/>
                <a:latin typeface="Calibri"/>
                <a:ea typeface="+mn-ea"/>
                <a:cs typeface="+mn-cs"/>
              </a:rPr>
              <a:t>DEADLINE: ESSAY Mon 31 Jan</a:t>
            </a:r>
          </a:p>
        </p:txBody>
      </p:sp>
      <p:sp>
        <p:nvSpPr>
          <p:cNvPr id="17" name="TextBox 16"/>
          <p:cNvSpPr txBox="1"/>
          <p:nvPr/>
        </p:nvSpPr>
        <p:spPr>
          <a:xfrm>
            <a:off x="189094" y="476672"/>
            <a:ext cx="2078650" cy="3046988"/>
          </a:xfrm>
          <a:prstGeom prst="rect">
            <a:avLst/>
          </a:prstGeom>
          <a:solidFill>
            <a:schemeClr val="accent1">
              <a:lumMod val="9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15: </a:t>
            </a:r>
            <a:r>
              <a:rPr lang="en-GB" sz="1200" b="1" dirty="0">
                <a:solidFill>
                  <a:prstClr val="black"/>
                </a:solidFill>
                <a:latin typeface="Calibri"/>
              </a:rPr>
              <a:t>5</a:t>
            </a:r>
            <a:r>
              <a:rPr kumimoji="0" lang="en-GB" sz="1200" b="1" i="0" u="none" strike="noStrike" kern="1200" cap="none" spc="0" normalizeH="0" baseline="0" noProof="0" dirty="0">
                <a:ln>
                  <a:noFill/>
                </a:ln>
                <a:solidFill>
                  <a:prstClr val="black"/>
                </a:solidFill>
                <a:effectLst/>
                <a:uLnTx/>
                <a:uFillTx/>
                <a:latin typeface="Calibri"/>
                <a:ea typeface="+mn-ea"/>
                <a:cs typeface="+mn-cs"/>
              </a:rPr>
              <a:t> – </a:t>
            </a:r>
            <a:r>
              <a:rPr lang="en-GB" sz="1200" b="1" dirty="0">
                <a:solidFill>
                  <a:prstClr val="black"/>
                </a:solidFill>
                <a:latin typeface="Calibri"/>
              </a:rPr>
              <a:t>9</a:t>
            </a:r>
            <a:r>
              <a:rPr kumimoji="0" lang="en-GB" sz="1200" b="1" i="0" u="none" strike="noStrike" kern="1200" cap="none" spc="0" normalizeH="0" baseline="0" noProof="0" dirty="0">
                <a:ln>
                  <a:noFill/>
                </a:ln>
                <a:solidFill>
                  <a:prstClr val="black"/>
                </a:solidFill>
                <a:effectLst/>
                <a:uLnTx/>
                <a:uFillTx/>
                <a:latin typeface="Calibri"/>
                <a:ea typeface="+mn-ea"/>
                <a:cs typeface="+mn-cs"/>
              </a:rPr>
              <a:t>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8" name="TextBox 17"/>
          <p:cNvSpPr txBox="1"/>
          <p:nvPr/>
        </p:nvSpPr>
        <p:spPr>
          <a:xfrm>
            <a:off x="2493350" y="476672"/>
            <a:ext cx="2078650" cy="3046988"/>
          </a:xfrm>
          <a:prstGeom prst="rect">
            <a:avLst/>
          </a:prstGeom>
          <a:solidFill>
            <a:srgbClr val="FF9999"/>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16: 10 – </a:t>
            </a:r>
            <a:r>
              <a:rPr lang="en-GB" sz="1200" b="1" dirty="0">
                <a:solidFill>
                  <a:prstClr val="black"/>
                </a:solidFill>
                <a:latin typeface="Calibri"/>
              </a:rPr>
              <a:t>16</a:t>
            </a:r>
            <a:r>
              <a:rPr kumimoji="0" lang="en-GB" sz="1200" b="1" i="0" u="none" strike="noStrike" kern="1200" cap="none" spc="0" normalizeH="0" baseline="0" noProof="0" dirty="0">
                <a:ln>
                  <a:noFill/>
                </a:ln>
                <a:solidFill>
                  <a:prstClr val="black"/>
                </a:solidFill>
                <a:effectLst/>
                <a:uLnTx/>
                <a:uFillTx/>
                <a:latin typeface="Calibri"/>
                <a:ea typeface="+mn-ea"/>
                <a:cs typeface="+mn-cs"/>
              </a:rPr>
              <a:t>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9" name="TextBox 18"/>
          <p:cNvSpPr txBox="1"/>
          <p:nvPr/>
        </p:nvSpPr>
        <p:spPr>
          <a:xfrm>
            <a:off x="4725598" y="454020"/>
            <a:ext cx="2078650" cy="3046988"/>
          </a:xfrm>
          <a:prstGeom prst="rect">
            <a:avLst/>
          </a:prstGeom>
          <a:solidFill>
            <a:schemeClr val="accent6">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17: </a:t>
            </a:r>
            <a:r>
              <a:rPr lang="en-GB" sz="1200" b="1" dirty="0">
                <a:solidFill>
                  <a:prstClr val="black"/>
                </a:solidFill>
                <a:latin typeface="Calibri"/>
              </a:rPr>
              <a:t>17</a:t>
            </a:r>
            <a:r>
              <a:rPr kumimoji="0" lang="en-GB" sz="1200" b="1" i="0" u="none" strike="noStrike" kern="1200" cap="none" spc="0" normalizeH="0" baseline="0" noProof="0" dirty="0">
                <a:ln>
                  <a:noFill/>
                </a:ln>
                <a:solidFill>
                  <a:prstClr val="black"/>
                </a:solidFill>
                <a:effectLst/>
                <a:uLnTx/>
                <a:uFillTx/>
                <a:latin typeface="Calibri"/>
                <a:ea typeface="+mn-ea"/>
                <a:cs typeface="+mn-cs"/>
              </a:rPr>
              <a:t> – 23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0" name="TextBox 19"/>
          <p:cNvSpPr txBox="1"/>
          <p:nvPr/>
        </p:nvSpPr>
        <p:spPr>
          <a:xfrm>
            <a:off x="6957846" y="3717032"/>
            <a:ext cx="2078650" cy="3000821"/>
          </a:xfrm>
          <a:prstGeom prst="rect">
            <a:avLst/>
          </a:prstGeom>
          <a:solidFill>
            <a:srgbClr val="FF9966"/>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22: 21 – 27 Feb </a:t>
            </a:r>
            <a:r>
              <a:rPr kumimoji="0" lang="en-GB" sz="1800" b="0" i="0" u="none" strike="noStrike" kern="1200" cap="none" spc="0" normalizeH="0" baseline="0" noProof="0" dirty="0">
                <a:ln>
                  <a:noFill/>
                </a:ln>
                <a:solidFill>
                  <a:prstClr val="black"/>
                </a:solidFill>
                <a:effectLst/>
                <a:uLnTx/>
                <a:uFillTx/>
                <a:latin typeface="Calibri"/>
                <a:ea typeface="+mn-ea"/>
                <a:cs typeface="+mn-cs"/>
              </a:rPr>
              <a:t> </a:t>
            </a:r>
            <a:r>
              <a:rPr lang="en-GB" sz="1000" noProof="0" dirty="0">
                <a:solidFill>
                  <a:srgbClr val="FF0000"/>
                </a:solidFill>
              </a:rPr>
              <a:t>H-TERM</a:t>
            </a:r>
            <a:r>
              <a:rPr lang="en-GB" sz="1100" b="1" dirty="0">
                <a:solidFill>
                  <a:srgbClr val="FF0000"/>
                </a:solidFill>
              </a:rPr>
              <a:t> </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1" name="TextBox 20"/>
          <p:cNvSpPr txBox="1"/>
          <p:nvPr/>
        </p:nvSpPr>
        <p:spPr>
          <a:xfrm>
            <a:off x="189094" y="3717032"/>
            <a:ext cx="2078650" cy="3046988"/>
          </a:xfrm>
          <a:prstGeom prst="rect">
            <a:avLst/>
          </a:prstGeom>
          <a:solidFill>
            <a:schemeClr val="bg1">
              <a:lumMod val="65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a:t>
            </a:r>
            <a:r>
              <a:rPr lang="en-GB" sz="1200" b="1" dirty="0">
                <a:solidFill>
                  <a:prstClr val="black"/>
                </a:solidFill>
                <a:latin typeface="Calibri"/>
              </a:rPr>
              <a:t>19</a:t>
            </a:r>
            <a:r>
              <a:rPr kumimoji="0" lang="en-GB" sz="1200" b="1" i="0" u="none" strike="noStrike" kern="1200" cap="none" spc="0" normalizeH="0" baseline="0" noProof="0" dirty="0">
                <a:ln>
                  <a:noFill/>
                </a:ln>
                <a:solidFill>
                  <a:prstClr val="black"/>
                </a:solidFill>
                <a:effectLst/>
                <a:uLnTx/>
                <a:uFillTx/>
                <a:latin typeface="Calibri"/>
                <a:ea typeface="+mn-ea"/>
                <a:cs typeface="+mn-cs"/>
              </a:rPr>
              <a:t>:  31 Jan – 6 Feb</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2" name="TextBox 21"/>
          <p:cNvSpPr txBox="1"/>
          <p:nvPr/>
        </p:nvSpPr>
        <p:spPr>
          <a:xfrm>
            <a:off x="2493350" y="3717032"/>
            <a:ext cx="2078650" cy="3046988"/>
          </a:xfrm>
          <a:prstGeom prst="rect">
            <a:avLst/>
          </a:prstGeom>
          <a:solidFill>
            <a:srgbClr val="6699FF"/>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20 : 7 – </a:t>
            </a:r>
            <a:r>
              <a:rPr lang="en-GB" sz="1200" b="1" dirty="0">
                <a:solidFill>
                  <a:prstClr val="black"/>
                </a:solidFill>
                <a:latin typeface="Calibri"/>
              </a:rPr>
              <a:t>11</a:t>
            </a:r>
            <a:r>
              <a:rPr kumimoji="0" lang="en-GB" sz="1200" b="1" i="0" u="none" strike="noStrike" kern="1200" cap="none" spc="0" normalizeH="0" baseline="0" noProof="0" dirty="0">
                <a:ln>
                  <a:noFill/>
                </a:ln>
                <a:solidFill>
                  <a:prstClr val="black"/>
                </a:solidFill>
                <a:effectLst/>
                <a:uLnTx/>
                <a:uFillTx/>
                <a:latin typeface="Calibri"/>
                <a:ea typeface="+mn-ea"/>
                <a:cs typeface="+mn-cs"/>
              </a:rPr>
              <a:t> Feb </a:t>
            </a:r>
            <a:r>
              <a:rPr lang="en-GB" sz="1000" b="1" dirty="0">
                <a:solidFill>
                  <a:srgbClr val="FF0000"/>
                </a:solidFill>
                <a:latin typeface="Calibri"/>
              </a:rPr>
              <a:t>Mock Exam</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1" i="0" u="none" strike="noStrike" kern="1200" cap="none" spc="0" normalizeH="0" baseline="0" noProof="0" dirty="0">
                <a:ln>
                  <a:noFill/>
                </a:ln>
                <a:solidFill>
                  <a:srgbClr val="FF0000"/>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lang="en-GB" sz="900" dirty="0">
                <a:solidFill>
                  <a:srgbClr val="FF0000"/>
                </a:solidFill>
                <a:latin typeface="Calibri"/>
              </a:rPr>
              <a:t>DEADLINE: Last day of your Mock Exam</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3" name="TextBox 22"/>
          <p:cNvSpPr txBox="1"/>
          <p:nvPr/>
        </p:nvSpPr>
        <p:spPr>
          <a:xfrm>
            <a:off x="4725598" y="3717032"/>
            <a:ext cx="2078650" cy="3046988"/>
          </a:xfrm>
          <a:prstGeom prst="rect">
            <a:avLst/>
          </a:prstGeom>
          <a:solidFill>
            <a:srgbClr val="66FF99"/>
          </a:solidFill>
          <a:ln>
            <a:solidFill>
              <a:schemeClr val="accent1"/>
            </a:solidFill>
          </a:ln>
        </p:spPr>
        <p:txBody>
          <a:bodyPr wrap="square" rtlCol="0">
            <a:spAutoFit/>
          </a:bodyPr>
          <a:lstStyle/>
          <a:p>
            <a:pPr lvl="0">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21: 14 –</a:t>
            </a:r>
            <a:r>
              <a:rPr kumimoji="0" lang="en-GB" sz="1200" b="1" i="0" u="none" strike="noStrike" kern="1200" cap="none" spc="0" normalizeH="0" noProof="0" dirty="0">
                <a:ln>
                  <a:noFill/>
                </a:ln>
                <a:solidFill>
                  <a:prstClr val="black"/>
                </a:solidFill>
                <a:effectLst/>
                <a:uLnTx/>
                <a:uFillTx/>
                <a:latin typeface="Calibri"/>
                <a:ea typeface="+mn-ea"/>
                <a:cs typeface="+mn-cs"/>
              </a:rPr>
              <a:t> </a:t>
            </a:r>
            <a:r>
              <a:rPr lang="en-GB" sz="1200" b="1" dirty="0">
                <a:solidFill>
                  <a:prstClr val="black"/>
                </a:solidFill>
                <a:latin typeface="Calibri"/>
              </a:rPr>
              <a:t>18</a:t>
            </a:r>
            <a:r>
              <a:rPr kumimoji="0" lang="en-GB" sz="1200" b="1" i="0" u="none" strike="noStrike" kern="1200" cap="none" spc="0" normalizeH="0" noProof="0" dirty="0">
                <a:ln>
                  <a:noFill/>
                </a:ln>
                <a:solidFill>
                  <a:prstClr val="black"/>
                </a:solidFill>
                <a:effectLst/>
                <a:uLnTx/>
                <a:uFillTx/>
                <a:latin typeface="Calibri"/>
                <a:ea typeface="+mn-ea"/>
                <a:cs typeface="+mn-cs"/>
              </a:rPr>
              <a:t> Feb</a:t>
            </a:r>
            <a:r>
              <a:rPr kumimoji="0" lang="en-GB" sz="1200" b="0" i="0" u="none" strike="noStrike" kern="1200" cap="none" spc="0" normalizeH="0" baseline="0" noProof="0" dirty="0">
                <a:ln>
                  <a:noFill/>
                </a:ln>
                <a:solidFill>
                  <a:prstClr val="black"/>
                </a:solidFill>
                <a:effectLst/>
                <a:uLnTx/>
                <a:uFillTx/>
                <a:latin typeface="Calibri"/>
                <a:ea typeface="+mn-ea"/>
                <a:cs typeface="+mn-cs"/>
              </a:rPr>
              <a:t> </a:t>
            </a:r>
            <a:br>
              <a:rPr lang="en-GB" sz="1000" b="1" noProof="0" dirty="0">
                <a:solidFill>
                  <a:srgbClr val="FF0000"/>
                </a:solidFill>
                <a:latin typeface="Calibri"/>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61536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530951071"/>
              </p:ext>
            </p:extLst>
          </p:nvPr>
        </p:nvGraphicFramePr>
        <p:xfrm>
          <a:off x="323155" y="373701"/>
          <a:ext cx="8569325" cy="6151643"/>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81109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kern="1200" dirty="0">
                          <a:solidFill>
                            <a:srgbClr val="FF0000"/>
                          </a:solidFill>
                          <a:latin typeface="Arial" pitchFamily="34" charset="0"/>
                          <a:ea typeface="ＭＳ Ｐゴシック" pitchFamily="34" charset="-128"/>
                          <a:cs typeface="+mn-cs"/>
                        </a:rPr>
                        <a:t>Week 15: </a:t>
                      </a:r>
                      <a:r>
                        <a:rPr lang="en-GB" sz="1100" b="1" i="0" kern="1200" dirty="0">
                          <a:solidFill>
                            <a:schemeClr val="tx1"/>
                          </a:solidFill>
                          <a:latin typeface="Arial" pitchFamily="34" charset="0"/>
                          <a:ea typeface="ＭＳ Ｐゴシック" pitchFamily="34" charset="-128"/>
                          <a:cs typeface="+mn-cs"/>
                        </a:rPr>
                        <a:t>5 – 9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Practical work: Define Story &amp; Narrative</a:t>
                      </a:r>
                      <a:br>
                        <a:rPr lang="en-GB" sz="1100" b="1" i="0" dirty="0">
                          <a:solidFill>
                            <a:schemeClr val="tx1"/>
                          </a:solidFill>
                        </a:rPr>
                      </a:br>
                      <a:r>
                        <a:rPr lang="en-GB" sz="1100" b="1" i="0" dirty="0">
                          <a:solidFill>
                            <a:schemeClr val="tx1"/>
                          </a:solidFill>
                        </a:rPr>
                        <a:t>Planning &gt; Recording &gt; Experimenting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0138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inherit"/>
                        </a:rPr>
                        <a:t>PLANNING: PHOTOBOOK</a:t>
                      </a:r>
                      <a:endParaRPr lang="en-GB" sz="1100" b="0" i="0" dirty="0">
                        <a:solidFill>
                          <a:srgbClr val="2B2B2B"/>
                        </a:solidFill>
                        <a:effectLst/>
                        <a:latin typeface="Lato"/>
                      </a:endParaRPr>
                    </a:p>
                    <a:p>
                      <a:pPr algn="l" fontAlgn="base"/>
                      <a:r>
                        <a:rPr lang="en-GB" sz="1100" b="1" i="0" dirty="0">
                          <a:solidFill>
                            <a:srgbClr val="2B2B2B"/>
                          </a:solidFill>
                          <a:effectLst/>
                          <a:latin typeface="inherit"/>
                        </a:rPr>
                        <a:t>Narrative: What is your story: 3 words, a sentence, a paragraph. </a:t>
                      </a:r>
                      <a:br>
                        <a:rPr lang="en-GB" sz="1100" b="1" i="0" dirty="0">
                          <a:solidFill>
                            <a:srgbClr val="2B2B2B"/>
                          </a:solidFill>
                          <a:effectLst/>
                          <a:latin typeface="inherit"/>
                        </a:rPr>
                      </a:br>
                      <a:r>
                        <a:rPr lang="en-GB" sz="1100" b="1" i="0" dirty="0">
                          <a:solidFill>
                            <a:srgbClr val="2B2B2B"/>
                          </a:solidFill>
                          <a:effectLst/>
                          <a:latin typeface="inherit"/>
                        </a:rPr>
                        <a:t>How will you tell your story: images, archives, texts</a:t>
                      </a:r>
                      <a:br>
                        <a:rPr lang="en-GB" sz="1100" b="1" i="0" dirty="0">
                          <a:solidFill>
                            <a:srgbClr val="2B2B2B"/>
                          </a:solidFill>
                          <a:effectLst/>
                          <a:latin typeface="inherit"/>
                        </a:rPr>
                      </a:br>
                      <a:r>
                        <a:rPr lang="en-GB" sz="1100" b="1" i="0" dirty="0">
                          <a:solidFill>
                            <a:srgbClr val="2B2B2B"/>
                          </a:solidFill>
                          <a:effectLst/>
                          <a:latin typeface="inherit"/>
                        </a:rPr>
                        <a:t>Recording: </a:t>
                      </a:r>
                      <a:r>
                        <a:rPr lang="en-GB" sz="1100" b="0" i="0" dirty="0">
                          <a:solidFill>
                            <a:srgbClr val="2B2B2B"/>
                          </a:solidFill>
                          <a:effectLst/>
                          <a:latin typeface="Lato"/>
                        </a:rPr>
                        <a:t>Produce a detailed plan of  at least 3-4 photoshoots that you intend on doing in the next 4 weeks</a:t>
                      </a:r>
                      <a:r>
                        <a:rPr lang="en-GB" sz="1100" b="1" i="0" dirty="0">
                          <a:solidFill>
                            <a:srgbClr val="2B2B2B"/>
                          </a:solidFill>
                          <a:effectLst/>
                          <a:latin typeface="inherit"/>
                        </a:rPr>
                        <a:t> –</a:t>
                      </a:r>
                      <a:r>
                        <a:rPr lang="en-GB" sz="1100" b="0" i="0" dirty="0">
                          <a:solidFill>
                            <a:srgbClr val="2B2B2B"/>
                          </a:solidFill>
                          <a:effectLst/>
                          <a:latin typeface="Lato"/>
                        </a:rPr>
                        <a:t> including Christmas break.</a:t>
                      </a:r>
                    </a:p>
                    <a:p>
                      <a:pPr algn="l" fontAlgn="base">
                        <a:buFont typeface="Arial" panose="020B0604020202020204" pitchFamily="34" charset="0"/>
                        <a:buNone/>
                      </a:pPr>
                      <a:r>
                        <a:rPr lang="en-GB" sz="1100" b="0" i="0" dirty="0">
                          <a:solidFill>
                            <a:srgbClr val="2B2B2B"/>
                          </a:solidFill>
                          <a:effectLst/>
                          <a:latin typeface="inherit"/>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PHOTOBOOK</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images from new photo-shoots to lessons:</a:t>
                      </a:r>
                    </a:p>
                    <a:p>
                      <a:pPr algn="l" fontAlgn="base">
                        <a:buFont typeface="Arial" panose="020B0604020202020204" pitchFamily="34" charset="0"/>
                        <a:buChar char="•"/>
                      </a:pPr>
                      <a:r>
                        <a:rPr lang="en-GB" sz="1100" b="0" i="0" dirty="0">
                          <a:solidFill>
                            <a:srgbClr val="2B2B2B"/>
                          </a:solidFill>
                          <a:effectLst/>
                          <a:latin typeface="inherit"/>
                        </a:rPr>
                        <a:t>Save shoots in folder on Media Drive: and import into </a:t>
                      </a:r>
                      <a:r>
                        <a:rPr lang="en-GB" sz="1100" b="0" i="0" dirty="0" err="1">
                          <a:solidFill>
                            <a:srgbClr val="2B2B2B"/>
                          </a:solidFill>
                          <a:effectLst/>
                          <a:latin typeface="inherit"/>
                        </a:rPr>
                        <a:t>Lightroom</a:t>
                      </a:r>
                      <a:endParaRPr lang="en-GB" sz="1100" b="0" i="0" dirty="0">
                        <a:solidFill>
                          <a:srgbClr val="2B2B2B"/>
                        </a:solidFill>
                        <a:effectLst/>
                        <a:latin typeface="inherit"/>
                      </a:endParaRPr>
                    </a:p>
                    <a:p>
                      <a:pPr algn="l" fontAlgn="base">
                        <a:buFont typeface="Arial" panose="020B0604020202020204" pitchFamily="34" charset="0"/>
                        <a:buChar char="•"/>
                      </a:pPr>
                      <a:r>
                        <a:rPr lang="en-GB" sz="1100" b="0" i="0" dirty="0">
                          <a:solidFill>
                            <a:srgbClr val="2B2B2B"/>
                          </a:solidFill>
                          <a:effectLst/>
                          <a:latin typeface="inherit"/>
                        </a:rPr>
                        <a:t>Organisation: Create a new  Collection from each new shoot inside Collection Set: LOVE &amp; REBELLION</a:t>
                      </a:r>
                    </a:p>
                    <a:p>
                      <a:pPr algn="l" fontAlgn="base">
                        <a:buFont typeface="Arial" panose="020B0604020202020204" pitchFamily="34" charset="0"/>
                        <a:buChar char="•"/>
                      </a:pPr>
                      <a:r>
                        <a:rPr lang="en-GB" sz="1100" b="0" i="0" dirty="0">
                          <a:solidFill>
                            <a:srgbClr val="2B2B2B"/>
                          </a:solidFill>
                          <a:effectLst/>
                          <a:latin typeface="inherit"/>
                        </a:rPr>
                        <a:t>Editing: select 8-12 images from each shoot.</a:t>
                      </a:r>
                    </a:p>
                    <a:p>
                      <a:pPr algn="l" fontAlgn="base">
                        <a:buFont typeface="Arial" panose="020B0604020202020204" pitchFamily="34" charset="0"/>
                        <a:buChar char="•"/>
                      </a:pPr>
                      <a:r>
                        <a:rPr lang="en-GB" sz="1100" b="0" i="0" dirty="0">
                          <a:solidFill>
                            <a:srgbClr val="2B2B2B"/>
                          </a:solidFill>
                          <a:effectLst/>
                          <a:latin typeface="inherit"/>
                        </a:rPr>
                        <a:t>Experimenting: Adjust images in Develop, both as Colour and B&amp;W images appropriate to your intentions</a:t>
                      </a:r>
                    </a:p>
                    <a:p>
                      <a:pPr algn="l" fontAlgn="base">
                        <a:buFont typeface="Arial" panose="020B0604020202020204" pitchFamily="34" charset="0"/>
                        <a:buChar char="•"/>
                      </a:pPr>
                      <a:r>
                        <a:rPr lang="en-GB" sz="1100" b="0" i="0" dirty="0">
                          <a:solidFill>
                            <a:srgbClr val="2B2B2B"/>
                          </a:solidFill>
                          <a:effectLst/>
                          <a:latin typeface="inherit"/>
                        </a:rPr>
                        <a:t>Export images as JPGS (1000 pixels) and save in a folder: BLOG</a:t>
                      </a:r>
                    </a:p>
                    <a:p>
                      <a:pPr algn="l" fontAlgn="base">
                        <a:buFont typeface="Arial" panose="020B0604020202020204" pitchFamily="34" charset="0"/>
                        <a:buChar char="•"/>
                      </a:pPr>
                      <a:r>
                        <a:rPr lang="en-GB" sz="1100" b="0" i="0" dirty="0">
                          <a:solidFill>
                            <a:srgbClr val="2B2B2B"/>
                          </a:solidFill>
                          <a:effectLst/>
                          <a:latin typeface="inherit"/>
                        </a:rPr>
                        <a:t>Create a Blogpost with edited images and an evaluation; explaining what you focused on in each shoot and how you intend to develop your next shoot.</a:t>
                      </a:r>
                    </a:p>
                    <a:p>
                      <a:pPr algn="l" fontAlgn="base">
                        <a:buFont typeface="Arial" panose="020B0604020202020204" pitchFamily="34" charset="0"/>
                        <a:buChar char="•"/>
                      </a:pPr>
                      <a:r>
                        <a:rPr lang="en-GB" sz="1100" b="0" i="0" dirty="0">
                          <a:solidFill>
                            <a:srgbClr val="2B2B2B"/>
                          </a:solidFill>
                          <a:effectLst/>
                          <a:latin typeface="inherit"/>
                        </a:rPr>
                        <a:t>Make references to artists references, previous shoots, experiments,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Export same set of images from Lightroom as JPEG (4000 pixels)</a:t>
                      </a:r>
                    </a:p>
                    <a:p>
                      <a:pPr algn="l" fontAlgn="base">
                        <a:buFont typeface="Arial" panose="020B0604020202020204" pitchFamily="34" charset="0"/>
                        <a:buChar char="•"/>
                      </a:pPr>
                      <a:r>
                        <a:rPr lang="en-GB" sz="1100" b="0" i="0" dirty="0">
                          <a:solidFill>
                            <a:srgbClr val="2B2B2B"/>
                          </a:solidFill>
                          <a:effectLst/>
                          <a:latin typeface="inherit"/>
                        </a:rPr>
                        <a:t>Experimentation: demonstrate further creativity using Photoshop to make composite/ montage/ typology/ grids/ diptych/triptych, text/ typology </a:t>
                      </a:r>
                      <a:r>
                        <a:rPr lang="en-GB" sz="1100" b="0" i="0" dirty="0" err="1">
                          <a:solidFill>
                            <a:srgbClr val="2B2B2B"/>
                          </a:solidFill>
                          <a:effectLst/>
                          <a:latin typeface="inherit"/>
                        </a:rPr>
                        <a:t>etc</a:t>
                      </a:r>
                      <a:r>
                        <a:rPr lang="en-GB" sz="1100" b="0" i="0" dirty="0">
                          <a:solidFill>
                            <a:srgbClr val="2B2B2B"/>
                          </a:solidFill>
                          <a:effectLst/>
                          <a:latin typeface="inherit"/>
                        </a:rPr>
                        <a:t> appropriate to your intentions</a:t>
                      </a:r>
                    </a:p>
                    <a:p>
                      <a:pPr algn="l" fontAlgn="base">
                        <a:buFont typeface="Arial" panose="020B0604020202020204" pitchFamily="34" charset="0"/>
                        <a:buChar char="•"/>
                      </a:pPr>
                      <a:r>
                        <a:rPr lang="en-GB" sz="1100" b="0" i="0" dirty="0">
                          <a:solidFill>
                            <a:srgbClr val="2B2B2B"/>
                          </a:solidFill>
                          <a:effectLst/>
                          <a:latin typeface="inherit"/>
                        </a:rPr>
                        <a:t>Design: Begin to explore different layout options using InDesign and make a new zine/book. Set up new document as A5 page sizes. This is trying out ideas before we begin designing photobook in January.</a:t>
                      </a:r>
                    </a:p>
                    <a:p>
                      <a:pPr algn="l" fontAlgn="base">
                        <a:buFont typeface="Arial" panose="020B0604020202020204" pitchFamily="34" charset="0"/>
                        <a:buChar char="•"/>
                      </a:pPr>
                      <a:r>
                        <a:rPr lang="en-GB" sz="1100" b="0" i="0" dirty="0">
                          <a:solidFill>
                            <a:srgbClr val="2B2B2B"/>
                          </a:solidFill>
                          <a:effectLst/>
                          <a:latin typeface="inherit"/>
                        </a:rPr>
                        <a:t>Make sure you annotate process and techniques used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298310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2163661883"/>
              </p:ext>
            </p:extLst>
          </p:nvPr>
        </p:nvGraphicFramePr>
        <p:xfrm>
          <a:off x="395536" y="325760"/>
          <a:ext cx="8569325" cy="6199584"/>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kern="1200" dirty="0">
                          <a:solidFill>
                            <a:srgbClr val="FF0000"/>
                          </a:solidFill>
                          <a:latin typeface="Arial" pitchFamily="34" charset="0"/>
                          <a:ea typeface="ＭＳ Ｐゴシック" pitchFamily="34" charset="-128"/>
                          <a:cs typeface="+mn-cs"/>
                        </a:rPr>
                        <a:t>Week 15: </a:t>
                      </a:r>
                      <a:r>
                        <a:rPr lang="en-GB" sz="1100" b="1" i="0" kern="1200" dirty="0">
                          <a:solidFill>
                            <a:schemeClr val="tx1"/>
                          </a:solidFill>
                          <a:latin typeface="Arial" pitchFamily="34" charset="0"/>
                          <a:ea typeface="ＭＳ Ｐゴシック" pitchFamily="34" charset="-128"/>
                          <a:cs typeface="+mn-cs"/>
                        </a:rPr>
                        <a:t>5 – 9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Practical work: Define Story &amp; Narrative</a:t>
                      </a:r>
                      <a:br>
                        <a:rPr lang="en-GB" sz="1100" b="1" i="0" dirty="0">
                          <a:solidFill>
                            <a:schemeClr val="tx1"/>
                          </a:solidFill>
                        </a:rPr>
                      </a:br>
                      <a:r>
                        <a:rPr lang="en-GB" sz="1100" b="1" i="0" dirty="0">
                          <a:solidFill>
                            <a:schemeClr val="tx1"/>
                          </a:solidFill>
                        </a:rPr>
                        <a:t>Storyboarding &gt; Recording &gt; Experimenting</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sz="1100" b="1" i="0" dirty="0">
                        <a:solidFill>
                          <a:schemeClr val="tx1"/>
                        </a:solidFill>
                        <a:latin typeface="Calibri" panose="020F0502020204030204" pitchFamily="34" charset="0"/>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Slides to improve: Actions to take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Complete by: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7370">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Calibri" panose="020F0502020204030204" pitchFamily="34" charset="0"/>
                          <a:cs typeface="Calibri" panose="020F0502020204030204" pitchFamily="34" charset="0"/>
                        </a:rPr>
                        <a:t>PLANNING: </a:t>
                      </a:r>
                      <a:r>
                        <a:rPr lang="en-GB" sz="1100" b="1" i="0" dirty="0">
                          <a:solidFill>
                            <a:srgbClr val="2B2B2B"/>
                          </a:solidFill>
                          <a:effectLst/>
                          <a:latin typeface="inherit"/>
                        </a:rPr>
                        <a:t>FILM</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Narrative: What is your story: 3 words, a sentence, a paragraph. </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How will you tell your story: visuals, sound, archives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1" i="0" dirty="0">
                          <a:solidFill>
                            <a:srgbClr val="2B2B2B"/>
                          </a:solidFill>
                          <a:effectLst/>
                          <a:latin typeface="Calibri" panose="020F0502020204030204" pitchFamily="34" charset="0"/>
                          <a:cs typeface="Calibri" panose="020F0502020204030204" pitchFamily="34" charset="0"/>
                        </a:rPr>
                        <a:t> found imagery)</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Storyboard: Based on your specification and narrative produce a storyboard with details of individual scenes, action, shot sizes, camera angles and mise-</a:t>
                      </a:r>
                      <a:r>
                        <a:rPr lang="en-GB" sz="1100" b="0" i="0" dirty="0" err="1">
                          <a:solidFill>
                            <a:srgbClr val="2B2B2B"/>
                          </a:solidFill>
                          <a:effectLst/>
                          <a:latin typeface="Calibri" panose="020F0502020204030204" pitchFamily="34" charset="0"/>
                          <a:cs typeface="Calibri" panose="020F0502020204030204" pitchFamily="34" charset="0"/>
                        </a:rPr>
                        <a:t>en</a:t>
                      </a:r>
                      <a:r>
                        <a:rPr lang="en-GB" sz="1100" b="0" i="0" dirty="0">
                          <a:solidFill>
                            <a:srgbClr val="2B2B2B"/>
                          </a:solidFill>
                          <a:effectLst/>
                          <a:latin typeface="Calibri" panose="020F0502020204030204" pitchFamily="34" charset="0"/>
                          <a:cs typeface="Calibri" panose="020F0502020204030204" pitchFamily="34" charset="0"/>
                        </a:rPr>
                        <a:t>-scene (the arrangement of the scenery in front of the camera) from location, props, people, lighting, sound etc.</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Recording: Produce a detailed plan of  at least 3-4 video/audio recordings that you intend on doing in the next 4 weeks</a:t>
                      </a:r>
                      <a:r>
                        <a:rPr lang="en-GB" sz="1100" b="1" i="0" dirty="0">
                          <a:solidFill>
                            <a:srgbClr val="2B2B2B"/>
                          </a:solidFill>
                          <a:effectLst/>
                          <a:latin typeface="Calibri" panose="020F0502020204030204" pitchFamily="34" charset="0"/>
                          <a:cs typeface="Calibri" panose="020F0502020204030204" pitchFamily="34" charset="0"/>
                        </a:rPr>
                        <a:t>,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0" i="0" dirty="0">
                          <a:solidFill>
                            <a:srgbClr val="2B2B2B"/>
                          </a:solidFill>
                          <a:effectLst/>
                          <a:latin typeface="Calibri" panose="020F0502020204030204" pitchFamily="34" charset="0"/>
                          <a:cs typeface="Calibri" panose="020F0502020204030204" pitchFamily="34" charset="0"/>
                        </a:rPr>
                        <a:t> Christmas break</a:t>
                      </a:r>
                      <a:br>
                        <a:rPr lang="en-GB" sz="1100" b="0" i="0" dirty="0">
                          <a:solidFill>
                            <a:srgbClr val="2B2B2B"/>
                          </a:solidFill>
                          <a:effectLst/>
                          <a:latin typeface="Calibri" panose="020F0502020204030204" pitchFamily="34" charset="0"/>
                          <a:cs typeface="Calibri" panose="020F0502020204030204" pitchFamily="34" charset="0"/>
                        </a:rPr>
                      </a:br>
                      <a:r>
                        <a:rPr lang="en-GB" sz="1100" b="0" i="0" dirty="0">
                          <a:solidFill>
                            <a:srgbClr val="2B2B2B"/>
                          </a:solidFill>
                          <a:effectLst/>
                          <a:latin typeface="Calibri" panose="020F0502020204030204" pitchFamily="34" charset="0"/>
                          <a:cs typeface="Calibri" panose="020F0502020204030204" pitchFamily="34" charset="0"/>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FILM</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footage from video/ audio recordings to lessons:</a:t>
                      </a:r>
                    </a:p>
                    <a:p>
                      <a:pPr algn="l" fontAlgn="base">
                        <a:buFont typeface="Arial" panose="020B0604020202020204" pitchFamily="34" charset="0"/>
                        <a:buChar char="•"/>
                      </a:pPr>
                      <a:r>
                        <a:rPr lang="en-GB" sz="1100" b="0" i="0" dirty="0">
                          <a:solidFill>
                            <a:srgbClr val="2B2B2B"/>
                          </a:solidFill>
                          <a:effectLst/>
                          <a:latin typeface="inherit"/>
                        </a:rPr>
                        <a:t>Save media in folder on local V:Data Drive</a:t>
                      </a:r>
                    </a:p>
                    <a:p>
                      <a:pPr algn="l" fontAlgn="base">
                        <a:buFont typeface="Arial" panose="020B0604020202020204" pitchFamily="34" charset="0"/>
                        <a:buChar char="•"/>
                      </a:pPr>
                      <a:r>
                        <a:rPr lang="en-GB" sz="1100" b="0" i="0" dirty="0">
                          <a:solidFill>
                            <a:srgbClr val="2B2B2B"/>
                          </a:solidFill>
                          <a:effectLst/>
                          <a:latin typeface="inherit"/>
                        </a:rPr>
                        <a:t>Organisation: Create a new project in Premiere</a:t>
                      </a:r>
                    </a:p>
                    <a:p>
                      <a:pPr algn="l" fontAlgn="base">
                        <a:buFont typeface="Arial" panose="020B0604020202020204" pitchFamily="34" charset="0"/>
                        <a:buChar char="•"/>
                      </a:pPr>
                      <a:r>
                        <a:rPr lang="en-GB" sz="1100" b="0" i="0" dirty="0">
                          <a:solidFill>
                            <a:srgbClr val="2B2B2B"/>
                          </a:solidFill>
                          <a:effectLst/>
                          <a:latin typeface="inherit"/>
                        </a:rPr>
                        <a:t>Editing: begin editing video/ audio clips on the timeline</a:t>
                      </a:r>
                    </a:p>
                    <a:p>
                      <a:pPr algn="l" fontAlgn="base">
                        <a:buFont typeface="Arial" panose="020B0604020202020204" pitchFamily="34" charset="0"/>
                        <a:buChar char="•"/>
                      </a:pPr>
                      <a:r>
                        <a:rPr lang="en-GB" sz="1100" b="0" i="0" dirty="0">
                          <a:solidFill>
                            <a:srgbClr val="2B2B2B"/>
                          </a:solidFill>
                          <a:effectLst/>
                          <a:latin typeface="inherit"/>
                        </a:rPr>
                        <a:t>Adjusting: recordings in Colour / B&amp;W appropriate to your intentions.</a:t>
                      </a:r>
                    </a:p>
                    <a:p>
                      <a:pPr algn="l" fontAlgn="base">
                        <a:buFont typeface="Arial" panose="020B0604020202020204" pitchFamily="34" charset="0"/>
                        <a:buChar char="•"/>
                      </a:pPr>
                      <a:r>
                        <a:rPr lang="en-GB" sz="1100" b="0" i="0" dirty="0">
                          <a:solidFill>
                            <a:srgbClr val="2B2B2B"/>
                          </a:solidFill>
                          <a:effectLst/>
                          <a:latin typeface="inherit"/>
                        </a:rPr>
                        <a:t>Experimenting: with sequencing using relevant transitions and effects </a:t>
                      </a:r>
                    </a:p>
                    <a:p>
                      <a:pPr algn="l" fontAlgn="base">
                        <a:buFont typeface="Arial" panose="020B0604020202020204" pitchFamily="34" charset="0"/>
                        <a:buChar char="•"/>
                      </a:pPr>
                      <a:r>
                        <a:rPr lang="en-GB" sz="1100" b="0" i="0" dirty="0">
                          <a:solidFill>
                            <a:srgbClr val="2B2B2B"/>
                          </a:solidFill>
                          <a:effectLst/>
                          <a:latin typeface="inherit"/>
                        </a:rPr>
                        <a:t>Sound: consider how audio can add depth to your film, such as ambient sound, sound </a:t>
                      </a:r>
                      <a:r>
                        <a:rPr lang="en-GB" sz="1100" b="0" i="0" dirty="0" err="1">
                          <a:solidFill>
                            <a:srgbClr val="2B2B2B"/>
                          </a:solidFill>
                          <a:effectLst/>
                          <a:latin typeface="inherit"/>
                        </a:rPr>
                        <a:t>fx</a:t>
                      </a:r>
                      <a:r>
                        <a:rPr lang="en-GB" sz="1100" b="0" i="0" dirty="0">
                          <a:solidFill>
                            <a:srgbClr val="2B2B2B"/>
                          </a:solidFill>
                          <a:effectLst/>
                          <a:latin typeface="inherit"/>
                        </a:rPr>
                        <a:t>, voice-over, interview, musical score etc.</a:t>
                      </a:r>
                    </a:p>
                    <a:p>
                      <a:pPr algn="l" fontAlgn="base">
                        <a:buFont typeface="Arial" panose="020B0604020202020204" pitchFamily="34" charset="0"/>
                        <a:buChar char="•"/>
                      </a:pPr>
                      <a:r>
                        <a:rPr lang="en-GB" sz="1100" b="0" i="0" dirty="0">
                          <a:solidFill>
                            <a:srgbClr val="2B2B2B"/>
                          </a:solidFill>
                          <a:effectLst/>
                          <a:latin typeface="inherit"/>
                        </a:rPr>
                        <a:t>Title and credits: Consider typography/ graphics/ styles etc. For more creative possibilities make title page in Photoshop (format: 1280 x 720 pixels) and import as a </a:t>
                      </a:r>
                      <a:r>
                        <a:rPr lang="en-GB" sz="1100" b="0" i="0" dirty="0" err="1">
                          <a:solidFill>
                            <a:srgbClr val="2B2B2B"/>
                          </a:solidFill>
                          <a:effectLst/>
                          <a:latin typeface="inherit"/>
                        </a:rPr>
                        <a:t>Psd</a:t>
                      </a:r>
                      <a:r>
                        <a:rPr lang="en-GB" sz="1100" b="0" i="0" dirty="0">
                          <a:solidFill>
                            <a:srgbClr val="2B2B2B"/>
                          </a:solidFill>
                          <a:effectLst/>
                          <a:latin typeface="inherit"/>
                        </a:rPr>
                        <a:t> file into your project folder on the V-Data drive.</a:t>
                      </a:r>
                    </a:p>
                    <a:p>
                      <a:pPr algn="l" fontAlgn="base">
                        <a:buFont typeface="Arial" panose="020B0604020202020204" pitchFamily="34" charset="0"/>
                        <a:buChar char="•"/>
                      </a:pPr>
                      <a:r>
                        <a:rPr lang="en-GB" sz="1100" b="0" i="0" dirty="0">
                          <a:solidFill>
                            <a:srgbClr val="2B2B2B"/>
                          </a:solidFill>
                          <a:effectLst/>
                          <a:latin typeface="inherit"/>
                        </a:rPr>
                        <a:t>Export film as mp4 file and uploads to </a:t>
                      </a:r>
                      <a:r>
                        <a:rPr lang="en-GB" sz="1100" b="0" i="0" dirty="0" err="1">
                          <a:solidFill>
                            <a:srgbClr val="2B2B2B"/>
                          </a:solidFill>
                          <a:effectLst/>
                          <a:latin typeface="inherit"/>
                        </a:rPr>
                        <a:t>Youtube</a:t>
                      </a:r>
                      <a:r>
                        <a:rPr lang="en-GB" sz="1100" b="0" i="0" dirty="0">
                          <a:solidFill>
                            <a:srgbClr val="2B2B2B"/>
                          </a:solidFill>
                          <a:effectLst/>
                          <a:latin typeface="inherit"/>
                        </a:rPr>
                        <a:t> account and embed on Blog.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Write an evaluation on the blog that reflects on your artistic intentions, film-editing process and collaboration. Include screen-prints from Premiere and a few ‘behind the scenes’ images of the shooting/ production for further annotation.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44624"/>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4162808558"/>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1787</TotalTime>
  <Words>3881</Words>
  <Application>Microsoft Office PowerPoint</Application>
  <PresentationFormat>On-screen Show (4:3)</PresentationFormat>
  <Paragraphs>281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inherit</vt:lpstr>
      <vt:lpstr>Lato</vt:lpstr>
      <vt:lpstr>Noto Serif</vt:lpstr>
      <vt:lpstr>Tahoma</vt:lpstr>
      <vt:lpstr>1_Default Design</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102</cp:revision>
  <dcterms:created xsi:type="dcterms:W3CDTF">2015-07-07T13:54:45Z</dcterms:created>
  <dcterms:modified xsi:type="dcterms:W3CDTF">2021-12-06T13:41:28Z</dcterms:modified>
</cp:coreProperties>
</file>