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87" r:id="rId3"/>
    <p:sldId id="259" r:id="rId4"/>
    <p:sldId id="260" r:id="rId5"/>
    <p:sldId id="305" r:id="rId6"/>
    <p:sldId id="262" r:id="rId7"/>
    <p:sldId id="264" r:id="rId8"/>
    <p:sldId id="308" r:id="rId9"/>
    <p:sldId id="302" r:id="rId10"/>
    <p:sldId id="300" r:id="rId11"/>
    <p:sldId id="303" r:id="rId12"/>
    <p:sldId id="307" r:id="rId13"/>
    <p:sldId id="30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84" autoAdjust="0"/>
    <p:restoredTop sz="94686"/>
  </p:normalViewPr>
  <p:slideViewPr>
    <p:cSldViewPr>
      <p:cViewPr varScale="1">
        <p:scale>
          <a:sx n="62" d="100"/>
          <a:sy n="62" d="100"/>
        </p:scale>
        <p:origin x="1392" y="56"/>
      </p:cViewPr>
      <p:guideLst>
        <p:guide orient="horz" pos="2160"/>
        <p:guide pos="2880"/>
      </p:guideLst>
    </p:cSldViewPr>
  </p:slideViewPr>
  <p:notesTextViewPr>
    <p:cViewPr>
      <p:scale>
        <a:sx n="1" d="1"/>
        <a:sy n="1" d="1"/>
      </p:scale>
      <p:origin x="0" y="0"/>
    </p:cViewPr>
  </p:notesTextViewPr>
  <p:sorterViewPr>
    <p:cViewPr>
      <p:scale>
        <a:sx n="120" d="100"/>
        <a:sy n="12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8DD92188-AF5A-4818-9698-22D72CDCA648}" type="slidenum">
              <a:rPr lang="en-GB" altLang="en-US"/>
              <a:pPr>
                <a:defRPr/>
              </a:pPr>
              <a:t>‹#›</a:t>
            </a:fld>
            <a:endParaRPr lang="en-GB" altLang="en-US"/>
          </a:p>
        </p:txBody>
      </p:sp>
    </p:spTree>
    <p:extLst>
      <p:ext uri="{BB962C8B-B14F-4D97-AF65-F5344CB8AC3E}">
        <p14:creationId xmlns:p14="http://schemas.microsoft.com/office/powerpoint/2010/main" val="400530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039031D5-6881-4A07-9C8A-3BEF3E7F1C4D}" type="slidenum">
              <a:rPr lang="en-GB" altLang="en-US"/>
              <a:pPr>
                <a:defRPr/>
              </a:pPr>
              <a:t>‹#›</a:t>
            </a:fld>
            <a:endParaRPr lang="en-GB" altLang="en-US"/>
          </a:p>
        </p:txBody>
      </p:sp>
    </p:spTree>
    <p:extLst>
      <p:ext uri="{BB962C8B-B14F-4D97-AF65-F5344CB8AC3E}">
        <p14:creationId xmlns:p14="http://schemas.microsoft.com/office/powerpoint/2010/main" val="237864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9149E679-8EBD-4240-8B6D-ADB2E7A29C65}" type="slidenum">
              <a:rPr lang="en-GB" altLang="en-US"/>
              <a:pPr>
                <a:defRPr/>
              </a:pPr>
              <a:t>‹#›</a:t>
            </a:fld>
            <a:endParaRPr lang="en-GB" altLang="en-US"/>
          </a:p>
        </p:txBody>
      </p:sp>
    </p:spTree>
    <p:extLst>
      <p:ext uri="{BB962C8B-B14F-4D97-AF65-F5344CB8AC3E}">
        <p14:creationId xmlns:p14="http://schemas.microsoft.com/office/powerpoint/2010/main" val="99658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36C46CB2-373F-4C68-8897-BD0CF15D7E2D}" type="slidenum">
              <a:rPr lang="en-GB" altLang="en-US"/>
              <a:pPr>
                <a:defRPr/>
              </a:pPr>
              <a:t>‹#›</a:t>
            </a:fld>
            <a:endParaRPr lang="en-GB" altLang="en-US"/>
          </a:p>
        </p:txBody>
      </p:sp>
    </p:spTree>
    <p:extLst>
      <p:ext uri="{BB962C8B-B14F-4D97-AF65-F5344CB8AC3E}">
        <p14:creationId xmlns:p14="http://schemas.microsoft.com/office/powerpoint/2010/main" val="173257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125D806E-3A3E-4153-9BD3-1DD921DD3266}" type="slidenum">
              <a:rPr lang="en-GB" altLang="en-US"/>
              <a:pPr>
                <a:defRPr/>
              </a:pPr>
              <a:t>‹#›</a:t>
            </a:fld>
            <a:endParaRPr lang="en-GB" altLang="en-US"/>
          </a:p>
        </p:txBody>
      </p:sp>
    </p:spTree>
    <p:extLst>
      <p:ext uri="{BB962C8B-B14F-4D97-AF65-F5344CB8AC3E}">
        <p14:creationId xmlns:p14="http://schemas.microsoft.com/office/powerpoint/2010/main" val="304905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53E56C84-CE36-4D5A-8736-6E2A3DB83711}" type="slidenum">
              <a:rPr lang="en-GB" altLang="en-US"/>
              <a:pPr>
                <a:defRPr/>
              </a:pPr>
              <a:t>‹#›</a:t>
            </a:fld>
            <a:endParaRPr lang="en-GB" altLang="en-US"/>
          </a:p>
        </p:txBody>
      </p:sp>
    </p:spTree>
    <p:extLst>
      <p:ext uri="{BB962C8B-B14F-4D97-AF65-F5344CB8AC3E}">
        <p14:creationId xmlns:p14="http://schemas.microsoft.com/office/powerpoint/2010/main" val="293974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p:txBody>
          <a:bodyPr/>
          <a:lstStyle>
            <a:lvl1pPr>
              <a:defRPr>
                <a:latin typeface="Arial" charset="0"/>
                <a:ea typeface="+mn-ea"/>
              </a:defRPr>
            </a:lvl1pPr>
          </a:lstStyle>
          <a:p>
            <a:pPr>
              <a:defRPr/>
            </a:pPr>
            <a:fld id="{B3D33940-5BF6-4B83-B7DD-DD9D03BD1CEC}" type="slidenum">
              <a:rPr lang="en-GB" altLang="en-US"/>
              <a:pPr>
                <a:defRPr/>
              </a:pPr>
              <a:t>‹#›</a:t>
            </a:fld>
            <a:endParaRPr lang="en-GB" altLang="en-US"/>
          </a:p>
        </p:txBody>
      </p:sp>
    </p:spTree>
    <p:extLst>
      <p:ext uri="{BB962C8B-B14F-4D97-AF65-F5344CB8AC3E}">
        <p14:creationId xmlns:p14="http://schemas.microsoft.com/office/powerpoint/2010/main" val="16501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p:txBody>
          <a:bodyPr/>
          <a:lstStyle>
            <a:lvl1pPr>
              <a:defRPr>
                <a:latin typeface="Arial" charset="0"/>
                <a:ea typeface="+mn-ea"/>
              </a:defRPr>
            </a:lvl1pPr>
          </a:lstStyle>
          <a:p>
            <a:pPr>
              <a:defRPr/>
            </a:pPr>
            <a:fld id="{31184981-1737-4EA8-94E0-B6575025E175}" type="slidenum">
              <a:rPr lang="en-GB" altLang="en-US"/>
              <a:pPr>
                <a:defRPr/>
              </a:pPr>
              <a:t>‹#›</a:t>
            </a:fld>
            <a:endParaRPr lang="en-GB" altLang="en-US"/>
          </a:p>
        </p:txBody>
      </p:sp>
    </p:spTree>
    <p:extLst>
      <p:ext uri="{BB962C8B-B14F-4D97-AF65-F5344CB8AC3E}">
        <p14:creationId xmlns:p14="http://schemas.microsoft.com/office/powerpoint/2010/main" val="103389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p:txBody>
          <a:bodyPr/>
          <a:lstStyle>
            <a:lvl1pPr>
              <a:defRPr>
                <a:latin typeface="Arial" charset="0"/>
                <a:ea typeface="+mn-ea"/>
              </a:defRPr>
            </a:lvl1pPr>
          </a:lstStyle>
          <a:p>
            <a:pPr>
              <a:defRPr/>
            </a:pPr>
            <a:fld id="{E5C4CCDF-1187-4486-A7D7-568AB96D5A35}" type="slidenum">
              <a:rPr lang="en-GB" altLang="en-US"/>
              <a:pPr>
                <a:defRPr/>
              </a:pPr>
              <a:t>‹#›</a:t>
            </a:fld>
            <a:endParaRPr lang="en-GB" altLang="en-US"/>
          </a:p>
        </p:txBody>
      </p:sp>
    </p:spTree>
    <p:extLst>
      <p:ext uri="{BB962C8B-B14F-4D97-AF65-F5344CB8AC3E}">
        <p14:creationId xmlns:p14="http://schemas.microsoft.com/office/powerpoint/2010/main" val="192666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81E9D60F-5CF1-4B3C-99A0-7D33DE9DE8B6}" type="slidenum">
              <a:rPr lang="en-GB" altLang="en-US"/>
              <a:pPr>
                <a:defRPr/>
              </a:pPr>
              <a:t>‹#›</a:t>
            </a:fld>
            <a:endParaRPr lang="en-GB" altLang="en-US"/>
          </a:p>
        </p:txBody>
      </p:sp>
    </p:spTree>
    <p:extLst>
      <p:ext uri="{BB962C8B-B14F-4D97-AF65-F5344CB8AC3E}">
        <p14:creationId xmlns:p14="http://schemas.microsoft.com/office/powerpoint/2010/main" val="255855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76B1518A-9BA9-4BCC-B492-C2164F43B8ED}" type="slidenum">
              <a:rPr lang="en-GB" altLang="en-US"/>
              <a:pPr>
                <a:defRPr/>
              </a:pPr>
              <a:t>‹#›</a:t>
            </a:fld>
            <a:endParaRPr lang="en-GB" altLang="en-US"/>
          </a:p>
        </p:txBody>
      </p:sp>
    </p:spTree>
    <p:extLst>
      <p:ext uri="{BB962C8B-B14F-4D97-AF65-F5344CB8AC3E}">
        <p14:creationId xmlns:p14="http://schemas.microsoft.com/office/powerpoint/2010/main" val="57912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ea typeface="ＭＳ Ｐゴシック" pitchFamily="34" charset="-128"/>
              </a:defRPr>
            </a:lvl1pPr>
          </a:lstStyle>
          <a:p>
            <a:pPr fontAlgn="base">
              <a:spcBef>
                <a:spcPct val="0"/>
              </a:spcBef>
              <a:spcAft>
                <a:spcPct val="0"/>
              </a:spcAft>
              <a:defRPr/>
            </a:pPr>
            <a:fld id="{549B1DA2-D85B-4039-A00B-1B52C610D16F}" type="slidenum">
              <a:rPr lang="en-GB" altLang="en-US"/>
              <a:pPr fontAlgn="base">
                <a:spcBef>
                  <a:spcPct val="0"/>
                </a:spcBef>
                <a:spcAft>
                  <a:spcPct val="0"/>
                </a:spcAft>
                <a:defRPr/>
              </a:pPr>
              <a:t>‹#›</a:t>
            </a:fld>
            <a:endParaRPr lang="en-GB" altLang="en-US"/>
          </a:p>
        </p:txBody>
      </p:sp>
    </p:spTree>
    <p:extLst>
      <p:ext uri="{BB962C8B-B14F-4D97-AF65-F5344CB8AC3E}">
        <p14:creationId xmlns:p14="http://schemas.microsoft.com/office/powerpoint/2010/main" val="3090664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pitchFamily="34" charset="0"/>
          <a:ea typeface="ＭＳ Ｐゴシック" charset="0"/>
        </a:defRPr>
      </a:lvl2pPr>
      <a:lvl3pPr algn="ctr" rtl="0" eaLnBrk="0" fontAlgn="base" hangingPunct="0">
        <a:spcBef>
          <a:spcPct val="0"/>
        </a:spcBef>
        <a:spcAft>
          <a:spcPct val="0"/>
        </a:spcAft>
        <a:defRPr sz="4400">
          <a:solidFill>
            <a:schemeClr val="tx2"/>
          </a:solidFill>
          <a:latin typeface="Arial" pitchFamily="34" charset="0"/>
          <a:ea typeface="ＭＳ Ｐゴシック" charset="0"/>
        </a:defRPr>
      </a:lvl3pPr>
      <a:lvl4pPr algn="ctr" rtl="0" eaLnBrk="0" fontAlgn="base" hangingPunct="0">
        <a:spcBef>
          <a:spcPct val="0"/>
        </a:spcBef>
        <a:spcAft>
          <a:spcPct val="0"/>
        </a:spcAft>
        <a:defRPr sz="4400">
          <a:solidFill>
            <a:schemeClr val="tx2"/>
          </a:solidFill>
          <a:latin typeface="Arial" pitchFamily="34" charset="0"/>
          <a:ea typeface="ＭＳ Ｐゴシック" charset="0"/>
        </a:defRPr>
      </a:lvl4pPr>
      <a:lvl5pPr algn="ctr" rtl="0" eaLnBrk="0" fontAlgn="base" hangingPunct="0">
        <a:spcBef>
          <a:spcPct val="0"/>
        </a:spcBef>
        <a:spcAft>
          <a:spcPct val="0"/>
        </a:spcAft>
        <a:defRPr sz="4400">
          <a:solidFill>
            <a:schemeClr val="tx2"/>
          </a:solidFill>
          <a:latin typeface="Arial" pitchFamily="34" charset="0"/>
          <a:ea typeface="ＭＳ Ｐゴシック"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www.hautlieucreative.co.uk/photo17ase/wp-content/uploads/sites/21/2017/12/Art-Movements-Isms-sheet.docx"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hautlieucreative.co.uk/photo16a2/wp-content/uploads/sites/2/2015/12/essay-structure.doc" TargetMode="External"/><Relationship Id="rId2" Type="http://schemas.openxmlformats.org/officeDocument/2006/relationships/hyperlink" Target="http://www.hautlieucreative.co.uk/photo17ase/wp-content/uploads/sites/21/2017/11/possible-questions-to-investigate-1.doc"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3-eu-west-2.amazonaws.com/island-identity-xklzrrjhwf/media/pdfs/What-does-Jersey-mean-to-you-Ref.pdf" TargetMode="External"/><Relationship Id="rId2" Type="http://schemas.openxmlformats.org/officeDocument/2006/relationships/hyperlink" Target="https://vimeo.com/546020507" TargetMode="External"/><Relationship Id="rId1" Type="http://schemas.openxmlformats.org/officeDocument/2006/relationships/slideLayout" Target="../slideLayouts/slideLayout7.xml"/><Relationship Id="rId4" Type="http://schemas.openxmlformats.org/officeDocument/2006/relationships/hyperlink" Target="https://survey.gov.je/s/IslandIdentit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idx="4294967295"/>
          </p:nvPr>
        </p:nvSpPr>
        <p:spPr>
          <a:xfrm>
            <a:off x="685800" y="1268413"/>
            <a:ext cx="7772400" cy="1470025"/>
          </a:xfrm>
        </p:spPr>
        <p:txBody>
          <a:bodyPr/>
          <a:lstStyle/>
          <a:p>
            <a:pPr eaLnBrk="1" hangingPunct="1">
              <a:defRPr/>
            </a:pPr>
            <a:r>
              <a:rPr lang="en-GB" b="1" dirty="0"/>
              <a:t>Personal Study</a:t>
            </a:r>
          </a:p>
        </p:txBody>
      </p:sp>
      <p:sp>
        <p:nvSpPr>
          <p:cNvPr id="10244" name="Text Box 4"/>
          <p:cNvSpPr txBox="1">
            <a:spLocks noChangeArrowheads="1"/>
          </p:cNvSpPr>
          <p:nvPr/>
        </p:nvSpPr>
        <p:spPr bwMode="auto">
          <a:xfrm>
            <a:off x="1116013" y="4437063"/>
            <a:ext cx="3887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p>
            <a:pPr fontAlgn="base">
              <a:spcBef>
                <a:spcPct val="50000"/>
              </a:spcBef>
              <a:spcAft>
                <a:spcPct val="0"/>
              </a:spcAft>
              <a:defRPr/>
            </a:pPr>
            <a:endParaRPr lang="en-US">
              <a:solidFill>
                <a:srgbClr val="000000"/>
              </a:solidFill>
              <a:ea typeface="ＭＳ Ｐゴシック" charset="0"/>
            </a:endParaRPr>
          </a:p>
        </p:txBody>
      </p:sp>
      <p:sp>
        <p:nvSpPr>
          <p:cNvPr id="10245" name="Text Box 5"/>
          <p:cNvSpPr txBox="1">
            <a:spLocks noChangeArrowheads="1"/>
          </p:cNvSpPr>
          <p:nvPr/>
        </p:nvSpPr>
        <p:spPr bwMode="auto">
          <a:xfrm>
            <a:off x="4716463" y="4941888"/>
            <a:ext cx="4176712"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20000"/>
              </a:spcBef>
              <a:spcAft>
                <a:spcPct val="0"/>
              </a:spcAft>
              <a:defRPr/>
            </a:pPr>
            <a:r>
              <a:rPr lang="en-GB" altLang="en-US" dirty="0">
                <a:solidFill>
                  <a:srgbClr val="000000"/>
                </a:solidFill>
                <a:ea typeface="MS PGothic" pitchFamily="34" charset="-128"/>
              </a:rPr>
              <a:t>A-Level Photography</a:t>
            </a:r>
            <a:br>
              <a:rPr lang="en-GB" altLang="en-US" dirty="0">
                <a:solidFill>
                  <a:srgbClr val="000000"/>
                </a:solidFill>
                <a:ea typeface="MS PGothic" pitchFamily="34" charset="-128"/>
              </a:rPr>
            </a:br>
            <a:r>
              <a:rPr lang="en-GB" altLang="en-US" dirty="0">
                <a:solidFill>
                  <a:srgbClr val="000000"/>
                </a:solidFill>
                <a:ea typeface="MS PGothic" pitchFamily="34" charset="-128"/>
              </a:rPr>
              <a:t>Coursework Unit 2</a:t>
            </a:r>
            <a:br>
              <a:rPr lang="en-GB" altLang="en-US" dirty="0">
                <a:solidFill>
                  <a:srgbClr val="000000"/>
                </a:solidFill>
                <a:ea typeface="MS PGothic" pitchFamily="34" charset="-128"/>
              </a:rPr>
            </a:br>
            <a:r>
              <a:rPr lang="en-GB" altLang="en-US" dirty="0">
                <a:solidFill>
                  <a:srgbClr val="000000"/>
                </a:solidFill>
                <a:ea typeface="MS PGothic" pitchFamily="34" charset="-128"/>
              </a:rPr>
              <a:t>10 Weeks</a:t>
            </a:r>
          </a:p>
          <a:p>
            <a:pPr fontAlgn="base">
              <a:spcBef>
                <a:spcPct val="0"/>
              </a:spcBef>
              <a:spcAft>
                <a:spcPct val="0"/>
              </a:spcAft>
              <a:defRPr/>
            </a:pPr>
            <a:r>
              <a:rPr lang="en-GB" altLang="en-US" b="1" dirty="0">
                <a:solidFill>
                  <a:srgbClr val="000000"/>
                </a:solidFill>
                <a:ea typeface="MS PGothic" pitchFamily="34" charset="-128"/>
              </a:rPr>
              <a:t>Deadline:</a:t>
            </a:r>
            <a:r>
              <a:rPr lang="en-GB" altLang="en-US" dirty="0">
                <a:solidFill>
                  <a:srgbClr val="000000"/>
                </a:solidFill>
                <a:ea typeface="MS PGothic" pitchFamily="34" charset="-128"/>
              </a:rPr>
              <a:t> </a:t>
            </a:r>
            <a:r>
              <a:rPr lang="en-GB" altLang="en-US" dirty="0">
                <a:solidFill>
                  <a:srgbClr val="FF3300"/>
                </a:solidFill>
                <a:ea typeface="MS PGothic" pitchFamily="34" charset="-128"/>
              </a:rPr>
              <a:t>Fri 11 Feb 2021</a:t>
            </a:r>
          </a:p>
          <a:p>
            <a:pPr fontAlgn="base">
              <a:spcBef>
                <a:spcPct val="50000"/>
              </a:spcBef>
              <a:spcAft>
                <a:spcPct val="0"/>
              </a:spcAft>
              <a:defRPr/>
            </a:pPr>
            <a:endParaRPr lang="en-GB" altLang="en-US" dirty="0">
              <a:solidFill>
                <a:srgbClr val="000000"/>
              </a:solidFill>
              <a:ea typeface="MS PGothic" pitchFamily="34" charset="-128"/>
            </a:endParaRPr>
          </a:p>
        </p:txBody>
      </p:sp>
      <p:sp>
        <p:nvSpPr>
          <p:cNvPr id="10247" name="Rectangle 7"/>
          <p:cNvSpPr>
            <a:spLocks noChangeArrowheads="1"/>
          </p:cNvSpPr>
          <p:nvPr/>
        </p:nvSpPr>
        <p:spPr bwMode="auto">
          <a:xfrm>
            <a:off x="539750" y="27813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p>
            <a:pPr algn="ctr" fontAlgn="base">
              <a:spcBef>
                <a:spcPct val="0"/>
              </a:spcBef>
              <a:spcAft>
                <a:spcPct val="0"/>
              </a:spcAft>
              <a:defRPr/>
            </a:pPr>
            <a:r>
              <a:rPr lang="en-GB" sz="3200" dirty="0">
                <a:solidFill>
                  <a:srgbClr val="000000"/>
                </a:solidFill>
                <a:ea typeface="ＭＳ Ｐゴシック" charset="0"/>
              </a:rPr>
              <a:t>Planner &amp; Tracking</a:t>
            </a:r>
            <a:br>
              <a:rPr lang="en-GB" sz="3200" dirty="0">
                <a:solidFill>
                  <a:srgbClr val="000000"/>
                </a:solidFill>
                <a:ea typeface="ＭＳ Ｐゴシック" charset="0"/>
              </a:rPr>
            </a:br>
            <a:r>
              <a:rPr lang="en-GB" sz="3200" i="1" dirty="0">
                <a:solidFill>
                  <a:srgbClr val="000000"/>
                </a:solidFill>
                <a:ea typeface="ＭＳ Ｐゴシック" charset="0"/>
              </a:rPr>
              <a:t>IDENTITY &amp; COMMUNITY</a:t>
            </a:r>
          </a:p>
        </p:txBody>
      </p:sp>
      <p:sp>
        <p:nvSpPr>
          <p:cNvPr id="2" name="TextBox 1"/>
          <p:cNvSpPr txBox="1"/>
          <p:nvPr/>
        </p:nvSpPr>
        <p:spPr>
          <a:xfrm>
            <a:off x="395536" y="6295889"/>
            <a:ext cx="1728192" cy="246221"/>
          </a:xfrm>
          <a:prstGeom prst="rect">
            <a:avLst/>
          </a:prstGeom>
          <a:noFill/>
        </p:spPr>
        <p:txBody>
          <a:bodyPr wrap="square" rtlCol="0">
            <a:spAutoFit/>
          </a:bodyPr>
          <a:lstStyle/>
          <a:p>
            <a:r>
              <a:rPr lang="en-GB" sz="1000" dirty="0"/>
              <a:t>MVT 2021</a:t>
            </a:r>
          </a:p>
        </p:txBody>
      </p:sp>
    </p:spTree>
    <p:extLst>
      <p:ext uri="{BB962C8B-B14F-4D97-AF65-F5344CB8AC3E}">
        <p14:creationId xmlns:p14="http://schemas.microsoft.com/office/powerpoint/2010/main" val="2921158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3675581218"/>
              </p:ext>
            </p:extLst>
          </p:nvPr>
        </p:nvGraphicFramePr>
        <p:xfrm>
          <a:off x="323155" y="399256"/>
          <a:ext cx="8569325" cy="6232215"/>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13: </a:t>
                      </a:r>
                      <a:r>
                        <a:rPr lang="en-GB" sz="1100" b="1" i="0" dirty="0">
                          <a:solidFill>
                            <a:schemeClr val="tx1"/>
                          </a:solidFill>
                        </a:rPr>
                        <a:t>6 – 12 Dec</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latin typeface="+mn-lt"/>
                        </a:rPr>
                        <a:t>Theory &amp; Practice: Art Movements &amp; Isms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1766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mn-lt"/>
                        </a:rPr>
                        <a:t>THEORY &gt; Art Movements &amp; Isms</a:t>
                      </a:r>
                    </a:p>
                    <a:p>
                      <a:pPr algn="l" fontAlgn="base"/>
                      <a:r>
                        <a:rPr lang="en-GB" sz="1100" b="0" i="0" dirty="0">
                          <a:solidFill>
                            <a:srgbClr val="2B2B2B"/>
                          </a:solidFill>
                          <a:effectLst/>
                          <a:latin typeface="+mn-lt"/>
                        </a:rPr>
                        <a:t>For this task you need to select an art movement and ism that is relevant to your Personal Study :</a:t>
                      </a:r>
                    </a:p>
                    <a:p>
                      <a:pPr algn="l" fontAlgn="base">
                        <a:buFont typeface="Arial" panose="020B0604020202020204" pitchFamily="34" charset="0"/>
                        <a:buChar char="•"/>
                      </a:pPr>
                      <a:r>
                        <a:rPr lang="en-GB" sz="1100" b="1" i="0" dirty="0">
                          <a:solidFill>
                            <a:srgbClr val="2B2B2B"/>
                          </a:solidFill>
                          <a:effectLst/>
                          <a:latin typeface="+mn-lt"/>
                        </a:rPr>
                        <a:t>Pictorialism / Tableaux</a:t>
                      </a:r>
                      <a:endParaRPr lang="en-GB" sz="1100" b="0" i="0" dirty="0">
                        <a:solidFill>
                          <a:srgbClr val="2B2B2B"/>
                        </a:solidFill>
                        <a:effectLst/>
                        <a:latin typeface="+mn-lt"/>
                      </a:endParaRPr>
                    </a:p>
                    <a:p>
                      <a:pPr algn="l" fontAlgn="base">
                        <a:buFont typeface="Arial" panose="020B0604020202020204" pitchFamily="34" charset="0"/>
                        <a:buChar char="•"/>
                      </a:pPr>
                      <a:r>
                        <a:rPr lang="en-GB" sz="1100" b="1" i="0" dirty="0">
                          <a:solidFill>
                            <a:srgbClr val="2B2B2B"/>
                          </a:solidFill>
                          <a:effectLst/>
                          <a:latin typeface="+mn-lt"/>
                        </a:rPr>
                        <a:t>Realism / Straight Photography / Documentary</a:t>
                      </a:r>
                      <a:endParaRPr lang="en-GB" sz="1100" b="0" i="0" dirty="0">
                        <a:solidFill>
                          <a:srgbClr val="2B2B2B"/>
                        </a:solidFill>
                        <a:effectLst/>
                        <a:latin typeface="+mn-lt"/>
                      </a:endParaRPr>
                    </a:p>
                    <a:p>
                      <a:pPr algn="l" fontAlgn="base">
                        <a:buFont typeface="Arial" panose="020B0604020202020204" pitchFamily="34" charset="0"/>
                        <a:buChar char="•"/>
                      </a:pPr>
                      <a:r>
                        <a:rPr lang="en-GB" sz="1100" b="1" i="0" dirty="0">
                          <a:solidFill>
                            <a:srgbClr val="2B2B2B"/>
                          </a:solidFill>
                          <a:effectLst/>
                          <a:latin typeface="+mn-lt"/>
                        </a:rPr>
                        <a:t>Modernism</a:t>
                      </a:r>
                      <a:endParaRPr lang="en-GB" sz="1100" b="0" i="0" dirty="0">
                        <a:solidFill>
                          <a:srgbClr val="2B2B2B"/>
                        </a:solidFill>
                        <a:effectLst/>
                        <a:latin typeface="+mn-lt"/>
                      </a:endParaRPr>
                    </a:p>
                    <a:p>
                      <a:pPr algn="l" fontAlgn="base">
                        <a:buFont typeface="Arial" panose="020B0604020202020204" pitchFamily="34" charset="0"/>
                        <a:buChar char="•"/>
                      </a:pPr>
                      <a:r>
                        <a:rPr lang="en-GB" sz="1100" b="1" i="0" dirty="0">
                          <a:solidFill>
                            <a:srgbClr val="2B2B2B"/>
                          </a:solidFill>
                          <a:effectLst/>
                          <a:latin typeface="+mn-lt"/>
                        </a:rPr>
                        <a:t>Post-modernism</a:t>
                      </a:r>
                      <a:endParaRPr lang="en-GB" sz="1100" b="0" i="0" dirty="0">
                        <a:solidFill>
                          <a:srgbClr val="2B2B2B"/>
                        </a:solidFill>
                        <a:effectLst/>
                        <a:latin typeface="+mn-lt"/>
                      </a:endParaRPr>
                    </a:p>
                    <a:p>
                      <a:pPr algn="l" fontAlgn="base"/>
                      <a:r>
                        <a:rPr lang="en-GB" sz="1100" b="0" i="1" dirty="0">
                          <a:solidFill>
                            <a:srgbClr val="2B2B2B"/>
                          </a:solidFill>
                          <a:effectLst/>
                          <a:latin typeface="+mn-lt"/>
                        </a:rPr>
                        <a:t>Follow these instructions:</a:t>
                      </a:r>
                      <a:endParaRPr lang="en-GB" sz="1100" b="0" i="0" dirty="0">
                        <a:solidFill>
                          <a:srgbClr val="2B2B2B"/>
                        </a:solidFill>
                        <a:effectLst/>
                        <a:latin typeface="+mn-lt"/>
                      </a:endParaRPr>
                    </a:p>
                    <a:p>
                      <a:pPr algn="l" fontAlgn="base">
                        <a:buFont typeface="+mj-lt"/>
                        <a:buAutoNum type="arabicPeriod"/>
                      </a:pPr>
                      <a:r>
                        <a:rPr lang="en-GB" sz="1100" b="0" i="0" dirty="0">
                          <a:solidFill>
                            <a:srgbClr val="2B2B2B"/>
                          </a:solidFill>
                          <a:effectLst/>
                          <a:latin typeface="+mn-lt"/>
                        </a:rPr>
                        <a:t>Start by looking at the PPT presentations here which will provide you with an overview.</a:t>
                      </a:r>
                      <a:br>
                        <a:rPr lang="en-GB" sz="1100" b="0" i="0" dirty="0">
                          <a:solidFill>
                            <a:srgbClr val="2B2B2B"/>
                          </a:solidFill>
                          <a:effectLst/>
                          <a:latin typeface="+mn-lt"/>
                        </a:rPr>
                      </a:br>
                      <a:r>
                        <a:rPr lang="en-GB" sz="1100" b="0" i="1" dirty="0">
                          <a:solidFill>
                            <a:srgbClr val="2B2B2B"/>
                          </a:solidFill>
                          <a:effectLst/>
                          <a:latin typeface="+mn-lt"/>
                        </a:rPr>
                        <a:t>M:\Departments\Photography\Students\Resources\Personal Study</a:t>
                      </a:r>
                      <a:r>
                        <a:rPr lang="en-GB" sz="1100" b="0" i="0" dirty="0">
                          <a:solidFill>
                            <a:srgbClr val="2B2B2B"/>
                          </a:solidFill>
                          <a:effectLst/>
                          <a:latin typeface="+mn-lt"/>
                        </a:rPr>
                        <a:t>.</a:t>
                      </a:r>
                    </a:p>
                    <a:p>
                      <a:pPr algn="l" fontAlgn="base">
                        <a:buFont typeface="+mj-lt"/>
                        <a:buAutoNum type="arabicPeriod"/>
                      </a:pPr>
                      <a:r>
                        <a:rPr lang="en-GB" sz="1100" b="0" i="0" dirty="0">
                          <a:solidFill>
                            <a:srgbClr val="2B2B2B"/>
                          </a:solidFill>
                          <a:effectLst/>
                          <a:latin typeface="+mn-lt"/>
                        </a:rPr>
                        <a:t>Find two other sources, article on internet, text in book, </a:t>
                      </a:r>
                      <a:r>
                        <a:rPr lang="en-GB" sz="1100" b="0" i="0" dirty="0" err="1">
                          <a:solidFill>
                            <a:srgbClr val="2B2B2B"/>
                          </a:solidFill>
                          <a:effectLst/>
                          <a:latin typeface="+mn-lt"/>
                        </a:rPr>
                        <a:t>Youtube</a:t>
                      </a:r>
                      <a:r>
                        <a:rPr lang="en-GB" sz="1100" b="0" i="0" dirty="0">
                          <a:solidFill>
                            <a:srgbClr val="2B2B2B"/>
                          </a:solidFill>
                          <a:effectLst/>
                          <a:latin typeface="+mn-lt"/>
                        </a:rPr>
                        <a:t> video etc and identify relevant quotes, at least two that you can incorporate into your blog post/ presentation.</a:t>
                      </a:r>
                    </a:p>
                    <a:p>
                      <a:pPr algn="l" fontAlgn="base">
                        <a:buFont typeface="+mj-lt"/>
                        <a:buAutoNum type="arabicPeriod"/>
                      </a:pPr>
                      <a:r>
                        <a:rPr lang="en-GB" sz="1100" b="0" i="0" dirty="0">
                          <a:solidFill>
                            <a:srgbClr val="2B2B2B"/>
                          </a:solidFill>
                          <a:effectLst/>
                          <a:latin typeface="+mn-lt"/>
                        </a:rPr>
                        <a:t>Use </a:t>
                      </a:r>
                      <a:r>
                        <a:rPr lang="en-GB" sz="1100" b="0" i="0" u="sng" dirty="0">
                          <a:solidFill>
                            <a:srgbClr val="DDDDDD"/>
                          </a:solidFill>
                          <a:effectLst/>
                          <a:latin typeface="+mn-lt"/>
                          <a:hlinkClick r:id="rId2"/>
                        </a:rPr>
                        <a:t>Art Movements &amp; Isms sheet</a:t>
                      </a:r>
                      <a:r>
                        <a:rPr lang="en-GB" sz="1100" b="0" i="0" dirty="0">
                          <a:solidFill>
                            <a:srgbClr val="2B2B2B"/>
                          </a:solidFill>
                          <a:effectLst/>
                          <a:latin typeface="+mn-lt"/>
                        </a:rPr>
                        <a:t> as a prompt with information that is required in your presentation.</a:t>
                      </a:r>
                    </a:p>
                    <a:p>
                      <a:pPr marL="0" marR="0" lvl="0" indent="0" algn="l" defTabSz="914400" rtl="0" eaLnBrk="0" fontAlgn="base" latinLnBrk="0" hangingPunct="0">
                        <a:lnSpc>
                          <a:spcPct val="100000"/>
                        </a:lnSpc>
                        <a:spcBef>
                          <a:spcPct val="20000"/>
                        </a:spcBef>
                        <a:spcAft>
                          <a:spcPts val="0"/>
                        </a:spcAft>
                        <a:buClrTx/>
                        <a:buSzTx/>
                        <a:buFont typeface="+mj-lt"/>
                        <a:buAutoNum type="arabicPeriod"/>
                        <a:tabLst/>
                        <a:defRPr/>
                      </a:pPr>
                      <a:r>
                        <a:rPr lang="en-GB" sz="1100" b="0" i="0" dirty="0">
                          <a:solidFill>
                            <a:srgbClr val="2B2B2B"/>
                          </a:solidFill>
                          <a:effectLst/>
                          <a:latin typeface="+mn-lt"/>
                        </a:rPr>
                        <a:t>Write 500 words which would form the basis of paragraph 1 in your essay and publish on blog.</a:t>
                      </a:r>
                    </a:p>
                    <a:p>
                      <a:pPr marL="0" marR="0" lvl="0" indent="0" algn="l" defTabSz="914400" rtl="0" eaLnBrk="0" fontAlgn="base" latinLnBrk="0" hangingPunct="0">
                        <a:lnSpc>
                          <a:spcPct val="100000"/>
                        </a:lnSpc>
                        <a:spcBef>
                          <a:spcPct val="20000"/>
                        </a:spcBef>
                        <a:spcAft>
                          <a:spcPts val="0"/>
                        </a:spcAft>
                        <a:buClrTx/>
                        <a:buSzTx/>
                        <a:buFont typeface="+mj-lt"/>
                        <a:buAutoNum type="arabicPeriod"/>
                        <a:tabLst/>
                        <a:defRPr/>
                      </a:pPr>
                      <a:r>
                        <a:rPr lang="en-GB" sz="1100" b="0" i="0" kern="1200" dirty="0">
                          <a:solidFill>
                            <a:srgbClr val="2B2B2B"/>
                          </a:solidFill>
                          <a:effectLst/>
                          <a:latin typeface="Arial" pitchFamily="34" charset="0"/>
                          <a:ea typeface="ＭＳ Ｐゴシック" pitchFamily="34" charset="-128"/>
                          <a:cs typeface="+mn-cs"/>
                        </a:rPr>
                        <a:t>Your presentation must include visual examples of artists making work within that art movement and ism.</a:t>
                      </a:r>
                      <a:endParaRPr lang="en-GB" sz="1100" b="0" i="0" dirty="0">
                        <a:solidFill>
                          <a:srgbClr val="2B2B2B"/>
                        </a:solidFill>
                        <a:effectLst/>
                        <a:latin typeface="+mn-lt"/>
                      </a:endParaRPr>
                    </a:p>
                    <a:p>
                      <a:pPr algn="l" fontAlgn="base">
                        <a:buFont typeface="+mj-lt"/>
                        <a:buAutoNum type="arabicPeriod"/>
                      </a:pPr>
                      <a:r>
                        <a:rPr lang="en-GB" sz="1100" b="0" i="0" dirty="0">
                          <a:solidFill>
                            <a:srgbClr val="2B2B2B"/>
                          </a:solidFill>
                          <a:effectLst/>
                          <a:latin typeface="+mn-lt"/>
                        </a:rPr>
                        <a:t>Prepare a 2-3 mins presentation at the end of the week  </a:t>
                      </a:r>
                      <a:r>
                        <a:rPr lang="en-GB" sz="1100" b="1" i="0" dirty="0">
                          <a:solidFill>
                            <a:srgbClr val="2B2B2B"/>
                          </a:solidFill>
                          <a:effectLst/>
                          <a:latin typeface="+mn-lt"/>
                        </a:rPr>
                        <a:t>Fri 10 Dec</a:t>
                      </a:r>
                      <a:r>
                        <a:rPr lang="en-GB" sz="1100" b="0" i="0" dirty="0">
                          <a:solidFill>
                            <a:srgbClr val="2B2B2B"/>
                          </a:solidFill>
                          <a:effectLst/>
                          <a:latin typeface="+mn-lt"/>
                        </a:rPr>
                        <a: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mn-lt"/>
                        </a:rPr>
                        <a:t>PRACTICE&gt; Photographic responses</a:t>
                      </a:r>
                    </a:p>
                    <a:p>
                      <a:pPr algn="l" fontAlgn="base">
                        <a:buFont typeface="+mj-lt"/>
                        <a:buAutoNum type="arabicPeriod"/>
                      </a:pPr>
                      <a:r>
                        <a:rPr lang="en-GB" sz="1100" b="0" i="0" dirty="0">
                          <a:solidFill>
                            <a:srgbClr val="2B2B2B"/>
                          </a:solidFill>
                          <a:effectLst/>
                          <a:latin typeface="+mn-lt"/>
                        </a:rPr>
                        <a:t>Respond to the art movement/ ism that you have researched and make an image or a set of images that represent the methods/ techniques/ processes/ approach/ styles / aesthetics used by artists working within that is ism or movement.</a:t>
                      </a:r>
                      <a:br>
                        <a:rPr lang="en-GB" sz="1100" b="0" i="0" dirty="0">
                          <a:solidFill>
                            <a:srgbClr val="2B2B2B"/>
                          </a:solidFill>
                          <a:effectLst/>
                          <a:latin typeface="+mn-lt"/>
                        </a:rPr>
                      </a:br>
                      <a:endParaRPr lang="en-GB" sz="1100" b="0" i="0" dirty="0">
                        <a:solidFill>
                          <a:srgbClr val="2B2B2B"/>
                        </a:solidFill>
                        <a:effectLst/>
                        <a:latin typeface="+mn-lt"/>
                      </a:endParaRPr>
                    </a:p>
                    <a:p>
                      <a:pPr algn="l" fontAlgn="base">
                        <a:buFont typeface="+mj-lt"/>
                        <a:buAutoNum type="arabicPeriod"/>
                      </a:pPr>
                      <a:r>
                        <a:rPr lang="en-GB" sz="1100" b="0" i="0" dirty="0">
                          <a:solidFill>
                            <a:srgbClr val="2B2B2B"/>
                          </a:solidFill>
                          <a:effectLst/>
                          <a:latin typeface="+mn-lt"/>
                        </a:rPr>
                        <a:t>Make it relevant to your own project.</a:t>
                      </a:r>
                      <a:br>
                        <a:rPr lang="en-GB" sz="1100" b="0" i="0" dirty="0">
                          <a:solidFill>
                            <a:srgbClr val="2B2B2B"/>
                          </a:solidFill>
                          <a:effectLst/>
                          <a:latin typeface="+mn-lt"/>
                        </a:rPr>
                      </a:br>
                      <a:endParaRPr lang="en-GB" sz="1100" b="0" i="0" dirty="0">
                        <a:solidFill>
                          <a:srgbClr val="2B2B2B"/>
                        </a:solidFill>
                        <a:effectLst/>
                        <a:latin typeface="+mn-lt"/>
                      </a:endParaRPr>
                    </a:p>
                    <a:p>
                      <a:pPr algn="l" fontAlgn="base">
                        <a:buFont typeface="+mj-lt"/>
                        <a:buAutoNum type="arabicPeriod"/>
                      </a:pPr>
                      <a:r>
                        <a:rPr lang="en-GB" sz="1100" b="0" i="0" dirty="0">
                          <a:solidFill>
                            <a:srgbClr val="2B2B2B"/>
                          </a:solidFill>
                          <a:effectLst/>
                          <a:latin typeface="+mn-lt"/>
                        </a:rPr>
                        <a:t>Produce a blog post and publish by </a:t>
                      </a:r>
                      <a:r>
                        <a:rPr lang="en-GB" sz="1100" b="1" i="0" dirty="0">
                          <a:solidFill>
                            <a:srgbClr val="2B2B2B"/>
                          </a:solidFill>
                          <a:effectLst/>
                          <a:latin typeface="+mn-lt"/>
                        </a:rPr>
                        <a:t>– Wed 15 Dec</a:t>
                      </a:r>
                      <a:endParaRPr lang="en-GB" sz="1100" b="0" i="0" dirty="0">
                        <a:solidFill>
                          <a:srgbClr val="2B2B2B"/>
                        </a:solidFill>
                        <a:effectLst/>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36"/>
          <p:cNvSpPr>
            <a:spLocks noChangeArrowheads="1"/>
          </p:cNvSpPr>
          <p:nvPr/>
        </p:nvSpPr>
        <p:spPr bwMode="auto">
          <a:xfrm>
            <a:off x="806450" y="115888"/>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3218921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2276251853"/>
              </p:ext>
            </p:extLst>
          </p:nvPr>
        </p:nvGraphicFramePr>
        <p:xfrm>
          <a:off x="323155" y="385655"/>
          <a:ext cx="8569325" cy="6151643"/>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811097">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14 + Xmas: </a:t>
                      </a:r>
                      <a:r>
                        <a:rPr lang="en-GB" sz="1100" b="1" i="0" dirty="0">
                          <a:solidFill>
                            <a:schemeClr val="tx1"/>
                          </a:solidFill>
                        </a:rPr>
                        <a:t>13 Dec – 5 Jan</a:t>
                      </a:r>
                      <a:br>
                        <a:rPr lang="en-GB" sz="1100" b="1" i="0" dirty="0">
                          <a:solidFill>
                            <a:schemeClr val="tx1"/>
                          </a:solidFill>
                        </a:rPr>
                      </a:br>
                      <a:r>
                        <a:rPr lang="en-GB" sz="1100" b="1" i="0" dirty="0">
                          <a:solidFill>
                            <a:schemeClr val="tx1"/>
                          </a:solidFill>
                        </a:rPr>
                        <a:t>Practical work: Define Story &amp; Narrative</a:t>
                      </a:r>
                      <a:br>
                        <a:rPr lang="en-GB" sz="1100" b="1" i="0" dirty="0">
                          <a:solidFill>
                            <a:schemeClr val="tx1"/>
                          </a:solidFill>
                        </a:rPr>
                      </a:br>
                      <a:r>
                        <a:rPr lang="en-GB" sz="1100" b="1" i="0" dirty="0">
                          <a:solidFill>
                            <a:schemeClr val="tx1"/>
                          </a:solidFill>
                        </a:rPr>
                        <a:t>Planning &gt; Recording &gt; Experimenting</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01386">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b="1" i="0" dirty="0">
                          <a:solidFill>
                            <a:srgbClr val="2B2B2B"/>
                          </a:solidFill>
                          <a:effectLst/>
                          <a:latin typeface="inherit"/>
                        </a:rPr>
                        <a:t>PLANNING: PHOTOBOOK</a:t>
                      </a:r>
                      <a:endParaRPr lang="en-GB" sz="1100" b="0" i="0" dirty="0">
                        <a:solidFill>
                          <a:srgbClr val="2B2B2B"/>
                        </a:solidFill>
                        <a:effectLst/>
                        <a:latin typeface="Lato"/>
                      </a:endParaRPr>
                    </a:p>
                    <a:p>
                      <a:pPr algn="l" fontAlgn="base"/>
                      <a:r>
                        <a:rPr lang="en-GB" sz="1100" b="1" i="0" dirty="0">
                          <a:solidFill>
                            <a:srgbClr val="2B2B2B"/>
                          </a:solidFill>
                          <a:effectLst/>
                          <a:latin typeface="inherit"/>
                        </a:rPr>
                        <a:t>Narrative: What is your story: 3 words, a sentence, a paragraph. </a:t>
                      </a:r>
                      <a:br>
                        <a:rPr lang="en-GB" sz="1100" b="1" i="0" dirty="0">
                          <a:solidFill>
                            <a:srgbClr val="2B2B2B"/>
                          </a:solidFill>
                          <a:effectLst/>
                          <a:latin typeface="inherit"/>
                        </a:rPr>
                      </a:br>
                      <a:r>
                        <a:rPr lang="en-GB" sz="1100" b="1" i="0" dirty="0">
                          <a:solidFill>
                            <a:srgbClr val="2B2B2B"/>
                          </a:solidFill>
                          <a:effectLst/>
                          <a:latin typeface="inherit"/>
                        </a:rPr>
                        <a:t>How will you tell your story: images, archives, texts</a:t>
                      </a:r>
                      <a:br>
                        <a:rPr lang="en-GB" sz="1100" b="1" i="0" dirty="0">
                          <a:solidFill>
                            <a:srgbClr val="2B2B2B"/>
                          </a:solidFill>
                          <a:effectLst/>
                          <a:latin typeface="inherit"/>
                        </a:rPr>
                      </a:br>
                      <a:r>
                        <a:rPr lang="en-GB" sz="1100" b="1" i="0" dirty="0">
                          <a:solidFill>
                            <a:srgbClr val="2B2B2B"/>
                          </a:solidFill>
                          <a:effectLst/>
                          <a:latin typeface="inherit"/>
                        </a:rPr>
                        <a:t>Recording: </a:t>
                      </a:r>
                      <a:r>
                        <a:rPr lang="en-GB" sz="1100" b="0" i="0" dirty="0">
                          <a:solidFill>
                            <a:srgbClr val="2B2B2B"/>
                          </a:solidFill>
                          <a:effectLst/>
                          <a:latin typeface="Lato"/>
                        </a:rPr>
                        <a:t>Produce a detailed plan of  at least 3-4 photoshoots that you intend on doing in the next 4 weeks</a:t>
                      </a:r>
                      <a:r>
                        <a:rPr lang="en-GB" sz="1100" b="1" i="0" dirty="0">
                          <a:solidFill>
                            <a:srgbClr val="2B2B2B"/>
                          </a:solidFill>
                          <a:effectLst/>
                          <a:latin typeface="inherit"/>
                        </a:rPr>
                        <a:t> –</a:t>
                      </a:r>
                      <a:r>
                        <a:rPr lang="en-GB" sz="1100" b="0" i="0" dirty="0">
                          <a:solidFill>
                            <a:srgbClr val="2B2B2B"/>
                          </a:solidFill>
                          <a:effectLst/>
                          <a:latin typeface="Lato"/>
                        </a:rPr>
                        <a:t> including Christmas break.</a:t>
                      </a:r>
                    </a:p>
                    <a:p>
                      <a:pPr algn="l" fontAlgn="base">
                        <a:buFont typeface="Arial" panose="020B0604020202020204" pitchFamily="34" charset="0"/>
                        <a:buNone/>
                      </a:pPr>
                      <a:r>
                        <a:rPr lang="en-GB" sz="1100" b="0" i="0" dirty="0">
                          <a:solidFill>
                            <a:srgbClr val="2B2B2B"/>
                          </a:solidFill>
                          <a:effectLst/>
                          <a:latin typeface="inherit"/>
                        </a:rPr>
                        <a:t>Presentation: must present one shoot, with editing/ experimentation in class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1878222"/>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PRACTICAL WORK: PHOTOBOOK</a:t>
                      </a:r>
                      <a:endParaRPr lang="en-GB" sz="1100" b="0" i="0" dirty="0">
                        <a:solidFill>
                          <a:srgbClr val="2B2B2B"/>
                        </a:solidFill>
                        <a:effectLst/>
                        <a:latin typeface="Lato"/>
                      </a:endParaRPr>
                    </a:p>
                    <a:p>
                      <a:pPr algn="l" fontAlgn="base"/>
                      <a:r>
                        <a:rPr lang="en-GB" sz="1100" b="0" i="0" dirty="0">
                          <a:solidFill>
                            <a:srgbClr val="2B2B2B"/>
                          </a:solidFill>
                          <a:effectLst/>
                          <a:latin typeface="Lato"/>
                        </a:rPr>
                        <a:t>Produce a number of photographic response to your Personal Study</a:t>
                      </a:r>
                      <a:r>
                        <a:rPr lang="en-GB" sz="1100" b="0" i="0" baseline="0" dirty="0">
                          <a:solidFill>
                            <a:srgbClr val="2B2B2B"/>
                          </a:solidFill>
                          <a:effectLst/>
                          <a:latin typeface="Lato"/>
                        </a:rPr>
                        <a:t> and b</a:t>
                      </a:r>
                      <a:r>
                        <a:rPr lang="en-GB" sz="1100" b="0" i="0" dirty="0">
                          <a:solidFill>
                            <a:srgbClr val="2B2B2B"/>
                          </a:solidFill>
                          <a:effectLst/>
                          <a:latin typeface="Lato"/>
                        </a:rPr>
                        <a:t>ring images from new photo-shoots to lessons:</a:t>
                      </a:r>
                    </a:p>
                    <a:p>
                      <a:pPr algn="l" fontAlgn="base">
                        <a:buFont typeface="Arial" panose="020B0604020202020204" pitchFamily="34" charset="0"/>
                        <a:buChar char="•"/>
                      </a:pPr>
                      <a:r>
                        <a:rPr lang="en-GB" sz="1100" b="0" i="0" dirty="0">
                          <a:solidFill>
                            <a:srgbClr val="2B2B2B"/>
                          </a:solidFill>
                          <a:effectLst/>
                          <a:latin typeface="inherit"/>
                        </a:rPr>
                        <a:t>Save shoots in folder on Media Drive: and import into </a:t>
                      </a:r>
                      <a:r>
                        <a:rPr lang="en-GB" sz="1100" b="0" i="0" dirty="0" err="1">
                          <a:solidFill>
                            <a:srgbClr val="2B2B2B"/>
                          </a:solidFill>
                          <a:effectLst/>
                          <a:latin typeface="inherit"/>
                        </a:rPr>
                        <a:t>Lightroom</a:t>
                      </a:r>
                      <a:endParaRPr lang="en-GB" sz="1100" b="0" i="0" dirty="0">
                        <a:solidFill>
                          <a:srgbClr val="2B2B2B"/>
                        </a:solidFill>
                        <a:effectLst/>
                        <a:latin typeface="inherit"/>
                      </a:endParaRPr>
                    </a:p>
                    <a:p>
                      <a:pPr algn="l" fontAlgn="base">
                        <a:buFont typeface="Arial" panose="020B0604020202020204" pitchFamily="34" charset="0"/>
                        <a:buChar char="•"/>
                      </a:pPr>
                      <a:r>
                        <a:rPr lang="en-GB" sz="1100" b="0" i="0" dirty="0">
                          <a:solidFill>
                            <a:srgbClr val="2B2B2B"/>
                          </a:solidFill>
                          <a:effectLst/>
                          <a:latin typeface="inherit"/>
                        </a:rPr>
                        <a:t>Organisation: Create a new  Collection from each new shoot inside Collection Set: LOVE &amp; REBELLION</a:t>
                      </a:r>
                    </a:p>
                    <a:p>
                      <a:pPr algn="l" fontAlgn="base">
                        <a:buFont typeface="Arial" panose="020B0604020202020204" pitchFamily="34" charset="0"/>
                        <a:buChar char="•"/>
                      </a:pPr>
                      <a:r>
                        <a:rPr lang="en-GB" sz="1100" b="0" i="0" dirty="0">
                          <a:solidFill>
                            <a:srgbClr val="2B2B2B"/>
                          </a:solidFill>
                          <a:effectLst/>
                          <a:latin typeface="inherit"/>
                        </a:rPr>
                        <a:t>Editing: select 8-12 images from each shoot.</a:t>
                      </a:r>
                    </a:p>
                    <a:p>
                      <a:pPr algn="l" fontAlgn="base">
                        <a:buFont typeface="Arial" panose="020B0604020202020204" pitchFamily="34" charset="0"/>
                        <a:buChar char="•"/>
                      </a:pPr>
                      <a:r>
                        <a:rPr lang="en-GB" sz="1100" b="0" i="0" dirty="0">
                          <a:solidFill>
                            <a:srgbClr val="2B2B2B"/>
                          </a:solidFill>
                          <a:effectLst/>
                          <a:latin typeface="inherit"/>
                        </a:rPr>
                        <a:t>Experimenting: Adjust images in Develop, both as Colour and B&amp;W images appropriate to your intentions</a:t>
                      </a:r>
                    </a:p>
                    <a:p>
                      <a:pPr algn="l" fontAlgn="base">
                        <a:buFont typeface="Arial" panose="020B0604020202020204" pitchFamily="34" charset="0"/>
                        <a:buChar char="•"/>
                      </a:pPr>
                      <a:r>
                        <a:rPr lang="en-GB" sz="1100" b="0" i="0" dirty="0">
                          <a:solidFill>
                            <a:srgbClr val="2B2B2B"/>
                          </a:solidFill>
                          <a:effectLst/>
                          <a:latin typeface="inherit"/>
                        </a:rPr>
                        <a:t>Export images as JPGS (1000 pixels) and save in a folder: BLOG</a:t>
                      </a:r>
                    </a:p>
                    <a:p>
                      <a:pPr algn="l" fontAlgn="base">
                        <a:buFont typeface="Arial" panose="020B0604020202020204" pitchFamily="34" charset="0"/>
                        <a:buChar char="•"/>
                      </a:pPr>
                      <a:r>
                        <a:rPr lang="en-GB" sz="1100" b="0" i="0" dirty="0">
                          <a:solidFill>
                            <a:srgbClr val="2B2B2B"/>
                          </a:solidFill>
                          <a:effectLst/>
                          <a:latin typeface="inherit"/>
                        </a:rPr>
                        <a:t>Create a Blogpost with edited images and an evaluation; explaining what you focused on in each shoot and how you intend to develop your next shoot.</a:t>
                      </a:r>
                    </a:p>
                    <a:p>
                      <a:pPr algn="l" fontAlgn="base">
                        <a:buFont typeface="Arial" panose="020B0604020202020204" pitchFamily="34" charset="0"/>
                        <a:buChar char="•"/>
                      </a:pPr>
                      <a:r>
                        <a:rPr lang="en-GB" sz="1100" b="0" i="0" dirty="0">
                          <a:solidFill>
                            <a:srgbClr val="2B2B2B"/>
                          </a:solidFill>
                          <a:effectLst/>
                          <a:latin typeface="inherit"/>
                        </a:rPr>
                        <a:t>Make references to artists references, previous shoots, experiments,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FURTHER EXPERIMENTATION: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Export same set of images from Lightroom as JPEG (4000 pixels)</a:t>
                      </a:r>
                    </a:p>
                    <a:p>
                      <a:pPr algn="l" fontAlgn="base">
                        <a:buFont typeface="Arial" panose="020B0604020202020204" pitchFamily="34" charset="0"/>
                        <a:buChar char="•"/>
                      </a:pPr>
                      <a:r>
                        <a:rPr lang="en-GB" sz="1100" b="0" i="0" dirty="0">
                          <a:solidFill>
                            <a:srgbClr val="2B2B2B"/>
                          </a:solidFill>
                          <a:effectLst/>
                          <a:latin typeface="inherit"/>
                        </a:rPr>
                        <a:t>Experimentation: demonstrate further creativity using Photoshop to make composite/ montage/ typology/ grids/ diptych/triptych, text/ typology </a:t>
                      </a:r>
                      <a:r>
                        <a:rPr lang="en-GB" sz="1100" b="0" i="0" dirty="0" err="1">
                          <a:solidFill>
                            <a:srgbClr val="2B2B2B"/>
                          </a:solidFill>
                          <a:effectLst/>
                          <a:latin typeface="inherit"/>
                        </a:rPr>
                        <a:t>etc</a:t>
                      </a:r>
                      <a:r>
                        <a:rPr lang="en-GB" sz="1100" b="0" i="0" dirty="0">
                          <a:solidFill>
                            <a:srgbClr val="2B2B2B"/>
                          </a:solidFill>
                          <a:effectLst/>
                          <a:latin typeface="inherit"/>
                        </a:rPr>
                        <a:t> appropriate to your intentions</a:t>
                      </a:r>
                    </a:p>
                    <a:p>
                      <a:pPr algn="l" fontAlgn="base">
                        <a:buFont typeface="Arial" panose="020B0604020202020204" pitchFamily="34" charset="0"/>
                        <a:buChar char="•"/>
                      </a:pPr>
                      <a:r>
                        <a:rPr lang="en-GB" sz="1100" b="0" i="0" dirty="0">
                          <a:solidFill>
                            <a:srgbClr val="2B2B2B"/>
                          </a:solidFill>
                          <a:effectLst/>
                          <a:latin typeface="inherit"/>
                        </a:rPr>
                        <a:t>Design: Begin to explore different layout options using InDesign and make a new zine/book. Set up new document as A5 page sizes. This is trying out ideas before we begin designing photobook in January.</a:t>
                      </a:r>
                    </a:p>
                    <a:p>
                      <a:pPr algn="l" fontAlgn="base">
                        <a:buFont typeface="Arial" panose="020B0604020202020204" pitchFamily="34" charset="0"/>
                        <a:buChar char="•"/>
                      </a:pPr>
                      <a:r>
                        <a:rPr lang="en-GB" sz="1100" b="0" i="0" dirty="0">
                          <a:solidFill>
                            <a:srgbClr val="2B2B2B"/>
                          </a:solidFill>
                          <a:effectLst/>
                          <a:latin typeface="inherit"/>
                        </a:rPr>
                        <a:t>Make sure you annotate process and techniques used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36"/>
          <p:cNvSpPr>
            <a:spLocks noChangeArrowheads="1"/>
          </p:cNvSpPr>
          <p:nvPr/>
        </p:nvSpPr>
        <p:spPr bwMode="auto">
          <a:xfrm>
            <a:off x="806450" y="115888"/>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2983109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4176131539"/>
              </p:ext>
            </p:extLst>
          </p:nvPr>
        </p:nvGraphicFramePr>
        <p:xfrm>
          <a:off x="323155" y="401290"/>
          <a:ext cx="8569325" cy="6199584"/>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14 + Xmas: </a:t>
                      </a:r>
                      <a:r>
                        <a:rPr lang="en-GB" sz="1100" b="1" i="0" dirty="0">
                          <a:solidFill>
                            <a:schemeClr val="tx1"/>
                          </a:solidFill>
                        </a:rPr>
                        <a:t>13 Dec – 5 Jan</a:t>
                      </a:r>
                      <a:br>
                        <a:rPr lang="en-GB" sz="1100" b="1" i="0" dirty="0">
                          <a:solidFill>
                            <a:schemeClr val="tx1"/>
                          </a:solidFill>
                        </a:rPr>
                      </a:br>
                      <a:r>
                        <a:rPr lang="en-GB" sz="1100" b="1" i="0" dirty="0">
                          <a:solidFill>
                            <a:schemeClr val="tx1"/>
                          </a:solidFill>
                        </a:rPr>
                        <a:t>Practical work: Define Story &amp; Narrative</a:t>
                      </a:r>
                      <a:br>
                        <a:rPr lang="en-GB" sz="1100" b="1" i="0" dirty="0">
                          <a:solidFill>
                            <a:schemeClr val="tx1"/>
                          </a:solidFill>
                        </a:rPr>
                      </a:br>
                      <a:r>
                        <a:rPr lang="en-GB" sz="1100" b="1" i="0" dirty="0">
                          <a:solidFill>
                            <a:schemeClr val="tx1"/>
                          </a:solidFill>
                        </a:rPr>
                        <a:t>Storyboarding &gt; Recording &gt; Experimenting</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GB" sz="1100" b="1" i="0" dirty="0">
                        <a:solidFill>
                          <a:schemeClr val="tx1"/>
                        </a:solidFill>
                        <a:latin typeface="Calibri" panose="020F0502020204030204" pitchFamily="34" charset="0"/>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MS Mincho" pitchFamily="49" charset="-128"/>
                          <a:cs typeface="Calibri" panose="020F0502020204030204" pitchFamily="34" charset="0"/>
                        </a:rPr>
                        <a:t>Slides to improve: Actions to take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MS Mincho" pitchFamily="49" charset="-128"/>
                          <a:cs typeface="Calibri" panose="020F0502020204030204" pitchFamily="34" charset="0"/>
                        </a:rPr>
                        <a:t>Complete by: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57370">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b="1" i="0" dirty="0">
                          <a:solidFill>
                            <a:srgbClr val="2B2B2B"/>
                          </a:solidFill>
                          <a:effectLst/>
                          <a:latin typeface="Calibri" panose="020F0502020204030204" pitchFamily="34" charset="0"/>
                          <a:cs typeface="Calibri" panose="020F0502020204030204" pitchFamily="34" charset="0"/>
                        </a:rPr>
                        <a:t>PLANNING: </a:t>
                      </a:r>
                      <a:r>
                        <a:rPr lang="en-GB" sz="1100" b="1" i="0" dirty="0">
                          <a:solidFill>
                            <a:srgbClr val="2B2B2B"/>
                          </a:solidFill>
                          <a:effectLst/>
                          <a:latin typeface="inherit"/>
                        </a:rPr>
                        <a:t>FILM</a:t>
                      </a:r>
                      <a:br>
                        <a:rPr lang="en-GB" sz="1100" b="1" i="0" dirty="0">
                          <a:solidFill>
                            <a:srgbClr val="2B2B2B"/>
                          </a:solidFill>
                          <a:effectLst/>
                          <a:latin typeface="Calibri" panose="020F0502020204030204" pitchFamily="34" charset="0"/>
                          <a:cs typeface="Calibri" panose="020F0502020204030204" pitchFamily="34" charset="0"/>
                        </a:rPr>
                      </a:br>
                      <a:r>
                        <a:rPr lang="en-GB" sz="1100" b="1" i="0" dirty="0">
                          <a:solidFill>
                            <a:srgbClr val="2B2B2B"/>
                          </a:solidFill>
                          <a:effectLst/>
                          <a:latin typeface="Calibri" panose="020F0502020204030204" pitchFamily="34" charset="0"/>
                          <a:cs typeface="Calibri" panose="020F0502020204030204" pitchFamily="34" charset="0"/>
                        </a:rPr>
                        <a:t>Narrative: What is your story: 3 words, a sentence, a paragraph. </a:t>
                      </a:r>
                      <a:br>
                        <a:rPr lang="en-GB" sz="1100" b="1" i="0" dirty="0">
                          <a:solidFill>
                            <a:srgbClr val="2B2B2B"/>
                          </a:solidFill>
                          <a:effectLst/>
                          <a:latin typeface="Calibri" panose="020F0502020204030204" pitchFamily="34" charset="0"/>
                          <a:cs typeface="Calibri" panose="020F0502020204030204" pitchFamily="34" charset="0"/>
                        </a:rPr>
                      </a:br>
                      <a:r>
                        <a:rPr lang="en-GB" sz="1100" b="1" i="0" dirty="0">
                          <a:solidFill>
                            <a:srgbClr val="2B2B2B"/>
                          </a:solidFill>
                          <a:effectLst/>
                          <a:latin typeface="Calibri" panose="020F0502020204030204" pitchFamily="34" charset="0"/>
                          <a:cs typeface="Calibri" panose="020F0502020204030204" pitchFamily="34" charset="0"/>
                        </a:rPr>
                        <a:t>How will you tell your story: visuals, sound, archives (</a:t>
                      </a:r>
                      <a:r>
                        <a:rPr lang="en-GB" sz="1100" b="1" i="0" dirty="0" err="1">
                          <a:solidFill>
                            <a:srgbClr val="2B2B2B"/>
                          </a:solidFill>
                          <a:effectLst/>
                          <a:latin typeface="Calibri" panose="020F0502020204030204" pitchFamily="34" charset="0"/>
                          <a:cs typeface="Calibri" panose="020F0502020204030204" pitchFamily="34" charset="0"/>
                        </a:rPr>
                        <a:t>incl</a:t>
                      </a:r>
                      <a:r>
                        <a:rPr lang="en-GB" sz="1100" b="1" i="0" dirty="0">
                          <a:solidFill>
                            <a:srgbClr val="2B2B2B"/>
                          </a:solidFill>
                          <a:effectLst/>
                          <a:latin typeface="Calibri" panose="020F0502020204030204" pitchFamily="34" charset="0"/>
                          <a:cs typeface="Calibri" panose="020F0502020204030204" pitchFamily="34" charset="0"/>
                        </a:rPr>
                        <a:t> found imagery)</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b="0" i="0" dirty="0">
                          <a:solidFill>
                            <a:srgbClr val="2B2B2B"/>
                          </a:solidFill>
                          <a:effectLst/>
                          <a:latin typeface="Calibri" panose="020F0502020204030204" pitchFamily="34" charset="0"/>
                          <a:cs typeface="Calibri" panose="020F0502020204030204" pitchFamily="34" charset="0"/>
                        </a:rPr>
                        <a:t>Storyboard: Based on your specification and narrative produce a storyboard with details of individual scenes, action, shot sizes, camera angles and mise-</a:t>
                      </a:r>
                      <a:r>
                        <a:rPr lang="en-GB" sz="1100" b="0" i="0" dirty="0" err="1">
                          <a:solidFill>
                            <a:srgbClr val="2B2B2B"/>
                          </a:solidFill>
                          <a:effectLst/>
                          <a:latin typeface="Calibri" panose="020F0502020204030204" pitchFamily="34" charset="0"/>
                          <a:cs typeface="Calibri" panose="020F0502020204030204" pitchFamily="34" charset="0"/>
                        </a:rPr>
                        <a:t>en</a:t>
                      </a:r>
                      <a:r>
                        <a:rPr lang="en-GB" sz="1100" b="0" i="0" dirty="0">
                          <a:solidFill>
                            <a:srgbClr val="2B2B2B"/>
                          </a:solidFill>
                          <a:effectLst/>
                          <a:latin typeface="Calibri" panose="020F0502020204030204" pitchFamily="34" charset="0"/>
                          <a:cs typeface="Calibri" panose="020F0502020204030204" pitchFamily="34" charset="0"/>
                        </a:rPr>
                        <a:t>-scene (the arrangement of the scenery in front of the camera) from location, props, people, lighting, sound etc.</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b="0" i="0" dirty="0">
                          <a:solidFill>
                            <a:srgbClr val="2B2B2B"/>
                          </a:solidFill>
                          <a:effectLst/>
                          <a:latin typeface="Calibri" panose="020F0502020204030204" pitchFamily="34" charset="0"/>
                          <a:cs typeface="Calibri" panose="020F0502020204030204" pitchFamily="34" charset="0"/>
                        </a:rPr>
                        <a:t>Recording: Produce a detailed plan of  at least 3-4 video/audio recordings that you intend on doing in the next 4 weeks</a:t>
                      </a:r>
                      <a:r>
                        <a:rPr lang="en-GB" sz="1100" b="1" i="0" dirty="0">
                          <a:solidFill>
                            <a:srgbClr val="2B2B2B"/>
                          </a:solidFill>
                          <a:effectLst/>
                          <a:latin typeface="Calibri" panose="020F0502020204030204" pitchFamily="34" charset="0"/>
                          <a:cs typeface="Calibri" panose="020F0502020204030204" pitchFamily="34" charset="0"/>
                        </a:rPr>
                        <a:t>, </a:t>
                      </a:r>
                      <a:r>
                        <a:rPr lang="en-GB" sz="1100" b="1" i="0" dirty="0" err="1">
                          <a:solidFill>
                            <a:srgbClr val="2B2B2B"/>
                          </a:solidFill>
                          <a:effectLst/>
                          <a:latin typeface="Calibri" panose="020F0502020204030204" pitchFamily="34" charset="0"/>
                          <a:cs typeface="Calibri" panose="020F0502020204030204" pitchFamily="34" charset="0"/>
                        </a:rPr>
                        <a:t>incl</a:t>
                      </a:r>
                      <a:r>
                        <a:rPr lang="en-GB" sz="1100" b="0" i="0" dirty="0">
                          <a:solidFill>
                            <a:srgbClr val="2B2B2B"/>
                          </a:solidFill>
                          <a:effectLst/>
                          <a:latin typeface="Calibri" panose="020F0502020204030204" pitchFamily="34" charset="0"/>
                          <a:cs typeface="Calibri" panose="020F0502020204030204" pitchFamily="34" charset="0"/>
                        </a:rPr>
                        <a:t> Christmas break</a:t>
                      </a:r>
                      <a:br>
                        <a:rPr lang="en-GB" sz="1100" b="0" i="0" dirty="0">
                          <a:solidFill>
                            <a:srgbClr val="2B2B2B"/>
                          </a:solidFill>
                          <a:effectLst/>
                          <a:latin typeface="Calibri" panose="020F0502020204030204" pitchFamily="34" charset="0"/>
                          <a:cs typeface="Calibri" panose="020F0502020204030204" pitchFamily="34" charset="0"/>
                        </a:rPr>
                      </a:br>
                      <a:r>
                        <a:rPr lang="en-GB" sz="1100" b="0" i="0" dirty="0">
                          <a:solidFill>
                            <a:srgbClr val="2B2B2B"/>
                          </a:solidFill>
                          <a:effectLst/>
                          <a:latin typeface="Calibri" panose="020F0502020204030204" pitchFamily="34" charset="0"/>
                          <a:cs typeface="Calibri" panose="020F0502020204030204" pitchFamily="34" charset="0"/>
                        </a:rPr>
                        <a:t>Presentation: must present one shoot, with editing/ experimentation in class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1878222"/>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PRACTICAL WORK: FILM</a:t>
                      </a:r>
                      <a:endParaRPr lang="en-GB" sz="1100" b="0" i="0" dirty="0">
                        <a:solidFill>
                          <a:srgbClr val="2B2B2B"/>
                        </a:solidFill>
                        <a:effectLst/>
                        <a:latin typeface="Lato"/>
                      </a:endParaRPr>
                    </a:p>
                    <a:p>
                      <a:pPr algn="l" fontAlgn="base"/>
                      <a:r>
                        <a:rPr lang="en-GB" sz="1100" b="0" i="0" dirty="0">
                          <a:solidFill>
                            <a:srgbClr val="2B2B2B"/>
                          </a:solidFill>
                          <a:effectLst/>
                          <a:latin typeface="Lato"/>
                        </a:rPr>
                        <a:t>Produce a number of photographic response to your Personal Study</a:t>
                      </a:r>
                      <a:r>
                        <a:rPr lang="en-GB" sz="1100" b="0" i="0" baseline="0" dirty="0">
                          <a:solidFill>
                            <a:srgbClr val="2B2B2B"/>
                          </a:solidFill>
                          <a:effectLst/>
                          <a:latin typeface="Lato"/>
                        </a:rPr>
                        <a:t> and b</a:t>
                      </a:r>
                      <a:r>
                        <a:rPr lang="en-GB" sz="1100" b="0" i="0" dirty="0">
                          <a:solidFill>
                            <a:srgbClr val="2B2B2B"/>
                          </a:solidFill>
                          <a:effectLst/>
                          <a:latin typeface="Lato"/>
                        </a:rPr>
                        <a:t>ring footage from video/ audio recordings to lessons:</a:t>
                      </a:r>
                    </a:p>
                    <a:p>
                      <a:pPr algn="l" fontAlgn="base">
                        <a:buFont typeface="Arial" panose="020B0604020202020204" pitchFamily="34" charset="0"/>
                        <a:buChar char="•"/>
                      </a:pPr>
                      <a:r>
                        <a:rPr lang="en-GB" sz="1100" b="0" i="0" dirty="0">
                          <a:solidFill>
                            <a:srgbClr val="2B2B2B"/>
                          </a:solidFill>
                          <a:effectLst/>
                          <a:latin typeface="inherit"/>
                        </a:rPr>
                        <a:t>Save media in folder on local V:Data Drive</a:t>
                      </a:r>
                    </a:p>
                    <a:p>
                      <a:pPr algn="l" fontAlgn="base">
                        <a:buFont typeface="Arial" panose="020B0604020202020204" pitchFamily="34" charset="0"/>
                        <a:buChar char="•"/>
                      </a:pPr>
                      <a:r>
                        <a:rPr lang="en-GB" sz="1100" b="0" i="0" dirty="0">
                          <a:solidFill>
                            <a:srgbClr val="2B2B2B"/>
                          </a:solidFill>
                          <a:effectLst/>
                          <a:latin typeface="inherit"/>
                        </a:rPr>
                        <a:t>Organisation: Create a new project in Premiere</a:t>
                      </a:r>
                    </a:p>
                    <a:p>
                      <a:pPr algn="l" fontAlgn="base">
                        <a:buFont typeface="Arial" panose="020B0604020202020204" pitchFamily="34" charset="0"/>
                        <a:buChar char="•"/>
                      </a:pPr>
                      <a:r>
                        <a:rPr lang="en-GB" sz="1100" b="0" i="0" dirty="0">
                          <a:solidFill>
                            <a:srgbClr val="2B2B2B"/>
                          </a:solidFill>
                          <a:effectLst/>
                          <a:latin typeface="inherit"/>
                        </a:rPr>
                        <a:t>Editing: begin editing video/ audio clips on the timeline</a:t>
                      </a:r>
                    </a:p>
                    <a:p>
                      <a:pPr algn="l" fontAlgn="base">
                        <a:buFont typeface="Arial" panose="020B0604020202020204" pitchFamily="34" charset="0"/>
                        <a:buChar char="•"/>
                      </a:pPr>
                      <a:r>
                        <a:rPr lang="en-GB" sz="1100" b="0" i="0" dirty="0">
                          <a:solidFill>
                            <a:srgbClr val="2B2B2B"/>
                          </a:solidFill>
                          <a:effectLst/>
                          <a:latin typeface="inherit"/>
                        </a:rPr>
                        <a:t>Adjusting: recordings in Colour / B&amp;W appropriate to your intentions.</a:t>
                      </a:r>
                    </a:p>
                    <a:p>
                      <a:pPr algn="l" fontAlgn="base">
                        <a:buFont typeface="Arial" panose="020B0604020202020204" pitchFamily="34" charset="0"/>
                        <a:buChar char="•"/>
                      </a:pPr>
                      <a:r>
                        <a:rPr lang="en-GB" sz="1100" b="0" i="0" dirty="0">
                          <a:solidFill>
                            <a:srgbClr val="2B2B2B"/>
                          </a:solidFill>
                          <a:effectLst/>
                          <a:latin typeface="inherit"/>
                        </a:rPr>
                        <a:t>Experimenting: with sequencing using relevant transitions and effects </a:t>
                      </a:r>
                    </a:p>
                    <a:p>
                      <a:pPr algn="l" fontAlgn="base">
                        <a:buFont typeface="Arial" panose="020B0604020202020204" pitchFamily="34" charset="0"/>
                        <a:buChar char="•"/>
                      </a:pPr>
                      <a:r>
                        <a:rPr lang="en-GB" sz="1100" b="0" i="0" dirty="0">
                          <a:solidFill>
                            <a:srgbClr val="2B2B2B"/>
                          </a:solidFill>
                          <a:effectLst/>
                          <a:latin typeface="inherit"/>
                        </a:rPr>
                        <a:t>Sound: consider how audio can add depth to your film, such as ambient sound, sound </a:t>
                      </a:r>
                      <a:r>
                        <a:rPr lang="en-GB" sz="1100" b="0" i="0" dirty="0" err="1">
                          <a:solidFill>
                            <a:srgbClr val="2B2B2B"/>
                          </a:solidFill>
                          <a:effectLst/>
                          <a:latin typeface="inherit"/>
                        </a:rPr>
                        <a:t>fx</a:t>
                      </a:r>
                      <a:r>
                        <a:rPr lang="en-GB" sz="1100" b="0" i="0" dirty="0">
                          <a:solidFill>
                            <a:srgbClr val="2B2B2B"/>
                          </a:solidFill>
                          <a:effectLst/>
                          <a:latin typeface="inherit"/>
                        </a:rPr>
                        <a:t>, voice-over, interview, musical score etc.</a:t>
                      </a:r>
                    </a:p>
                    <a:p>
                      <a:pPr algn="l" fontAlgn="base">
                        <a:buFont typeface="Arial" panose="020B0604020202020204" pitchFamily="34" charset="0"/>
                        <a:buChar char="•"/>
                      </a:pPr>
                      <a:r>
                        <a:rPr lang="en-GB" sz="1100" b="0" i="0" dirty="0">
                          <a:solidFill>
                            <a:srgbClr val="2B2B2B"/>
                          </a:solidFill>
                          <a:effectLst/>
                          <a:latin typeface="inherit"/>
                        </a:rPr>
                        <a:t>Title and credits: Consider typography/ graphics/ styles etc. For more creative possibilities make title page in Photoshop (format: 1280 x 720 pixels) and import as a </a:t>
                      </a:r>
                      <a:r>
                        <a:rPr lang="en-GB" sz="1100" b="0" i="0" dirty="0" err="1">
                          <a:solidFill>
                            <a:srgbClr val="2B2B2B"/>
                          </a:solidFill>
                          <a:effectLst/>
                          <a:latin typeface="inherit"/>
                        </a:rPr>
                        <a:t>Psd</a:t>
                      </a:r>
                      <a:r>
                        <a:rPr lang="en-GB" sz="1100" b="0" i="0" dirty="0">
                          <a:solidFill>
                            <a:srgbClr val="2B2B2B"/>
                          </a:solidFill>
                          <a:effectLst/>
                          <a:latin typeface="inherit"/>
                        </a:rPr>
                        <a:t> file into your project folder on the V-Data drive.</a:t>
                      </a:r>
                    </a:p>
                    <a:p>
                      <a:pPr algn="l" fontAlgn="base">
                        <a:buFont typeface="Arial" panose="020B0604020202020204" pitchFamily="34" charset="0"/>
                        <a:buChar char="•"/>
                      </a:pPr>
                      <a:r>
                        <a:rPr lang="en-GB" sz="1100" b="0" i="0" dirty="0">
                          <a:solidFill>
                            <a:srgbClr val="2B2B2B"/>
                          </a:solidFill>
                          <a:effectLst/>
                          <a:latin typeface="inherit"/>
                        </a:rPr>
                        <a:t>Export film as mp4 file and uploads to </a:t>
                      </a:r>
                      <a:r>
                        <a:rPr lang="en-GB" sz="1100" b="0" i="0" dirty="0" err="1">
                          <a:solidFill>
                            <a:srgbClr val="2B2B2B"/>
                          </a:solidFill>
                          <a:effectLst/>
                          <a:latin typeface="inherit"/>
                        </a:rPr>
                        <a:t>Youtube</a:t>
                      </a:r>
                      <a:r>
                        <a:rPr lang="en-GB" sz="1100" b="0" i="0" dirty="0">
                          <a:solidFill>
                            <a:srgbClr val="2B2B2B"/>
                          </a:solidFill>
                          <a:effectLst/>
                          <a:latin typeface="inherit"/>
                        </a:rPr>
                        <a:t> account and embed on Blog.</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FURTHER EXPERIMENTATION: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Write an evaluation on the blog that reflects on your artistic intentions, film-editing process and collaboration. Include screen-prints from Premiere and a few ‘behind the scenes’ images of the shooting/ production for further annotation.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36"/>
          <p:cNvSpPr>
            <a:spLocks noChangeArrowheads="1"/>
          </p:cNvSpPr>
          <p:nvPr/>
        </p:nvSpPr>
        <p:spPr bwMode="auto">
          <a:xfrm>
            <a:off x="806450" y="44624"/>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4162808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3821236687"/>
              </p:ext>
            </p:extLst>
          </p:nvPr>
        </p:nvGraphicFramePr>
        <p:xfrm>
          <a:off x="287337" y="399256"/>
          <a:ext cx="8569325" cy="6410138"/>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latin typeface="+mj-lt"/>
                        </a:rPr>
                        <a:t>Week 15: </a:t>
                      </a:r>
                      <a:r>
                        <a:rPr lang="en-GB" sz="1100" b="1" i="0" dirty="0">
                          <a:solidFill>
                            <a:schemeClr val="tx1"/>
                          </a:solidFill>
                          <a:latin typeface="+mj-lt"/>
                        </a:rPr>
                        <a:t>5 – 10 Jan</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latin typeface="+mj-lt"/>
                        </a:rPr>
                        <a:t>Essay introduction: Academic study skills</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latin typeface="+mj-lt"/>
                        </a:rPr>
                        <a:t>Contextual Study: Decoding Photography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mj-lt"/>
                        </a:rPr>
                        <a:t>Academic Sources</a:t>
                      </a:r>
                      <a:endParaRPr lang="en-GB" sz="1100" b="0" i="0" dirty="0">
                        <a:solidFill>
                          <a:srgbClr val="2B2B2B"/>
                        </a:solidFill>
                        <a:effectLst/>
                        <a:latin typeface="+mj-lt"/>
                      </a:endParaRPr>
                    </a:p>
                    <a:p>
                      <a:pPr algn="l" fontAlgn="base">
                        <a:buFont typeface="Arial" panose="020B0604020202020204" pitchFamily="34" charset="0"/>
                        <a:buChar char="•"/>
                      </a:pPr>
                      <a:r>
                        <a:rPr lang="en-GB" sz="1100" b="0" i="0" dirty="0">
                          <a:solidFill>
                            <a:srgbClr val="2B2B2B"/>
                          </a:solidFill>
                          <a:effectLst/>
                          <a:latin typeface="+mj-lt"/>
                        </a:rPr>
                        <a:t>Research and identify 3-5 literary sources from a variety of media such as books, journal/magazines, internet, </a:t>
                      </a:r>
                      <a:r>
                        <a:rPr lang="en-GB" sz="1100" b="0" i="0" dirty="0" err="1">
                          <a:solidFill>
                            <a:srgbClr val="2B2B2B"/>
                          </a:solidFill>
                          <a:effectLst/>
                          <a:latin typeface="+mj-lt"/>
                        </a:rPr>
                        <a:t>Youtube</a:t>
                      </a:r>
                      <a:r>
                        <a:rPr lang="en-GB" sz="1100" b="0" i="0" dirty="0">
                          <a:solidFill>
                            <a:srgbClr val="2B2B2B"/>
                          </a:solidFill>
                          <a:effectLst/>
                          <a:latin typeface="+mj-lt"/>
                        </a:rPr>
                        <a:t>/video .</a:t>
                      </a:r>
                    </a:p>
                    <a:p>
                      <a:pPr algn="l" fontAlgn="base">
                        <a:buFont typeface="Arial" panose="020B0604020202020204" pitchFamily="34" charset="0"/>
                        <a:buChar char="•"/>
                      </a:pPr>
                      <a:r>
                        <a:rPr lang="en-GB" sz="1100" b="0" i="0" dirty="0">
                          <a:solidFill>
                            <a:srgbClr val="2B2B2B"/>
                          </a:solidFill>
                          <a:effectLst/>
                          <a:latin typeface="+mj-lt"/>
                        </a:rPr>
                        <a:t>Begin to read essay, texts and interviews with your chosen artists as well as commentary from critics, historians and others.</a:t>
                      </a:r>
                    </a:p>
                    <a:p>
                      <a:pPr algn="l" fontAlgn="base">
                        <a:buFont typeface="Arial" panose="020B0604020202020204" pitchFamily="34" charset="0"/>
                        <a:buChar char="•"/>
                      </a:pPr>
                      <a:r>
                        <a:rPr lang="en-GB" sz="1100" b="0" i="0" dirty="0">
                          <a:solidFill>
                            <a:srgbClr val="2B2B2B"/>
                          </a:solidFill>
                          <a:effectLst/>
                          <a:latin typeface="+mj-lt"/>
                        </a:rPr>
                        <a:t>It’s important that you show evidence of reading and draw upon different pints of view – not only your own.</a:t>
                      </a:r>
                    </a:p>
                    <a:p>
                      <a:pPr algn="l" fontAlgn="base">
                        <a:buFont typeface="Arial" panose="020B0604020202020204" pitchFamily="34" charset="0"/>
                        <a:buChar char="•"/>
                      </a:pPr>
                      <a:r>
                        <a:rPr lang="en-GB" sz="1100" b="0" i="0" dirty="0">
                          <a:solidFill>
                            <a:srgbClr val="2B2B2B"/>
                          </a:solidFill>
                          <a:effectLst/>
                          <a:latin typeface="+mj-lt"/>
                        </a:rPr>
                        <a:t>Take notes when you’re reading…key words, concepts, passages</a:t>
                      </a:r>
                    </a:p>
                    <a:p>
                      <a:pPr algn="l" fontAlgn="base">
                        <a:buFont typeface="Arial" panose="020B0604020202020204" pitchFamily="34" charset="0"/>
                        <a:buChar char="•"/>
                      </a:pPr>
                      <a:r>
                        <a:rPr lang="en-GB" sz="1100" b="0" i="0" dirty="0">
                          <a:solidFill>
                            <a:srgbClr val="2B2B2B"/>
                          </a:solidFill>
                          <a:effectLst/>
                          <a:latin typeface="+mj-lt"/>
                        </a:rPr>
                        <a:t>Write down page number, author, year, title, publisher, place of publication so you can list source in a bibliography</a:t>
                      </a:r>
                    </a:p>
                    <a:p>
                      <a:pPr algn="l" fontAlgn="base">
                        <a:buFont typeface="Arial" panose="020B0604020202020204" pitchFamily="34" charset="0"/>
                        <a:buChar char="•"/>
                      </a:pPr>
                      <a:r>
                        <a:rPr lang="en-GB" sz="1100" b="1" i="0" dirty="0">
                          <a:solidFill>
                            <a:srgbClr val="2B2B2B"/>
                          </a:solidFill>
                          <a:effectLst/>
                          <a:latin typeface="+mj-lt"/>
                        </a:rPr>
                        <a:t>Bibliography:</a:t>
                      </a:r>
                      <a:r>
                        <a:rPr lang="en-GB" sz="1100" b="0" i="0" dirty="0">
                          <a:solidFill>
                            <a:srgbClr val="2B2B2B"/>
                          </a:solidFill>
                          <a:effectLst/>
                          <a:latin typeface="+mj-lt"/>
                        </a:rPr>
                        <a:t> List all the sources that you use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mj-lt"/>
                        </a:rPr>
                        <a:t>Quotation and Referencing:</a:t>
                      </a:r>
                      <a:endParaRPr lang="en-GB" sz="1100" b="0" i="0" dirty="0">
                        <a:solidFill>
                          <a:srgbClr val="2B2B2B"/>
                        </a:solidFill>
                        <a:effectLst/>
                        <a:latin typeface="+mj-lt"/>
                      </a:endParaRPr>
                    </a:p>
                    <a:p>
                      <a:pPr algn="l" fontAlgn="base">
                        <a:buFont typeface="Arial" panose="020B0604020202020204" pitchFamily="34" charset="0"/>
                        <a:buChar char="•"/>
                      </a:pPr>
                      <a:r>
                        <a:rPr lang="en-GB" sz="1100" b="0" i="0" dirty="0">
                          <a:solidFill>
                            <a:srgbClr val="2B2B2B"/>
                          </a:solidFill>
                          <a:effectLst/>
                          <a:latin typeface="+mj-lt"/>
                        </a:rPr>
                        <a:t>Use quotes to support or disprove your argument</a:t>
                      </a:r>
                    </a:p>
                    <a:p>
                      <a:pPr algn="l" fontAlgn="base">
                        <a:buFont typeface="Arial" panose="020B0604020202020204" pitchFamily="34" charset="0"/>
                        <a:buChar char="•"/>
                      </a:pPr>
                      <a:r>
                        <a:rPr lang="en-GB" sz="1100" b="0" i="0" dirty="0">
                          <a:solidFill>
                            <a:srgbClr val="2B2B2B"/>
                          </a:solidFill>
                          <a:effectLst/>
                          <a:latin typeface="+mj-lt"/>
                        </a:rPr>
                        <a:t>Use quotes to show evidence of reading</a:t>
                      </a:r>
                    </a:p>
                    <a:p>
                      <a:pPr algn="l" fontAlgn="base">
                        <a:buFont typeface="Arial" panose="020B0604020202020204" pitchFamily="34" charset="0"/>
                        <a:buChar char="•"/>
                      </a:pPr>
                      <a:r>
                        <a:rPr lang="en-GB" sz="1100" b="0" i="0" dirty="0">
                          <a:solidFill>
                            <a:srgbClr val="2B2B2B"/>
                          </a:solidFill>
                          <a:effectLst/>
                          <a:latin typeface="+mj-lt"/>
                        </a:rPr>
                        <a:t>Use </a:t>
                      </a:r>
                      <a:r>
                        <a:rPr lang="en-GB" sz="1100" b="1" i="0" dirty="0">
                          <a:solidFill>
                            <a:srgbClr val="2B2B2B"/>
                          </a:solidFill>
                          <a:effectLst/>
                          <a:latin typeface="+mj-lt"/>
                        </a:rPr>
                        <a:t>Harvard System of Referencing…</a:t>
                      </a:r>
                      <a:r>
                        <a:rPr lang="en-GB" sz="1100" b="0" i="0" dirty="0">
                          <a:solidFill>
                            <a:srgbClr val="2B2B2B"/>
                          </a:solidFill>
                          <a:effectLst/>
                          <a:latin typeface="+mj-lt"/>
                        </a:rPr>
                        <a:t>see </a:t>
                      </a:r>
                      <a:r>
                        <a:rPr lang="en-GB" sz="1100" b="0" i="0" dirty="0" err="1">
                          <a:solidFill>
                            <a:srgbClr val="2B2B2B"/>
                          </a:solidFill>
                          <a:effectLst/>
                          <a:latin typeface="+mj-lt"/>
                        </a:rPr>
                        <a:t>Powerpoint</a:t>
                      </a:r>
                      <a:endParaRPr lang="en-GB" sz="1100" b="0" i="0" dirty="0">
                        <a:solidFill>
                          <a:srgbClr val="2B2B2B"/>
                        </a:solidFill>
                        <a:effectLst/>
                        <a:latin typeface="+mj-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0038">
                <a:tc>
                  <a:txBody>
                    <a:bodyPr/>
                    <a:lstStyle/>
                    <a:p>
                      <a:pPr algn="l" fontAlgn="base"/>
                      <a:r>
                        <a:rPr lang="en-GB" sz="1100" b="1" i="0" dirty="0">
                          <a:solidFill>
                            <a:srgbClr val="2B2B2B"/>
                          </a:solidFill>
                          <a:effectLst/>
                          <a:latin typeface="+mj-lt"/>
                        </a:rPr>
                        <a:t>Essay Question</a:t>
                      </a:r>
                      <a:endParaRPr lang="en-GB" sz="1100" b="0" i="0" dirty="0">
                        <a:solidFill>
                          <a:srgbClr val="2B2B2B"/>
                        </a:solidFill>
                        <a:effectLst/>
                        <a:latin typeface="+mj-lt"/>
                      </a:endParaRPr>
                    </a:p>
                    <a:p>
                      <a:pPr algn="l" fontAlgn="base">
                        <a:buFont typeface="Arial" panose="020B0604020202020204" pitchFamily="34" charset="0"/>
                        <a:buChar char="•"/>
                      </a:pPr>
                      <a:r>
                        <a:rPr lang="en-GB" sz="1100" b="0" i="0" dirty="0">
                          <a:solidFill>
                            <a:srgbClr val="2B2B2B"/>
                          </a:solidFill>
                          <a:effectLst/>
                          <a:latin typeface="+mj-lt"/>
                        </a:rPr>
                        <a:t>Think of a hypothesis and list possible essay questions</a:t>
                      </a:r>
                    </a:p>
                    <a:p>
                      <a:pPr algn="l" fontAlgn="base">
                        <a:buFont typeface="Arial" panose="020B0604020202020204" pitchFamily="34" charset="0"/>
                        <a:buChar char="•"/>
                      </a:pPr>
                      <a:r>
                        <a:rPr lang="en-GB" sz="1100" b="0" i="0" dirty="0">
                          <a:solidFill>
                            <a:srgbClr val="2B2B2B"/>
                          </a:solidFill>
                          <a:effectLst/>
                          <a:latin typeface="+mj-lt"/>
                        </a:rPr>
                        <a:t>Here is a list of  </a:t>
                      </a:r>
                      <a:r>
                        <a:rPr lang="en-GB" sz="1100" b="0" i="0" u="sng" dirty="0">
                          <a:solidFill>
                            <a:srgbClr val="DDDDDD"/>
                          </a:solidFill>
                          <a:effectLst/>
                          <a:latin typeface="+mj-lt"/>
                          <a:hlinkClick r:id="rId2"/>
                        </a:rPr>
                        <a:t>possible questions to investigate</a:t>
                      </a:r>
                      <a:r>
                        <a:rPr lang="en-GB" sz="1100" b="0" i="0" dirty="0">
                          <a:solidFill>
                            <a:srgbClr val="2B2B2B"/>
                          </a:solidFill>
                          <a:effectLst/>
                          <a:latin typeface="+mj-lt"/>
                        </a:rPr>
                        <a:t> that may help you.</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7278595"/>
                  </a:ext>
                </a:extLst>
              </a:tr>
              <a:tr h="341474">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100" b="1" i="0" dirty="0">
                          <a:solidFill>
                            <a:srgbClr val="2B2B2B"/>
                          </a:solidFill>
                          <a:effectLst/>
                          <a:latin typeface="+mj-lt"/>
                        </a:rPr>
                        <a:t>Essay Plan</a:t>
                      </a:r>
                      <a:br>
                        <a:rPr lang="en-GB" sz="1100" b="0" i="0" dirty="0">
                          <a:solidFill>
                            <a:srgbClr val="2B2B2B"/>
                          </a:solidFill>
                          <a:effectLst/>
                          <a:latin typeface="+mj-lt"/>
                        </a:rPr>
                      </a:br>
                      <a:r>
                        <a:rPr lang="en-GB" sz="1100" b="0" i="0" dirty="0">
                          <a:solidFill>
                            <a:srgbClr val="2B2B2B"/>
                          </a:solidFill>
                          <a:effectLst/>
                          <a:latin typeface="+mj-lt"/>
                        </a:rPr>
                        <a:t>Make a plan that lists what you are going to write about in each paragraph – </a:t>
                      </a:r>
                      <a:r>
                        <a:rPr lang="en-GB" sz="1100" b="0" i="0" u="sng" dirty="0">
                          <a:solidFill>
                            <a:srgbClr val="DDDDDD"/>
                          </a:solidFill>
                          <a:effectLst/>
                          <a:latin typeface="+mj-lt"/>
                          <a:hlinkClick r:id="rId3"/>
                        </a:rPr>
                        <a:t>essay structure</a:t>
                      </a:r>
                      <a:r>
                        <a:rPr lang="en-GB" sz="1100" b="0" i="0" dirty="0">
                          <a:solidFill>
                            <a:srgbClr val="2B2B2B"/>
                          </a:solidFill>
                          <a:effectLst/>
                          <a:latin typeface="+mj-lt"/>
                        </a:rPr>
                        <a: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9070365"/>
                  </a:ext>
                </a:extLst>
              </a:tr>
              <a:tr h="341474">
                <a:tc>
                  <a:txBody>
                    <a:bodyPr/>
                    <a:lstStyle/>
                    <a:p>
                      <a:pPr algn="l" fontAlgn="base"/>
                      <a:r>
                        <a:rPr lang="en-GB" sz="1100" b="1" i="0" dirty="0">
                          <a:solidFill>
                            <a:srgbClr val="2B2B2B"/>
                          </a:solidFill>
                          <a:effectLst/>
                          <a:latin typeface="+mj-lt"/>
                        </a:rPr>
                        <a:t>Essay introduction</a:t>
                      </a:r>
                    </a:p>
                    <a:p>
                      <a:pPr algn="l" fontAlgn="base"/>
                      <a:r>
                        <a:rPr lang="en-GB" sz="1100" b="0" i="0" dirty="0">
                          <a:solidFill>
                            <a:srgbClr val="2B2B2B"/>
                          </a:solidFill>
                          <a:effectLst/>
                          <a:latin typeface="+mj-lt"/>
                        </a:rPr>
                        <a:t>Write a 45 mins draft in lesson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4050180"/>
                  </a:ext>
                </a:extLst>
              </a:tr>
              <a:tr h="775367">
                <a:tc>
                  <a:txBody>
                    <a:bodyPr/>
                    <a:lstStyle/>
                    <a:p>
                      <a:pPr algn="l">
                        <a:buFont typeface="Arial" panose="020B0604020202020204" pitchFamily="34" charset="0"/>
                        <a:buNone/>
                      </a:pPr>
                      <a:r>
                        <a:rPr lang="en-GB" sz="1100" b="0" i="0" dirty="0">
                          <a:solidFill>
                            <a:srgbClr val="2B2B2B"/>
                          </a:solidFill>
                          <a:effectLst/>
                          <a:latin typeface="+mj-lt"/>
                        </a:rPr>
                        <a:t>Contextual Studies</a:t>
                      </a:r>
                      <a:r>
                        <a:rPr lang="en-GB" sz="1100" b="0" i="0" dirty="0">
                          <a:solidFill>
                            <a:schemeClr val="tx1"/>
                          </a:solidFill>
                          <a:effectLst/>
                          <a:latin typeface="+mj-lt"/>
                        </a:rPr>
                        <a:t>:</a:t>
                      </a:r>
                      <a:r>
                        <a:rPr lang="en-GB" sz="1100" b="0" i="0" baseline="0" dirty="0">
                          <a:solidFill>
                            <a:schemeClr val="tx1"/>
                          </a:solidFill>
                          <a:effectLst/>
                          <a:latin typeface="+mj-lt"/>
                        </a:rPr>
                        <a:t> </a:t>
                      </a:r>
                      <a:r>
                        <a:rPr lang="en-GB" sz="1100" b="0" i="1" dirty="0">
                          <a:solidFill>
                            <a:srgbClr val="2B2B2B"/>
                          </a:solidFill>
                          <a:effectLst/>
                          <a:latin typeface="+mj-lt"/>
                        </a:rPr>
                        <a:t>Decoding Photography</a:t>
                      </a:r>
                    </a:p>
                    <a:p>
                      <a:pPr algn="l">
                        <a:buFont typeface="Arial" panose="020B0604020202020204" pitchFamily="34" charset="0"/>
                        <a:buChar char="•"/>
                      </a:pPr>
                      <a:r>
                        <a:rPr lang="en-GB" sz="1100" b="0" i="0" dirty="0">
                          <a:solidFill>
                            <a:srgbClr val="2B2B2B"/>
                          </a:solidFill>
                          <a:effectLst/>
                          <a:latin typeface="+mj-lt"/>
                        </a:rPr>
                        <a:t>Select one of the questions listed</a:t>
                      </a:r>
                    </a:p>
                    <a:p>
                      <a:pPr algn="l">
                        <a:buFont typeface="Arial" panose="020B0604020202020204" pitchFamily="34" charset="0"/>
                        <a:buChar char="•"/>
                      </a:pPr>
                      <a:r>
                        <a:rPr lang="en-GB" sz="1100" b="0" i="0" dirty="0">
                          <a:solidFill>
                            <a:srgbClr val="2B2B2B"/>
                          </a:solidFill>
                          <a:effectLst/>
                          <a:latin typeface="+mj-lt"/>
                        </a:rPr>
                        <a:t>Read text in detail, make notes and identify 3 quotes </a:t>
                      </a:r>
                    </a:p>
                    <a:p>
                      <a:pPr algn="l">
                        <a:buFont typeface="Arial" panose="020B0604020202020204" pitchFamily="34" charset="0"/>
                        <a:buChar char="•"/>
                      </a:pPr>
                      <a:r>
                        <a:rPr lang="en-GB" sz="1100" b="0" i="0" dirty="0">
                          <a:solidFill>
                            <a:srgbClr val="2B2B2B"/>
                          </a:solidFill>
                          <a:effectLst/>
                          <a:latin typeface="+mj-lt"/>
                        </a:rPr>
                        <a:t>Select one image from examples mentioned in text and apply your own interpretation of the photograph by applying theory and critical thinking Incorporate the 3 quotes above into your interpretation of the image and make sure you comment on the quotes.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2115491"/>
                  </a:ext>
                </a:extLst>
              </a:tr>
            </a:tbl>
          </a:graphicData>
        </a:graphic>
      </p:graphicFrame>
      <p:sp>
        <p:nvSpPr>
          <p:cNvPr id="5" name="Rectangle 36"/>
          <p:cNvSpPr>
            <a:spLocks noChangeArrowheads="1"/>
          </p:cNvSpPr>
          <p:nvPr/>
        </p:nvSpPr>
        <p:spPr bwMode="auto">
          <a:xfrm>
            <a:off x="806450" y="115888"/>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2306246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557338"/>
            <a:ext cx="8229600" cy="1143000"/>
          </a:xfrm>
        </p:spPr>
        <p:txBody>
          <a:bodyPr/>
          <a:lstStyle/>
          <a:p>
            <a:pPr eaLnBrk="1" hangingPunct="1"/>
            <a:r>
              <a:rPr lang="en-GB" altLang="en-US" dirty="0"/>
              <a:t>A-Level Coursework</a:t>
            </a:r>
          </a:p>
        </p:txBody>
      </p:sp>
      <p:sp>
        <p:nvSpPr>
          <p:cNvPr id="3075" name="Text Box 3"/>
          <p:cNvSpPr txBox="1">
            <a:spLocks noChangeArrowheads="1"/>
          </p:cNvSpPr>
          <p:nvPr/>
        </p:nvSpPr>
        <p:spPr bwMode="auto">
          <a:xfrm>
            <a:off x="1187450" y="2636912"/>
            <a:ext cx="6913563"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hangingPunct="1">
              <a:defRPr/>
            </a:pPr>
            <a:r>
              <a:rPr lang="en-GB" altLang="en-US" sz="1800" i="1" dirty="0"/>
              <a:t> </a:t>
            </a:r>
            <a:r>
              <a:rPr lang="en-GB" altLang="en-US" sz="1800" dirty="0">
                <a:solidFill>
                  <a:schemeClr val="tx2"/>
                </a:solidFill>
              </a:rPr>
              <a:t>The A-level coursework consist of two modules, </a:t>
            </a:r>
            <a:r>
              <a:rPr lang="en-GB" altLang="en-US" sz="1800" b="1" dirty="0">
                <a:solidFill>
                  <a:schemeClr val="tx2"/>
                </a:solidFill>
              </a:rPr>
              <a:t>Personal Investigation </a:t>
            </a:r>
            <a:r>
              <a:rPr lang="en-GB" altLang="en-US" sz="1800" dirty="0">
                <a:solidFill>
                  <a:schemeClr val="tx2"/>
                </a:solidFill>
              </a:rPr>
              <a:t>(worth 72 marks) and </a:t>
            </a:r>
            <a:r>
              <a:rPr lang="en-GB" altLang="en-US" sz="1800" b="1" dirty="0">
                <a:solidFill>
                  <a:schemeClr val="tx2"/>
                </a:solidFill>
              </a:rPr>
              <a:t>Personal Study </a:t>
            </a:r>
            <a:r>
              <a:rPr lang="en-GB" altLang="en-US" sz="1800" dirty="0">
                <a:solidFill>
                  <a:schemeClr val="tx2"/>
                </a:solidFill>
              </a:rPr>
              <a:t>(essay worth 18 marks) which are interlinked and informed by each other</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All the work that you produced (both coursework and exam) in </a:t>
            </a:r>
            <a:r>
              <a:rPr lang="en-GB" altLang="en-US" sz="1800" dirty="0" err="1">
                <a:solidFill>
                  <a:schemeClr val="tx2"/>
                </a:solidFill>
              </a:rPr>
              <a:t>Yr</a:t>
            </a:r>
            <a:r>
              <a:rPr lang="en-GB" altLang="en-US" sz="1800" dirty="0">
                <a:solidFill>
                  <a:schemeClr val="tx2"/>
                </a:solidFill>
              </a:rPr>
              <a:t> 12 also contributes towards A-Level coursework and overall equate to 60% of the total marks. The Personal Study essay account for 12%. The last week before H-Term 7-11 Feb is a Mock Exam and will count as final DEADLINE. </a:t>
            </a:r>
          </a:p>
        </p:txBody>
      </p:sp>
    </p:spTree>
    <p:extLst>
      <p:ext uri="{BB962C8B-B14F-4D97-AF65-F5344CB8AC3E}">
        <p14:creationId xmlns:p14="http://schemas.microsoft.com/office/powerpoint/2010/main" val="183451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468313" y="188913"/>
            <a:ext cx="8135937"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fontAlgn="base">
              <a:spcBef>
                <a:spcPct val="0"/>
              </a:spcBef>
              <a:spcAft>
                <a:spcPct val="0"/>
              </a:spcAft>
              <a:defRPr/>
            </a:pPr>
            <a:r>
              <a:rPr lang="en-GB" altLang="en-US" sz="2400" b="1" dirty="0">
                <a:solidFill>
                  <a:srgbClr val="000000"/>
                </a:solidFill>
                <a:ea typeface="MS PGothic" pitchFamily="34" charset="-128"/>
              </a:rPr>
              <a:t>What is a Personal Study?</a:t>
            </a:r>
          </a:p>
          <a:p>
            <a:pPr fontAlgn="base">
              <a:spcBef>
                <a:spcPct val="0"/>
              </a:spcBef>
              <a:spcAft>
                <a:spcPct val="0"/>
              </a:spcAft>
              <a:defRPr/>
            </a:pPr>
            <a:endParaRPr lang="en-GB" altLang="en-US" dirty="0">
              <a:solidFill>
                <a:srgbClr val="000000"/>
              </a:solidFill>
              <a:ea typeface="MS PGothic" pitchFamily="34" charset="-128"/>
            </a:endParaRPr>
          </a:p>
          <a:p>
            <a:r>
              <a:rPr lang="en-US" dirty="0"/>
              <a:t>The aim of this unit is to </a:t>
            </a:r>
            <a:r>
              <a:rPr lang="en-US" b="1" dirty="0"/>
              <a:t>critically investigate, question and challenge</a:t>
            </a:r>
            <a:r>
              <a:rPr lang="en-US" dirty="0"/>
              <a:t> a particular style, area or work by artists/ photographer(s) which will inform and develop your own emerging practice as a student of photography. The unit is designed to be an extension of your practical work in your Personal Investigation module where the practical informs and develops the theoretical elements and vice versa of your ongoing project.</a:t>
            </a:r>
            <a:br>
              <a:rPr lang="en-US" dirty="0"/>
            </a:br>
            <a:endParaRPr lang="en-US" dirty="0"/>
          </a:p>
          <a:p>
            <a:r>
              <a:rPr lang="en-US" dirty="0"/>
              <a:t>Your </a:t>
            </a:r>
            <a:r>
              <a:rPr lang="en-US" b="1" dirty="0"/>
              <a:t>Personal Study</a:t>
            </a:r>
            <a:r>
              <a:rPr lang="en-US" dirty="0"/>
              <a:t> is a written and illustrated dissertation, including a written essay (2000 words) and a lens-based body of work (either stills photography or moving image) with a number of final outcomes produced from your </a:t>
            </a:r>
            <a:r>
              <a:rPr lang="en-US" b="1" dirty="0"/>
              <a:t>Personal Investigation</a:t>
            </a:r>
            <a:r>
              <a:rPr lang="en-US" dirty="0"/>
              <a:t> unit.</a:t>
            </a:r>
            <a:br>
              <a:rPr lang="en-US" dirty="0"/>
            </a:br>
            <a:endParaRPr lang="en-US" dirty="0"/>
          </a:p>
          <a:p>
            <a:r>
              <a:rPr lang="en-US" dirty="0"/>
              <a:t>This year you have a choice to make either a </a:t>
            </a:r>
            <a:r>
              <a:rPr lang="en-US" b="1" dirty="0"/>
              <a:t>film</a:t>
            </a:r>
            <a:r>
              <a:rPr lang="en-US" dirty="0"/>
              <a:t> (3-5mins) or a</a:t>
            </a:r>
            <a:r>
              <a:rPr lang="en-US" b="1" dirty="0"/>
              <a:t> photo book, </a:t>
            </a:r>
            <a:r>
              <a:rPr lang="en-US" dirty="0"/>
              <a:t>either online using Blurb or by hand using traditional book binding techniques, which you design to include both your essay and a final selection and sequence of your photographs produced as a response to your chosen theme(s) of</a:t>
            </a:r>
            <a:r>
              <a:rPr lang="en-US" b="1" dirty="0"/>
              <a:t> IDENTITY &amp; COMMUNITY.</a:t>
            </a:r>
            <a:br>
              <a:rPr lang="en-US" b="1" dirty="0"/>
            </a:br>
            <a:endParaRPr lang="en-US" b="1" dirty="0"/>
          </a:p>
          <a:p>
            <a:r>
              <a:rPr lang="en-US" dirty="0"/>
              <a:t>In addition, you are expecting to produce an appropriate amount of </a:t>
            </a:r>
            <a:r>
              <a:rPr lang="en-US" b="1" dirty="0"/>
              <a:t>blogposts</a:t>
            </a:r>
            <a:r>
              <a:rPr lang="en-US" dirty="0"/>
              <a:t> that demonstrates your ability to research, analysis, plan, record, experiment, present and evaluate. </a:t>
            </a:r>
          </a:p>
        </p:txBody>
      </p:sp>
    </p:spTree>
    <p:extLst>
      <p:ext uri="{BB962C8B-B14F-4D97-AF65-F5344CB8AC3E}">
        <p14:creationId xmlns:p14="http://schemas.microsoft.com/office/powerpoint/2010/main" val="824712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468313" y="333375"/>
            <a:ext cx="82804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2400" b="1">
                <a:solidFill>
                  <a:srgbClr val="000000"/>
                </a:solidFill>
              </a:rPr>
              <a:t>What it says in the syllabus </a:t>
            </a:r>
            <a:r>
              <a:rPr lang="en-GB" altLang="en-US" sz="2400" i="1">
                <a:solidFill>
                  <a:srgbClr val="000000"/>
                </a:solidFill>
              </a:rPr>
              <a:t>(Edexcel)</a:t>
            </a:r>
            <a:br>
              <a:rPr lang="en-GB" altLang="en-US" sz="1600" i="1">
                <a:solidFill>
                  <a:srgbClr val="000000"/>
                </a:solidFill>
              </a:rPr>
            </a:br>
            <a:endParaRPr lang="en-GB" altLang="en-US" sz="16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Essential that students build on their prior knowledge and experience </a:t>
            </a:r>
          </a:p>
          <a:p>
            <a:pPr eaLnBrk="1" fontAlgn="base" hangingPunct="1">
              <a:spcBef>
                <a:spcPct val="0"/>
              </a:spcBef>
              <a:spcAft>
                <a:spcPct val="0"/>
              </a:spcAft>
              <a:defRPr/>
            </a:pPr>
            <a:r>
              <a:rPr lang="en-GB" altLang="en-US" sz="1800">
                <a:solidFill>
                  <a:srgbClr val="000000"/>
                </a:solidFill>
              </a:rPr>
              <a:t>   developed during the course.</a:t>
            </a:r>
          </a:p>
          <a:p>
            <a:pPr eaLnBrk="1" fontAlgn="base" hangingPunct="1">
              <a:spcBef>
                <a:spcPct val="0"/>
              </a:spcBef>
              <a:spcAft>
                <a:spcPct val="0"/>
              </a:spcAft>
              <a:buFontTx/>
              <a:buChar char="•"/>
              <a:defRPr/>
            </a:pPr>
            <a:r>
              <a:rPr lang="en-GB" altLang="en-US" sz="1800">
                <a:solidFill>
                  <a:srgbClr val="000000"/>
                </a:solidFill>
              </a:rPr>
              <a:t>  Select artists work, methods and art movements appropriate to your previous   </a:t>
            </a:r>
          </a:p>
          <a:p>
            <a:pPr eaLnBrk="1" fontAlgn="base" hangingPunct="1">
              <a:spcBef>
                <a:spcPct val="0"/>
              </a:spcBef>
              <a:spcAft>
                <a:spcPct val="0"/>
              </a:spcAft>
              <a:defRPr/>
            </a:pPr>
            <a:r>
              <a:rPr lang="en-GB" altLang="en-US" sz="1800" b="1">
                <a:solidFill>
                  <a:srgbClr val="000000"/>
                </a:solidFill>
              </a:rPr>
              <a:t>   coursework work </a:t>
            </a:r>
            <a:r>
              <a:rPr lang="en-GB" altLang="en-US" sz="1800">
                <a:solidFill>
                  <a:srgbClr val="000000"/>
                </a:solidFill>
              </a:rPr>
              <a:t>as a suitable basis for your study.</a:t>
            </a:r>
          </a:p>
          <a:p>
            <a:pPr eaLnBrk="1" fontAlgn="base" hangingPunct="1">
              <a:spcBef>
                <a:spcPct val="0"/>
              </a:spcBef>
              <a:spcAft>
                <a:spcPct val="0"/>
              </a:spcAft>
              <a:buFontTx/>
              <a:buChar char="•"/>
              <a:defRPr/>
            </a:pPr>
            <a:r>
              <a:rPr lang="en-GB" altLang="en-US" sz="1800">
                <a:solidFill>
                  <a:srgbClr val="000000"/>
                </a:solidFill>
              </a:rPr>
              <a:t>  Investigate a wide range of work and sources.</a:t>
            </a:r>
          </a:p>
          <a:p>
            <a:pPr eaLnBrk="1" fontAlgn="base" hangingPunct="1">
              <a:spcBef>
                <a:spcPct val="0"/>
              </a:spcBef>
              <a:spcAft>
                <a:spcPct val="0"/>
              </a:spcAft>
              <a:buFontTx/>
              <a:buChar char="•"/>
              <a:defRPr/>
            </a:pPr>
            <a:r>
              <a:rPr lang="en-GB" altLang="en-US" sz="1800">
                <a:solidFill>
                  <a:srgbClr val="000000"/>
                </a:solidFill>
              </a:rPr>
              <a:t>  Develop your written dissertation in the light of your chosen focus from the </a:t>
            </a:r>
          </a:p>
          <a:p>
            <a:pPr eaLnBrk="1" fontAlgn="base" hangingPunct="1">
              <a:spcBef>
                <a:spcPct val="0"/>
              </a:spcBef>
              <a:spcAft>
                <a:spcPct val="0"/>
              </a:spcAft>
              <a:defRPr/>
            </a:pPr>
            <a:r>
              <a:rPr lang="en-GB" altLang="en-US" sz="1800" b="1">
                <a:solidFill>
                  <a:srgbClr val="000000"/>
                </a:solidFill>
              </a:rPr>
              <a:t>   practical part</a:t>
            </a:r>
            <a:r>
              <a:rPr lang="en-GB" altLang="en-US" sz="1800">
                <a:solidFill>
                  <a:srgbClr val="000000"/>
                </a:solidFill>
              </a:rPr>
              <a:t> of previous coursework and projects.</a:t>
            </a:r>
          </a:p>
          <a:p>
            <a:pPr eaLnBrk="1" fontAlgn="base" hangingPunct="1">
              <a:spcBef>
                <a:spcPct val="0"/>
              </a:spcBef>
              <a:spcAft>
                <a:spcPct val="0"/>
              </a:spcAft>
              <a:buFontTx/>
              <a:buChar char="•"/>
              <a:defRPr/>
            </a:pPr>
            <a:r>
              <a:rPr lang="en-GB" altLang="en-US" sz="1800">
                <a:solidFill>
                  <a:srgbClr val="000000"/>
                </a:solidFill>
              </a:rPr>
              <a:t>  Establish coherent and sustainable links between your own </a:t>
            </a:r>
            <a:r>
              <a:rPr lang="en-GB" altLang="en-US" sz="1800" b="1">
                <a:solidFill>
                  <a:srgbClr val="000000"/>
                </a:solidFill>
              </a:rPr>
              <a:t>practical work</a:t>
            </a:r>
            <a:r>
              <a:rPr lang="en-GB" altLang="en-US" sz="1800">
                <a:solidFill>
                  <a:srgbClr val="000000"/>
                </a:solidFill>
              </a:rPr>
              <a:t> </a:t>
            </a:r>
          </a:p>
          <a:p>
            <a:pPr eaLnBrk="1" fontAlgn="base" hangingPunct="1">
              <a:spcBef>
                <a:spcPct val="0"/>
              </a:spcBef>
              <a:spcAft>
                <a:spcPct val="0"/>
              </a:spcAft>
              <a:defRPr/>
            </a:pPr>
            <a:r>
              <a:rPr lang="en-GB" altLang="en-US" sz="1800">
                <a:solidFill>
                  <a:srgbClr val="000000"/>
                </a:solidFill>
              </a:rPr>
              <a:t>   with that of historical and contemporary reference.</a:t>
            </a:r>
          </a:p>
          <a:p>
            <a:pPr eaLnBrk="1" fontAlgn="base" hangingPunct="1">
              <a:spcBef>
                <a:spcPct val="0"/>
              </a:spcBef>
              <a:spcAft>
                <a:spcPct val="0"/>
              </a:spcAft>
              <a:buFontTx/>
              <a:buChar char="•"/>
              <a:defRPr/>
            </a:pPr>
            <a:r>
              <a:rPr lang="en-GB" altLang="en-US" sz="1800">
                <a:solidFill>
                  <a:srgbClr val="000000"/>
                </a:solidFill>
              </a:rPr>
              <a:t>  Be aware of some of the methods employed by critics and historians within </a:t>
            </a:r>
          </a:p>
          <a:p>
            <a:pPr eaLnBrk="1" fontAlgn="base" hangingPunct="1">
              <a:spcBef>
                <a:spcPct val="0"/>
              </a:spcBef>
              <a:spcAft>
                <a:spcPct val="0"/>
              </a:spcAft>
              <a:defRPr/>
            </a:pPr>
            <a:r>
              <a:rPr lang="en-GB" altLang="en-US" sz="1800">
                <a:solidFill>
                  <a:srgbClr val="000000"/>
                </a:solidFill>
              </a:rPr>
              <a:t>   the history of art and photography.</a:t>
            </a:r>
          </a:p>
          <a:p>
            <a:pPr eaLnBrk="1" fontAlgn="base" hangingPunct="1">
              <a:spcBef>
                <a:spcPct val="0"/>
              </a:spcBef>
              <a:spcAft>
                <a:spcPct val="0"/>
              </a:spcAft>
              <a:buFontTx/>
              <a:buChar char="•"/>
              <a:defRPr/>
            </a:pPr>
            <a:r>
              <a:rPr lang="en-GB" altLang="en-US" sz="1800">
                <a:solidFill>
                  <a:srgbClr val="000000"/>
                </a:solidFill>
              </a:rPr>
              <a:t>  Demonstrate a sound understanding of your chosen area of study with </a:t>
            </a:r>
          </a:p>
          <a:p>
            <a:pPr eaLnBrk="1" fontAlgn="base" hangingPunct="1">
              <a:spcBef>
                <a:spcPct val="0"/>
              </a:spcBef>
              <a:spcAft>
                <a:spcPct val="0"/>
              </a:spcAft>
              <a:defRPr/>
            </a:pPr>
            <a:r>
              <a:rPr lang="en-GB" altLang="en-US" sz="1800">
                <a:solidFill>
                  <a:srgbClr val="000000"/>
                </a:solidFill>
              </a:rPr>
              <a:t>   appropriate use of critical vocabulary.</a:t>
            </a:r>
          </a:p>
          <a:p>
            <a:pPr eaLnBrk="1" fontAlgn="base" hangingPunct="1">
              <a:spcBef>
                <a:spcPct val="0"/>
              </a:spcBef>
              <a:spcAft>
                <a:spcPct val="0"/>
              </a:spcAft>
              <a:buFontTx/>
              <a:buChar char="•"/>
              <a:defRPr/>
            </a:pPr>
            <a:r>
              <a:rPr lang="en-GB" altLang="en-US" sz="1800">
                <a:solidFill>
                  <a:srgbClr val="000000"/>
                </a:solidFill>
              </a:rPr>
              <a:t>  Show evidence for an ongoing critical and analytical review of your </a:t>
            </a:r>
          </a:p>
          <a:p>
            <a:pPr eaLnBrk="1" fontAlgn="base" hangingPunct="1">
              <a:spcBef>
                <a:spcPct val="0"/>
              </a:spcBef>
              <a:spcAft>
                <a:spcPct val="0"/>
              </a:spcAft>
              <a:defRPr/>
            </a:pPr>
            <a:r>
              <a:rPr lang="en-GB" altLang="en-US" sz="1800">
                <a:solidFill>
                  <a:srgbClr val="000000"/>
                </a:solidFill>
              </a:rPr>
              <a:t>   investigation – both your written essay and own </a:t>
            </a:r>
            <a:r>
              <a:rPr lang="en-GB" altLang="en-US" sz="1800" b="1">
                <a:solidFill>
                  <a:srgbClr val="000000"/>
                </a:solidFill>
              </a:rPr>
              <a:t>practical work</a:t>
            </a:r>
            <a:r>
              <a:rPr lang="en-GB" altLang="en-US" sz="1800">
                <a:solidFill>
                  <a:srgbClr val="000000"/>
                </a:solidFill>
              </a:rPr>
              <a:t> in response to   </a:t>
            </a:r>
          </a:p>
          <a:p>
            <a:pPr eaLnBrk="1" fontAlgn="base" hangingPunct="1">
              <a:spcBef>
                <a:spcPct val="0"/>
              </a:spcBef>
              <a:spcAft>
                <a:spcPct val="0"/>
              </a:spcAft>
              <a:defRPr/>
            </a:pPr>
            <a:r>
              <a:rPr lang="en-GB" altLang="en-US" sz="1800">
                <a:solidFill>
                  <a:srgbClr val="000000"/>
                </a:solidFill>
              </a:rPr>
              <a:t>   research and analysis.</a:t>
            </a:r>
          </a:p>
          <a:p>
            <a:pPr eaLnBrk="1" fontAlgn="base" hangingPunct="1">
              <a:spcBef>
                <a:spcPct val="0"/>
              </a:spcBef>
              <a:spcAft>
                <a:spcPct val="0"/>
              </a:spcAft>
              <a:buFontTx/>
              <a:buChar char="•"/>
              <a:defRPr/>
            </a:pPr>
            <a:r>
              <a:rPr lang="en-GB" altLang="en-US" sz="1800">
                <a:solidFill>
                  <a:srgbClr val="000000"/>
                </a:solidFill>
              </a:rPr>
              <a:t>  Develop a personal and critical enquiry. </a:t>
            </a:r>
          </a:p>
          <a:p>
            <a:pPr eaLnBrk="1" fontAlgn="base" hangingPunct="1">
              <a:spcBef>
                <a:spcPct val="0"/>
              </a:spcBef>
              <a:spcAft>
                <a:spcPct val="0"/>
              </a:spcAft>
              <a:buFontTx/>
              <a:buChar char="•"/>
              <a:defRPr/>
            </a:pPr>
            <a:r>
              <a:rPr lang="en-GB" altLang="en-US" sz="1800">
                <a:solidFill>
                  <a:srgbClr val="000000"/>
                </a:solidFill>
              </a:rPr>
              <a:t>  Culminate in an illustrated written presentation.</a:t>
            </a:r>
          </a:p>
        </p:txBody>
      </p:sp>
    </p:spTree>
    <p:extLst>
      <p:ext uri="{BB962C8B-B14F-4D97-AF65-F5344CB8AC3E}">
        <p14:creationId xmlns:p14="http://schemas.microsoft.com/office/powerpoint/2010/main" val="2652132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404664"/>
            <a:ext cx="8343969" cy="5996137"/>
          </a:xfrm>
        </p:spPr>
      </p:pic>
    </p:spTree>
    <p:extLst>
      <p:ext uri="{BB962C8B-B14F-4D97-AF65-F5344CB8AC3E}">
        <p14:creationId xmlns:p14="http://schemas.microsoft.com/office/powerpoint/2010/main" val="992767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457200" y="557213"/>
            <a:ext cx="8229600" cy="1143000"/>
          </a:xfrm>
        </p:spPr>
        <p:txBody>
          <a:bodyPr/>
          <a:lstStyle/>
          <a:p>
            <a:pPr eaLnBrk="1" hangingPunct="1">
              <a:defRPr/>
            </a:pPr>
            <a:r>
              <a:rPr lang="en-GB" sz="4800"/>
              <a:t>Quotation</a:t>
            </a:r>
            <a:r>
              <a:rPr lang="en-GB" sz="6000"/>
              <a:t> </a:t>
            </a:r>
            <a:br>
              <a:rPr lang="en-GB" sz="4800"/>
            </a:br>
            <a:r>
              <a:rPr lang="en-GB" sz="3600"/>
              <a:t>and </a:t>
            </a:r>
            <a:br>
              <a:rPr lang="en-GB" sz="3600"/>
            </a:br>
            <a:r>
              <a:rPr lang="en-GB" sz="3600"/>
              <a:t>Harvard System of Referencing</a:t>
            </a:r>
          </a:p>
        </p:txBody>
      </p:sp>
      <p:sp>
        <p:nvSpPr>
          <p:cNvPr id="68612" name="Text Box 4"/>
          <p:cNvSpPr txBox="1">
            <a:spLocks noChangeArrowheads="1"/>
          </p:cNvSpPr>
          <p:nvPr/>
        </p:nvSpPr>
        <p:spPr bwMode="auto">
          <a:xfrm>
            <a:off x="755650" y="2349500"/>
            <a:ext cx="7561263" cy="407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eaLnBrk="1" fontAlgn="base" hangingPunct="1">
              <a:spcBef>
                <a:spcPct val="50000"/>
              </a:spcBef>
              <a:spcAft>
                <a:spcPct val="0"/>
              </a:spcAft>
              <a:buFontTx/>
              <a:buChar char="•"/>
              <a:defRPr/>
            </a:pPr>
            <a:endParaRPr lang="en-GB" altLang="en-US" sz="18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Use quotes to support or disprove your argument</a:t>
            </a:r>
          </a:p>
          <a:p>
            <a:pPr eaLnBrk="1" fontAlgn="base" hangingPunct="1">
              <a:spcBef>
                <a:spcPct val="0"/>
              </a:spcBef>
              <a:spcAft>
                <a:spcPct val="0"/>
              </a:spcAft>
              <a:buFontTx/>
              <a:buChar char="•"/>
              <a:defRPr/>
            </a:pPr>
            <a:r>
              <a:rPr lang="en-GB" altLang="en-US" sz="1800">
                <a:solidFill>
                  <a:srgbClr val="000000"/>
                </a:solidFill>
              </a:rPr>
              <a:t>  Use quotes to show evidence of reading</a:t>
            </a:r>
          </a:p>
          <a:p>
            <a:pPr eaLnBrk="1" fontAlgn="base" hangingPunct="1">
              <a:spcBef>
                <a:spcPct val="0"/>
              </a:spcBef>
              <a:spcAft>
                <a:spcPct val="0"/>
              </a:spcAft>
              <a:buFontTx/>
              <a:buChar char="•"/>
              <a:defRPr/>
            </a:pPr>
            <a:r>
              <a:rPr lang="en-GB" altLang="en-US" sz="1800">
                <a:solidFill>
                  <a:srgbClr val="000000"/>
                </a:solidFill>
              </a:rPr>
              <a:t>  Take notes when you</a:t>
            </a:r>
            <a:r>
              <a:rPr lang="ja-JP" altLang="en-GB" sz="1800">
                <a:solidFill>
                  <a:srgbClr val="000000"/>
                </a:solidFill>
              </a:rPr>
              <a:t>’</a:t>
            </a:r>
            <a:r>
              <a:rPr lang="en-GB" altLang="ja-JP" sz="1800">
                <a:solidFill>
                  <a:srgbClr val="000000"/>
                </a:solidFill>
              </a:rPr>
              <a:t>re reading…key words, concepts, passages etc.</a:t>
            </a:r>
          </a:p>
          <a:p>
            <a:pPr eaLnBrk="1" fontAlgn="base" hangingPunct="1">
              <a:spcBef>
                <a:spcPct val="0"/>
              </a:spcBef>
              <a:spcAft>
                <a:spcPct val="0"/>
              </a:spcAft>
              <a:buFontTx/>
              <a:buChar char="•"/>
              <a:defRPr/>
            </a:pPr>
            <a:r>
              <a:rPr lang="en-GB" altLang="en-US" sz="1800">
                <a:solidFill>
                  <a:srgbClr val="000000"/>
                </a:solidFill>
              </a:rPr>
              <a:t>  Write down page number, author, year, title, publisher, place of publication so you can list source in a </a:t>
            </a:r>
            <a:r>
              <a:rPr lang="en-GB" altLang="en-US" sz="1800" b="1">
                <a:solidFill>
                  <a:srgbClr val="000000"/>
                </a:solidFill>
              </a:rPr>
              <a:t>bibliography </a:t>
            </a:r>
          </a:p>
          <a:p>
            <a:pPr eaLnBrk="1" fontAlgn="base" hangingPunct="1">
              <a:spcBef>
                <a:spcPct val="0"/>
              </a:spcBef>
              <a:spcAft>
                <a:spcPct val="0"/>
              </a:spcAft>
              <a:buFontTx/>
              <a:buChar char="•"/>
              <a:defRPr/>
            </a:pPr>
            <a:r>
              <a:rPr lang="en-GB" altLang="en-US" sz="1800">
                <a:solidFill>
                  <a:srgbClr val="000000"/>
                </a:solidFill>
              </a:rPr>
              <a:t>  Use </a:t>
            </a:r>
            <a:r>
              <a:rPr lang="en-GB" altLang="en-US" sz="1800" b="1">
                <a:solidFill>
                  <a:srgbClr val="000000"/>
                </a:solidFill>
              </a:rPr>
              <a:t>Harvard System of Referencing…</a:t>
            </a:r>
            <a:r>
              <a:rPr lang="en-GB" altLang="en-US" sz="1800">
                <a:solidFill>
                  <a:srgbClr val="000000"/>
                </a:solidFill>
              </a:rPr>
              <a:t>see Powerpoint: </a:t>
            </a:r>
            <a:r>
              <a:rPr lang="en-GB" altLang="en-US" sz="1800" i="1">
                <a:solidFill>
                  <a:srgbClr val="000000"/>
                </a:solidFill>
              </a:rPr>
              <a:t>Harvard System of Referencing</a:t>
            </a:r>
            <a:r>
              <a:rPr lang="en-GB" altLang="en-US" sz="1800">
                <a:solidFill>
                  <a:srgbClr val="000000"/>
                </a:solidFill>
              </a:rPr>
              <a:t> for further details.</a:t>
            </a:r>
          </a:p>
          <a:p>
            <a:pPr eaLnBrk="1" fontAlgn="base" hangingPunct="1">
              <a:spcBef>
                <a:spcPct val="50000"/>
              </a:spcBef>
              <a:spcAft>
                <a:spcPct val="0"/>
              </a:spcAft>
              <a:defRPr/>
            </a:pPr>
            <a:endParaRPr lang="en-GB" altLang="en-US" sz="1800">
              <a:solidFill>
                <a:srgbClr val="000000"/>
              </a:solidFill>
            </a:endParaRPr>
          </a:p>
          <a:p>
            <a:pPr eaLnBrk="1" fontAlgn="base" hangingPunct="1">
              <a:spcBef>
                <a:spcPct val="50000"/>
              </a:spcBef>
              <a:spcAft>
                <a:spcPct val="0"/>
              </a:spcAft>
              <a:defRPr/>
            </a:pPr>
            <a:endParaRPr lang="en-GB" altLang="en-US" sz="1800">
              <a:solidFill>
                <a:srgbClr val="000000"/>
              </a:solidFill>
            </a:endParaRPr>
          </a:p>
          <a:p>
            <a:pPr algn="ctr" eaLnBrk="1" fontAlgn="base" hangingPunct="1">
              <a:spcBef>
                <a:spcPct val="50000"/>
              </a:spcBef>
              <a:spcAft>
                <a:spcPct val="0"/>
              </a:spcAft>
              <a:defRPr/>
            </a:pPr>
            <a:r>
              <a:rPr lang="en-GB" altLang="en-US" sz="1800">
                <a:solidFill>
                  <a:srgbClr val="000000"/>
                </a:solidFill>
              </a:rPr>
              <a:t>For further help of how to construct your essay – see Powerpoint: </a:t>
            </a:r>
            <a:r>
              <a:rPr lang="en-GB" altLang="en-US" sz="1800" i="1">
                <a:solidFill>
                  <a:srgbClr val="000000"/>
                </a:solidFill>
              </a:rPr>
              <a:t>Personal Study + Essay structure</a:t>
            </a:r>
            <a:r>
              <a:rPr lang="en-GB" altLang="en-US" sz="1800">
                <a:solidFill>
                  <a:srgbClr val="000000"/>
                </a:solidFill>
              </a:rPr>
              <a:t> </a:t>
            </a:r>
            <a:br>
              <a:rPr lang="en-GB" altLang="en-US" sz="1800">
                <a:solidFill>
                  <a:srgbClr val="000000"/>
                </a:solidFill>
              </a:rPr>
            </a:br>
            <a:endParaRPr lang="en-GB" altLang="en-US" sz="1800">
              <a:solidFill>
                <a:srgbClr val="000000"/>
              </a:solidFill>
            </a:endParaRPr>
          </a:p>
        </p:txBody>
      </p:sp>
    </p:spTree>
    <p:extLst>
      <p:ext uri="{BB962C8B-B14F-4D97-AF65-F5344CB8AC3E}">
        <p14:creationId xmlns:p14="http://schemas.microsoft.com/office/powerpoint/2010/main" val="178246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3174920693"/>
              </p:ext>
            </p:extLst>
          </p:nvPr>
        </p:nvGraphicFramePr>
        <p:xfrm>
          <a:off x="251520" y="476672"/>
          <a:ext cx="8641655" cy="4624612"/>
        </p:xfrm>
        <a:graphic>
          <a:graphicData uri="http://schemas.openxmlformats.org/drawingml/2006/table">
            <a:tbl>
              <a:tblPr/>
              <a:tblGrid>
                <a:gridCol w="5328592">
                  <a:extLst>
                    <a:ext uri="{9D8B030D-6E8A-4147-A177-3AD203B41FA5}">
                      <a16:colId xmlns:a16="http://schemas.microsoft.com/office/drawing/2014/main" val="20000"/>
                    </a:ext>
                  </a:extLst>
                </a:gridCol>
                <a:gridCol w="2613632">
                  <a:extLst>
                    <a:ext uri="{9D8B030D-6E8A-4147-A177-3AD203B41FA5}">
                      <a16:colId xmlns:a16="http://schemas.microsoft.com/office/drawing/2014/main" val="20001"/>
                    </a:ext>
                  </a:extLst>
                </a:gridCol>
                <a:gridCol w="699431">
                  <a:extLst>
                    <a:ext uri="{9D8B030D-6E8A-4147-A177-3AD203B41FA5}">
                      <a16:colId xmlns:a16="http://schemas.microsoft.com/office/drawing/2014/main" val="20002"/>
                    </a:ext>
                  </a:extLst>
                </a:gridCol>
              </a:tblGrid>
              <a:tr h="640064">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kern="1200" dirty="0">
                          <a:solidFill>
                            <a:srgbClr val="FF0000"/>
                          </a:solidFill>
                          <a:latin typeface="+mn-lt"/>
                          <a:ea typeface="ＭＳ Ｐゴシック" pitchFamily="34" charset="-128"/>
                          <a:cs typeface="+mn-cs"/>
                        </a:rPr>
                        <a:t>Week 10: </a:t>
                      </a:r>
                      <a:r>
                        <a:rPr lang="en-GB" altLang="en-US" sz="1100" b="1" i="0" kern="1200" dirty="0">
                          <a:solidFill>
                            <a:schemeClr val="tx1"/>
                          </a:solidFill>
                          <a:latin typeface="+mn-lt"/>
                          <a:ea typeface="ＭＳ Ｐゴシック" pitchFamily="34" charset="-128"/>
                          <a:cs typeface="+mn-cs"/>
                        </a:rPr>
                        <a:t>15 – 21 Nov</a:t>
                      </a:r>
                    </a:p>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latin typeface="+mn-lt"/>
                        </a:rPr>
                        <a:t>Introduction to Personal Study</a:t>
                      </a:r>
                      <a:br>
                        <a:rPr lang="en-GB" altLang="en-US" sz="1100" b="1" i="0" baseline="0" dirty="0">
                          <a:solidFill>
                            <a:srgbClr val="000000"/>
                          </a:solidFill>
                          <a:latin typeface="+mn-lt"/>
                        </a:rPr>
                      </a:br>
                      <a:r>
                        <a:rPr lang="en-GB" altLang="en-US" sz="1100" b="1" i="0" baseline="0" dirty="0">
                          <a:solidFill>
                            <a:srgbClr val="000000"/>
                          </a:solidFill>
                          <a:latin typeface="+mn-lt"/>
                        </a:rPr>
                        <a:t>Island Identity</a:t>
                      </a:r>
                      <a:endParaRPr lang="en-GB" altLang="en-US" sz="1100" b="1" i="0" dirty="0">
                        <a:solidFill>
                          <a:srgbClr val="000000"/>
                        </a:solidFill>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417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100" b="0" i="0" u="none" strike="noStrike" cap="none" normalizeH="0" baseline="0" dirty="0">
                          <a:ln>
                            <a:noFill/>
                          </a:ln>
                          <a:solidFill>
                            <a:schemeClr val="tx1"/>
                          </a:solidFill>
                          <a:effectLst/>
                          <a:latin typeface="+mn-lt"/>
                          <a:ea typeface="ＭＳ Ｐゴシック" pitchFamily="34" charset="-128"/>
                        </a:rPr>
                        <a:t>Lesson task TUE-FRI: ISLAND IDENTITY PROJECT</a:t>
                      </a:r>
                      <a:br>
                        <a:rPr kumimoji="0" lang="en-GB" altLang="en-US" sz="1100" b="0" i="0" u="none" strike="noStrike" cap="none" normalizeH="0" baseline="0" dirty="0">
                          <a:ln>
                            <a:noFill/>
                          </a:ln>
                          <a:solidFill>
                            <a:schemeClr val="tx1"/>
                          </a:solidFill>
                          <a:effectLst/>
                          <a:latin typeface="+mn-lt"/>
                          <a:ea typeface="ＭＳ Ｐゴシック" pitchFamily="34" charset="-128"/>
                        </a:rPr>
                      </a:br>
                      <a:r>
                        <a:rPr kumimoji="0" lang="en-GB" altLang="en-US" sz="1100" b="0" i="0" u="none" strike="noStrike" cap="none" normalizeH="0" baseline="0" dirty="0">
                          <a:ln>
                            <a:noFill/>
                          </a:ln>
                          <a:solidFill>
                            <a:schemeClr val="tx1"/>
                          </a:solidFill>
                          <a:effectLst/>
                          <a:latin typeface="+mn-lt"/>
                          <a:ea typeface="ＭＳ Ｐゴシック" pitchFamily="34" charset="-128"/>
                        </a:rPr>
                        <a:t>TASK: In groups of two produce a poster that reflects on one of the key areas listed above.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1788">
                <a:tc>
                  <a:txBody>
                    <a:bodyPr/>
                    <a:lstStyle/>
                    <a:p>
                      <a:r>
                        <a:rPr lang="en-GB" sz="1100" b="0" i="0" u="none" strike="noStrike" kern="1200" dirty="0">
                          <a:solidFill>
                            <a:schemeClr val="tx1"/>
                          </a:solidFill>
                          <a:effectLst/>
                          <a:latin typeface="+mn-lt"/>
                          <a:ea typeface="+mn-ea"/>
                          <a:cs typeface="+mn-cs"/>
                        </a:rPr>
                        <a:t>Research the topic thoroughly using resources listed on the Island Identity website.</a:t>
                      </a:r>
                    </a:p>
                    <a:p>
                      <a:r>
                        <a:rPr lang="en-GB" sz="1100" b="0" i="0" u="none" strike="noStrike" kern="1200" dirty="0">
                          <a:solidFill>
                            <a:schemeClr val="tx1"/>
                          </a:solidFill>
                          <a:effectLst/>
                          <a:latin typeface="+mn-lt"/>
                          <a:ea typeface="+mn-ea"/>
                          <a:cs typeface="+mn-cs"/>
                        </a:rPr>
                        <a:t>Watch </a:t>
                      </a:r>
                      <a:r>
                        <a:rPr lang="en-GB" sz="1100" b="0" i="0" u="none" strike="noStrike" kern="1200" dirty="0">
                          <a:solidFill>
                            <a:schemeClr val="tx1"/>
                          </a:solidFill>
                          <a:effectLst/>
                          <a:latin typeface="+mn-lt"/>
                          <a:ea typeface="+mn-ea"/>
                          <a:cs typeface="+mn-cs"/>
                          <a:hlinkClick r:id="rId2"/>
                        </a:rPr>
                        <a:t>Island Identity Film</a:t>
                      </a:r>
                      <a:endParaRPr lang="en-GB" sz="1100" b="0" i="0" u="none" strike="noStrike" kern="1200" dirty="0">
                        <a:solidFill>
                          <a:schemeClr val="tx1"/>
                        </a:solidFill>
                        <a:effectLst/>
                        <a:latin typeface="+mn-lt"/>
                        <a:ea typeface="+mn-ea"/>
                        <a:cs typeface="+mn-cs"/>
                      </a:endParaRPr>
                    </a:p>
                    <a:p>
                      <a:r>
                        <a:rPr lang="en-GB" sz="1100" b="0" i="0" u="none" strike="noStrike" kern="1200" dirty="0">
                          <a:solidFill>
                            <a:schemeClr val="tx1"/>
                          </a:solidFill>
                          <a:effectLst/>
                          <a:latin typeface="+mn-lt"/>
                          <a:ea typeface="+mn-ea"/>
                          <a:cs typeface="+mn-cs"/>
                        </a:rPr>
                        <a:t>Read report: </a:t>
                      </a:r>
                      <a:r>
                        <a:rPr lang="en-GB" sz="1100" b="0" i="0" u="none" strike="noStrike" kern="1200" dirty="0">
                          <a:solidFill>
                            <a:schemeClr val="tx1"/>
                          </a:solidFill>
                          <a:effectLst/>
                          <a:latin typeface="+mn-lt"/>
                          <a:ea typeface="+mn-ea"/>
                          <a:cs typeface="+mn-cs"/>
                          <a:hlinkClick r:id="rId3"/>
                        </a:rPr>
                        <a:t>What does Jersey Mean to You?</a:t>
                      </a:r>
                      <a:endParaRPr lang="en-GB" sz="1100" b="0" i="0" u="none" strike="noStrike" kern="1200" dirty="0">
                        <a:solidFill>
                          <a:schemeClr val="tx1"/>
                        </a:solidFill>
                        <a:effectLst/>
                        <a:latin typeface="+mn-lt"/>
                        <a:ea typeface="+mn-ea"/>
                        <a:cs typeface="+mn-cs"/>
                      </a:endParaRPr>
                    </a:p>
                    <a:p>
                      <a:r>
                        <a:rPr lang="en-GB" sz="1100" b="0" i="0" u="none" strike="noStrike" kern="1200" dirty="0">
                          <a:solidFill>
                            <a:schemeClr val="tx1"/>
                          </a:solidFill>
                          <a:effectLst/>
                          <a:latin typeface="+mn-lt"/>
                          <a:ea typeface="+mn-ea"/>
                          <a:cs typeface="+mn-cs"/>
                        </a:rPr>
                        <a:t>Consider these four questions in </a:t>
                      </a:r>
                      <a:r>
                        <a:rPr lang="en-GB" sz="1100" b="0" i="0" u="none" strike="noStrike" kern="1200" dirty="0">
                          <a:solidFill>
                            <a:schemeClr val="tx1"/>
                          </a:solidFill>
                          <a:effectLst/>
                          <a:latin typeface="+mn-lt"/>
                          <a:ea typeface="+mn-ea"/>
                          <a:cs typeface="+mn-cs"/>
                          <a:hlinkClick r:id="rId4"/>
                        </a:rPr>
                        <a:t>Island Identity Survey</a:t>
                      </a:r>
                      <a:endParaRPr lang="en-GB" sz="1100" b="0" i="0" u="none" strike="noStrike" kern="1200" dirty="0">
                        <a:solidFill>
                          <a:schemeClr val="tx1"/>
                        </a:solidFill>
                        <a:effectLst/>
                        <a:latin typeface="+mn-lt"/>
                        <a:ea typeface="+mn-ea"/>
                        <a:cs typeface="+mn-cs"/>
                      </a:endParaRPr>
                    </a:p>
                    <a:p>
                      <a:endParaRPr lang="en-GB" sz="1100" b="0" i="0" u="none" strike="noStrike"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0" i="0" u="none" strike="noStrike" kern="1200" dirty="0">
                          <a:solidFill>
                            <a:schemeClr val="tx1"/>
                          </a:solidFill>
                          <a:effectLst/>
                          <a:latin typeface="+mn-lt"/>
                          <a:ea typeface="+mn-ea"/>
                          <a:cs typeface="+mn-cs"/>
                        </a:rPr>
                        <a:t>1. What makes Jersey special and why does it matter to you?</a:t>
                      </a:r>
                      <a:br>
                        <a:rPr lang="en-GB" sz="1100" b="0" i="0" u="none" strike="noStrike" kern="1200" dirty="0">
                          <a:solidFill>
                            <a:schemeClr val="tx1"/>
                          </a:solidFill>
                          <a:effectLst/>
                          <a:latin typeface="+mn-lt"/>
                          <a:ea typeface="+mn-ea"/>
                          <a:cs typeface="+mn-cs"/>
                        </a:rPr>
                      </a:br>
                      <a:r>
                        <a:rPr lang="en-GB" sz="1100" b="0" i="0" u="none" strike="noStrike" kern="1200" dirty="0">
                          <a:solidFill>
                            <a:schemeClr val="tx1"/>
                          </a:solidFill>
                          <a:effectLst/>
                          <a:latin typeface="+mn-lt"/>
                          <a:ea typeface="+mn-ea"/>
                          <a:cs typeface="+mn-cs"/>
                        </a:rPr>
                        <a:t>2. What does it mean to be 'Jersey', now and in the future?</a:t>
                      </a:r>
                      <a:br>
                        <a:rPr lang="en-GB" sz="1100" b="0" i="0" u="none" strike="noStrike" kern="1200" dirty="0">
                          <a:solidFill>
                            <a:schemeClr val="tx1"/>
                          </a:solidFill>
                          <a:effectLst/>
                          <a:latin typeface="+mn-lt"/>
                          <a:ea typeface="+mn-ea"/>
                          <a:cs typeface="+mn-cs"/>
                        </a:rPr>
                      </a:br>
                      <a:r>
                        <a:rPr lang="en-GB" sz="1100" b="0" i="0" u="none" strike="noStrike" kern="1200" dirty="0">
                          <a:solidFill>
                            <a:schemeClr val="tx1"/>
                          </a:solidFill>
                          <a:effectLst/>
                          <a:latin typeface="+mn-lt"/>
                          <a:ea typeface="+mn-ea"/>
                          <a:cs typeface="+mn-cs"/>
                        </a:rPr>
                        <a:t>3. What can we all do to solidify a cohesive and positive Island identity?</a:t>
                      </a:r>
                      <a:br>
                        <a:rPr lang="en-GB" sz="1100" b="0" i="0" u="none" strike="noStrike" kern="1200" dirty="0">
                          <a:solidFill>
                            <a:schemeClr val="tx1"/>
                          </a:solidFill>
                          <a:effectLst/>
                          <a:latin typeface="+mn-lt"/>
                          <a:ea typeface="+mn-ea"/>
                          <a:cs typeface="+mn-cs"/>
                        </a:rPr>
                      </a:br>
                      <a:r>
                        <a:rPr lang="en-GB" sz="1100" b="0" i="0" u="none" strike="noStrike" kern="1200" dirty="0">
                          <a:solidFill>
                            <a:schemeClr val="tx1"/>
                          </a:solidFill>
                          <a:effectLst/>
                          <a:latin typeface="+mn-lt"/>
                          <a:ea typeface="+mn-ea"/>
                          <a:cs typeface="+mn-cs"/>
                        </a:rPr>
                        <a:t>4. Are there barriers to a positive and inclusive Island identity? (What requires a greater focus and what is being missed?)</a:t>
                      </a:r>
                    </a:p>
                    <a:p>
                      <a:pPr algn="l" fontAlgn="base">
                        <a:buFont typeface="+mj-lt"/>
                        <a:buNone/>
                      </a:pPr>
                      <a:endParaRPr lang="en-GB" sz="1100" b="0" i="0" dirty="0">
                        <a:solidFill>
                          <a:srgbClr val="2B2B2B"/>
                        </a:solidFill>
                        <a:effectLst/>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1788">
                <a:tc>
                  <a:txBody>
                    <a:bodyPr/>
                    <a:lstStyle/>
                    <a:p>
                      <a:pPr marL="171450" indent="-171450">
                        <a:buFont typeface="Arial" panose="020B0604020202020204" pitchFamily="34" charset="0"/>
                        <a:buChar char="•"/>
                      </a:pPr>
                      <a:r>
                        <a:rPr lang="en-GB" sz="1100" b="0" i="0" u="none" strike="noStrike" kern="1200" dirty="0">
                          <a:solidFill>
                            <a:schemeClr val="tx1"/>
                          </a:solidFill>
                          <a:effectLst/>
                          <a:latin typeface="+mn-lt"/>
                          <a:ea typeface="+mn-ea"/>
                          <a:cs typeface="+mn-cs"/>
                        </a:rPr>
                        <a:t>Consider ways you could explore the topic through photography and/or film.</a:t>
                      </a:r>
                    </a:p>
                    <a:p>
                      <a:pPr marL="171450" indent="-171450">
                        <a:buFont typeface="Arial" panose="020B0604020202020204" pitchFamily="34" charset="0"/>
                        <a:buChar char="•"/>
                      </a:pPr>
                      <a:r>
                        <a:rPr lang="en-GB" sz="1100" b="0" i="0" u="none" strike="noStrike" kern="1200" dirty="0">
                          <a:solidFill>
                            <a:schemeClr val="tx1"/>
                          </a:solidFill>
                          <a:effectLst/>
                          <a:latin typeface="+mn-lt"/>
                          <a:ea typeface="+mn-ea"/>
                          <a:cs typeface="+mn-cs"/>
                        </a:rPr>
                        <a:t>Develop a concept and provide a number of creative starting points for a project.</a:t>
                      </a:r>
                    </a:p>
                    <a:p>
                      <a:pPr marL="171450" indent="-171450">
                        <a:buFont typeface="Arial" panose="020B0604020202020204" pitchFamily="34" charset="0"/>
                        <a:buChar char="•"/>
                      </a:pPr>
                      <a:r>
                        <a:rPr lang="en-GB" sz="1100" b="0" i="0" u="none" strike="noStrike" kern="1200" dirty="0">
                          <a:solidFill>
                            <a:schemeClr val="tx1"/>
                          </a:solidFill>
                          <a:effectLst/>
                          <a:latin typeface="+mn-lt"/>
                          <a:ea typeface="+mn-ea"/>
                          <a:cs typeface="+mn-cs"/>
                        </a:rPr>
                        <a:t>Poster must be visually stimulating using a combination of images, graphics and text.</a:t>
                      </a:r>
                    </a:p>
                    <a:p>
                      <a:pPr marL="171450" indent="-171450">
                        <a:buFont typeface="Arial" panose="020B0604020202020204" pitchFamily="34" charset="0"/>
                        <a:buChar char="•"/>
                      </a:pPr>
                      <a:r>
                        <a:rPr lang="en-GB" sz="1100" b="0" i="0" u="none" strike="noStrike" kern="1200" dirty="0">
                          <a:solidFill>
                            <a:schemeClr val="tx1"/>
                          </a:solidFill>
                          <a:effectLst/>
                          <a:latin typeface="+mn-lt"/>
                          <a:ea typeface="+mn-ea"/>
                          <a:cs typeface="+mn-cs"/>
                        </a:rPr>
                        <a:t>Present your poster and ideas in class by Fri 19 Nov.</a:t>
                      </a:r>
                    </a:p>
                    <a:p>
                      <a:pPr marL="171450" indent="-171450">
                        <a:buFont typeface="Arial" panose="020B0604020202020204" pitchFamily="34" charset="0"/>
                        <a:buChar char="•"/>
                      </a:pPr>
                      <a:r>
                        <a:rPr lang="en-GB" sz="1100" b="0" i="0" u="none" strike="noStrike" kern="1200" dirty="0">
                          <a:solidFill>
                            <a:schemeClr val="tx1"/>
                          </a:solidFill>
                          <a:effectLst/>
                          <a:latin typeface="+mn-lt"/>
                          <a:ea typeface="+mn-ea"/>
                          <a:cs typeface="+mn-cs"/>
                        </a:rPr>
                        <a:t>Publish poster on the blog and write an evaluation by Mon 22 Nov.</a:t>
                      </a:r>
                    </a:p>
                    <a:p>
                      <a:pPr algn="l" fontAlgn="base">
                        <a:buFont typeface="+mj-lt"/>
                        <a:buNone/>
                      </a:pPr>
                      <a:endParaRPr lang="en-GB" sz="1100" b="0" i="0" dirty="0">
                        <a:solidFill>
                          <a:srgbClr val="2B2B2B"/>
                        </a:solidFill>
                        <a:effectLst/>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3090051"/>
                  </a:ext>
                </a:extLst>
              </a:tr>
            </a:tbl>
          </a:graphicData>
        </a:graphic>
      </p:graphicFrame>
    </p:spTree>
    <p:extLst>
      <p:ext uri="{BB962C8B-B14F-4D97-AF65-F5344CB8AC3E}">
        <p14:creationId xmlns:p14="http://schemas.microsoft.com/office/powerpoint/2010/main" val="1004183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1705202699"/>
              </p:ext>
            </p:extLst>
          </p:nvPr>
        </p:nvGraphicFramePr>
        <p:xfrm>
          <a:off x="251520" y="476672"/>
          <a:ext cx="8641655" cy="5516840"/>
        </p:xfrm>
        <a:graphic>
          <a:graphicData uri="http://schemas.openxmlformats.org/drawingml/2006/table">
            <a:tbl>
              <a:tblPr/>
              <a:tblGrid>
                <a:gridCol w="5328592">
                  <a:extLst>
                    <a:ext uri="{9D8B030D-6E8A-4147-A177-3AD203B41FA5}">
                      <a16:colId xmlns:a16="http://schemas.microsoft.com/office/drawing/2014/main" val="20000"/>
                    </a:ext>
                  </a:extLst>
                </a:gridCol>
                <a:gridCol w="2613632">
                  <a:extLst>
                    <a:ext uri="{9D8B030D-6E8A-4147-A177-3AD203B41FA5}">
                      <a16:colId xmlns:a16="http://schemas.microsoft.com/office/drawing/2014/main" val="20001"/>
                    </a:ext>
                  </a:extLst>
                </a:gridCol>
                <a:gridCol w="699431">
                  <a:extLst>
                    <a:ext uri="{9D8B030D-6E8A-4147-A177-3AD203B41FA5}">
                      <a16:colId xmlns:a16="http://schemas.microsoft.com/office/drawing/2014/main" val="20002"/>
                    </a:ext>
                  </a:extLst>
                </a:gridCol>
              </a:tblGrid>
              <a:tr h="640064">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kern="1200" dirty="0">
                          <a:solidFill>
                            <a:srgbClr val="FF0000"/>
                          </a:solidFill>
                          <a:latin typeface="Arial" pitchFamily="34" charset="0"/>
                          <a:ea typeface="ＭＳ Ｐゴシック" pitchFamily="34" charset="-128"/>
                          <a:cs typeface="+mn-cs"/>
                        </a:rPr>
                        <a:t>Week 11: </a:t>
                      </a:r>
                      <a:r>
                        <a:rPr lang="en-GB" altLang="en-US" sz="1100" b="1" i="0" kern="1200" dirty="0">
                          <a:solidFill>
                            <a:schemeClr val="tx1"/>
                          </a:solidFill>
                          <a:latin typeface="Arial" pitchFamily="34" charset="0"/>
                          <a:ea typeface="ＭＳ Ｐゴシック" pitchFamily="34" charset="-128"/>
                          <a:cs typeface="+mn-cs"/>
                        </a:rPr>
                        <a:t>22 – 28 Nov</a:t>
                      </a:r>
                    </a:p>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rPr>
                        <a:t>Developing Personal Study</a:t>
                      </a:r>
                      <a:br>
                        <a:rPr lang="en-GB" altLang="en-US" sz="1100" b="1" i="0" baseline="0" dirty="0">
                          <a:solidFill>
                            <a:srgbClr val="000000"/>
                          </a:solidFill>
                        </a:rPr>
                      </a:br>
                      <a:r>
                        <a:rPr lang="en-GB" altLang="en-US" sz="1100" b="1" i="0" baseline="0" dirty="0">
                          <a:solidFill>
                            <a:srgbClr val="000000"/>
                          </a:solidFill>
                        </a:rPr>
                        <a:t>Review and Reflect</a:t>
                      </a:r>
                      <a:endParaRPr lang="en-GB" altLang="en-US" sz="1100" b="1" i="0" dirty="0">
                        <a:solidFill>
                          <a:srgbClr val="000000"/>
                        </a:solidFill>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417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1" i="0" u="none" strike="noStrike" cap="none" normalizeH="0" baseline="0" dirty="0">
                          <a:ln>
                            <a:noFill/>
                          </a:ln>
                          <a:solidFill>
                            <a:schemeClr val="tx1"/>
                          </a:solidFill>
                          <a:effectLst/>
                          <a:latin typeface="+mj-lt"/>
                          <a:ea typeface="ＭＳ Ｐゴシック" pitchFamily="34" charset="-128"/>
                        </a:rPr>
                        <a:t>Objective: Criteria from the Syllabus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latin typeface="+mj-lt"/>
                        <a:ea typeface="ＭＳ Ｐゴシック" pitchFamily="34" charset="-128"/>
                      </a:endParaRP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100" b="0" i="0" u="none" strike="noStrike" cap="none" normalizeH="0" baseline="0" dirty="0">
                          <a:ln>
                            <a:noFill/>
                          </a:ln>
                          <a:solidFill>
                            <a:schemeClr val="tx1"/>
                          </a:solidFill>
                          <a:effectLst/>
                          <a:latin typeface="+mj-lt"/>
                          <a:ea typeface="ＭＳ Ｐゴシック" pitchFamily="34" charset="-128"/>
                        </a:rPr>
                        <a:t>Essential that students build on their prior knowledge and experience developed during the course.</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100" b="0" i="0" u="none" strike="noStrike" cap="none" normalizeH="0" baseline="0" dirty="0">
                          <a:ln>
                            <a:noFill/>
                          </a:ln>
                          <a:solidFill>
                            <a:schemeClr val="tx1"/>
                          </a:solidFill>
                          <a:effectLst/>
                          <a:latin typeface="+mj-lt"/>
                          <a:ea typeface="ＭＳ Ｐゴシック" pitchFamily="34" charset="-128"/>
                        </a:rPr>
                        <a:t>Develop your written dissertation in the light of your chosen focus from the  practical part of previous coursework and projects.</a:t>
                      </a:r>
                    </a:p>
                    <a:p>
                      <a:pPr marL="0" marR="0" lvl="0" indent="0" algn="l" defTabSz="914400" rtl="0" eaLnBrk="1" fontAlgn="base" latinLnBrk="0" hangingPunct="1">
                        <a:lnSpc>
                          <a:spcPct val="100000"/>
                        </a:lnSpc>
                        <a:spcBef>
                          <a:spcPct val="0"/>
                        </a:spcBef>
                        <a:spcAft>
                          <a:spcPct val="0"/>
                        </a:spcAft>
                        <a:buClrTx/>
                        <a:buSzTx/>
                        <a:buFontTx/>
                        <a:buNone/>
                        <a:tabLst/>
                      </a:pPr>
                      <a:br>
                        <a:rPr kumimoji="0" lang="en-GB" altLang="en-US" sz="1100" b="0" i="0" u="none" strike="noStrike" cap="none" normalizeH="0" baseline="0" dirty="0">
                          <a:ln>
                            <a:noFill/>
                          </a:ln>
                          <a:solidFill>
                            <a:schemeClr val="tx1"/>
                          </a:solidFill>
                          <a:effectLst/>
                          <a:latin typeface="+mj-lt"/>
                          <a:ea typeface="ＭＳ Ｐゴシック" pitchFamily="34" charset="-128"/>
                        </a:rPr>
                      </a:br>
                      <a:r>
                        <a:rPr lang="en-GB" altLang="en-US" sz="1100" b="1" dirty="0">
                          <a:solidFill>
                            <a:srgbClr val="000000"/>
                          </a:solidFill>
                          <a:latin typeface="+mj-lt"/>
                        </a:rPr>
                        <a:t>How to get started:</a:t>
                      </a:r>
                      <a:r>
                        <a:rPr lang="en-GB" altLang="en-US" sz="1100" dirty="0">
                          <a:solidFill>
                            <a:srgbClr val="000000"/>
                          </a:solidFill>
                          <a:latin typeface="+mj-lt"/>
                        </a:rPr>
                        <a:t> </a:t>
                      </a:r>
                      <a:r>
                        <a:rPr lang="en-US" sz="1100" dirty="0">
                          <a:latin typeface="+mj-lt"/>
                        </a:rPr>
                        <a:t>Link your chosen area of study to your previous work, knowledge and understanding based upon your chosen theme(s) of IDENTITY &amp; COMMUNITY</a:t>
                      </a:r>
                      <a:endParaRPr kumimoji="0" lang="en-GB" altLang="en-US" sz="1100" b="0" i="0" u="none" strike="noStrike" cap="none" normalizeH="0" baseline="0" dirty="0">
                        <a:ln>
                          <a:noFill/>
                        </a:ln>
                        <a:solidFill>
                          <a:schemeClr val="tx1"/>
                        </a:solidFill>
                        <a:effectLst/>
                        <a:latin typeface="+mj-lt"/>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1788">
                <a:tc>
                  <a:txBody>
                    <a:bodyPr/>
                    <a:lstStyle/>
                    <a:p>
                      <a:pPr algn="l" fontAlgn="base">
                        <a:buFont typeface="+mj-lt"/>
                        <a:buNone/>
                      </a:pPr>
                      <a:r>
                        <a:rPr lang="en-GB" sz="1100" b="0" i="0" dirty="0">
                          <a:solidFill>
                            <a:srgbClr val="2B2B2B"/>
                          </a:solidFill>
                          <a:effectLst/>
                          <a:latin typeface="+mj-lt"/>
                        </a:rPr>
                        <a:t>From your Personal Investigation based on IDENTITY &amp; COMMUNITY write an overview of what you learned and how you intend to develop your Personal Study.</a:t>
                      </a:r>
                      <a:br>
                        <a:rPr lang="en-GB" sz="1100" b="0" i="0" dirty="0">
                          <a:solidFill>
                            <a:srgbClr val="2B2B2B"/>
                          </a:solidFill>
                          <a:effectLst/>
                          <a:latin typeface="+mj-lt"/>
                        </a:rPr>
                      </a:br>
                      <a:endParaRPr lang="en-GB" sz="1100" b="0" i="0" dirty="0">
                        <a:solidFill>
                          <a:srgbClr val="2B2B2B"/>
                        </a:solidFill>
                        <a:effectLst/>
                        <a:latin typeface="+mj-lt"/>
                      </a:endParaRPr>
                    </a:p>
                    <a:p>
                      <a:pPr algn="l" fontAlgn="base">
                        <a:buFont typeface="+mj-lt"/>
                        <a:buAutoNum type="arabicPeriod"/>
                      </a:pPr>
                      <a:r>
                        <a:rPr lang="en-GB" sz="1100" b="0" i="0" dirty="0">
                          <a:solidFill>
                            <a:srgbClr val="2B2B2B"/>
                          </a:solidFill>
                          <a:effectLst/>
                          <a:latin typeface="+mj-lt"/>
                        </a:rPr>
                        <a:t>Describe which themes, medium (photography, film), approaches (documentary, tableaux, conceptual), artists, skills and photographic processes/ techniques inspired you the most and why.</a:t>
                      </a:r>
                      <a:br>
                        <a:rPr lang="en-GB" sz="1100" b="0" i="0" dirty="0">
                          <a:solidFill>
                            <a:srgbClr val="2B2B2B"/>
                          </a:solidFill>
                          <a:effectLst/>
                          <a:latin typeface="+mj-lt"/>
                        </a:rPr>
                      </a:br>
                      <a:endParaRPr lang="en-GB" sz="1100" b="0" i="0" dirty="0">
                        <a:solidFill>
                          <a:srgbClr val="2B2B2B"/>
                        </a:solidFill>
                        <a:effectLst/>
                        <a:latin typeface="+mj-lt"/>
                      </a:endParaRPr>
                    </a:p>
                    <a:p>
                      <a:pPr algn="l" fontAlgn="base">
                        <a:buFont typeface="+mj-lt"/>
                        <a:buAutoNum type="arabicPeriod"/>
                      </a:pPr>
                      <a:r>
                        <a:rPr lang="en-GB" sz="1100" b="0" i="0" dirty="0">
                          <a:solidFill>
                            <a:srgbClr val="2B2B2B"/>
                          </a:solidFill>
                          <a:effectLst/>
                          <a:latin typeface="+mj-lt"/>
                        </a:rPr>
                        <a:t>Include examples of current experiments to illustrate your thinking.</a:t>
                      </a:r>
                      <a:br>
                        <a:rPr lang="en-GB" sz="1100" b="0" i="0" dirty="0">
                          <a:solidFill>
                            <a:srgbClr val="2B2B2B"/>
                          </a:solidFill>
                          <a:effectLst/>
                          <a:latin typeface="+mj-lt"/>
                        </a:rPr>
                      </a:br>
                      <a:endParaRPr lang="en-GB" sz="1100" b="0" i="0" dirty="0">
                        <a:solidFill>
                          <a:srgbClr val="2B2B2B"/>
                        </a:solidFill>
                        <a:effectLst/>
                        <a:latin typeface="+mj-lt"/>
                      </a:endParaRPr>
                    </a:p>
                    <a:p>
                      <a:pPr algn="l" fontAlgn="base">
                        <a:buFont typeface="+mj-lt"/>
                        <a:buAutoNum type="arabicPeriod"/>
                      </a:pPr>
                      <a:r>
                        <a:rPr lang="en-GB" sz="1100" b="0" i="0" dirty="0">
                          <a:solidFill>
                            <a:srgbClr val="2B2B2B"/>
                          </a:solidFill>
                          <a:effectLst/>
                          <a:latin typeface="+mj-lt"/>
                        </a:rPr>
                        <a:t>Produce a new mind-map and mood-board based around how you interpret the theme of </a:t>
                      </a:r>
                      <a:r>
                        <a:rPr lang="en-US" sz="1100" dirty="0">
                          <a:latin typeface="+mj-lt"/>
                        </a:rPr>
                        <a:t>IDENTITY &amp; COMMUNITY </a:t>
                      </a:r>
                      <a:r>
                        <a:rPr lang="en-GB" sz="1100" b="0" i="0" dirty="0">
                          <a:solidFill>
                            <a:srgbClr val="2B2B2B"/>
                          </a:solidFill>
                          <a:effectLst/>
                          <a:latin typeface="+mj-lt"/>
                        </a:rPr>
                        <a:t>now using new inspirations etc.</a:t>
                      </a:r>
                      <a:br>
                        <a:rPr lang="en-GB" sz="1100" b="0" i="0" dirty="0">
                          <a:solidFill>
                            <a:srgbClr val="2B2B2B"/>
                          </a:solidFill>
                          <a:effectLst/>
                          <a:latin typeface="+mj-lt"/>
                        </a:rPr>
                      </a:br>
                      <a:endParaRPr lang="en-GB" sz="1100" b="0" i="0" dirty="0">
                        <a:solidFill>
                          <a:srgbClr val="2B2B2B"/>
                        </a:solidFill>
                        <a:effectLst/>
                        <a:latin typeface="+mj-lt"/>
                      </a:endParaRPr>
                    </a:p>
                    <a:p>
                      <a:pPr algn="l" fontAlgn="base">
                        <a:buFont typeface="+mj-lt"/>
                        <a:buAutoNum type="arabicPeriod"/>
                      </a:pPr>
                      <a:r>
                        <a:rPr lang="en-GB" sz="1100" b="0" i="0" dirty="0">
                          <a:solidFill>
                            <a:srgbClr val="2B2B2B"/>
                          </a:solidFill>
                          <a:effectLst/>
                          <a:latin typeface="+mj-lt"/>
                        </a:rPr>
                        <a:t> Write a statement of intent that clearly contextualise how you wish to develop your project further, including exploring theme(s), interpreting subject-matter, constructing a narrative and producing a final outcome (photobook/ film).</a:t>
                      </a:r>
                      <a:br>
                        <a:rPr lang="en-GB" sz="1100" b="0" i="0" dirty="0">
                          <a:solidFill>
                            <a:srgbClr val="2B2B2B"/>
                          </a:solidFill>
                          <a:effectLst/>
                          <a:latin typeface="+mj-lt"/>
                        </a:rPr>
                      </a:br>
                      <a:endParaRPr lang="en-GB" sz="1100" b="0" i="0" dirty="0">
                        <a:solidFill>
                          <a:srgbClr val="2B2B2B"/>
                        </a:solidFill>
                        <a:effectLst/>
                        <a:latin typeface="+mj-lt"/>
                      </a:endParaRPr>
                    </a:p>
                    <a:p>
                      <a:pPr algn="l">
                        <a:buFont typeface="+mj-lt"/>
                        <a:buAutoNum type="arabicPeriod"/>
                      </a:pPr>
                      <a:r>
                        <a:rPr lang="en-GB" sz="1100" b="0" i="0" dirty="0">
                          <a:solidFill>
                            <a:srgbClr val="2B2B2B"/>
                          </a:solidFill>
                          <a:effectLst/>
                          <a:latin typeface="+mj-lt"/>
                        </a:rPr>
                        <a:t>Plan your first photo-shoot as a response to initial ideas. Must be published on the blog by Wed 2 Dec.</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30306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3225459611"/>
              </p:ext>
            </p:extLst>
          </p:nvPr>
        </p:nvGraphicFramePr>
        <p:xfrm>
          <a:off x="251521" y="413720"/>
          <a:ext cx="8496943" cy="6327648"/>
        </p:xfrm>
        <a:graphic>
          <a:graphicData uri="http://schemas.openxmlformats.org/drawingml/2006/table">
            <a:tbl>
              <a:tblPr/>
              <a:tblGrid>
                <a:gridCol w="4552270">
                  <a:extLst>
                    <a:ext uri="{9D8B030D-6E8A-4147-A177-3AD203B41FA5}">
                      <a16:colId xmlns:a16="http://schemas.microsoft.com/office/drawing/2014/main" val="20000"/>
                    </a:ext>
                  </a:extLst>
                </a:gridCol>
                <a:gridCol w="2731049">
                  <a:extLst>
                    <a:ext uri="{9D8B030D-6E8A-4147-A177-3AD203B41FA5}">
                      <a16:colId xmlns:a16="http://schemas.microsoft.com/office/drawing/2014/main" val="20001"/>
                    </a:ext>
                  </a:extLst>
                </a:gridCol>
                <a:gridCol w="1213624">
                  <a:extLst>
                    <a:ext uri="{9D8B030D-6E8A-4147-A177-3AD203B41FA5}">
                      <a16:colId xmlns:a16="http://schemas.microsoft.com/office/drawing/2014/main" val="20002"/>
                    </a:ext>
                  </a:extLst>
                </a:gridCol>
              </a:tblGrid>
              <a:tr h="57774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kern="1200" dirty="0">
                          <a:solidFill>
                            <a:srgbClr val="FF0000"/>
                          </a:solidFill>
                          <a:latin typeface="Arial" pitchFamily="34" charset="0"/>
                          <a:ea typeface="ＭＳ Ｐゴシック" pitchFamily="34" charset="-128"/>
                          <a:cs typeface="+mn-cs"/>
                        </a:rPr>
                        <a:t>Week 12</a:t>
                      </a:r>
                      <a:r>
                        <a:rPr lang="en-GB" sz="1100" b="0" i="0" kern="1200" dirty="0">
                          <a:solidFill>
                            <a:schemeClr val="tx1"/>
                          </a:solidFill>
                          <a:latin typeface="Arial" pitchFamily="34" charset="0"/>
                          <a:ea typeface="ＭＳ Ｐゴシック" pitchFamily="34" charset="-128"/>
                          <a:cs typeface="+mn-cs"/>
                        </a:rPr>
                        <a:t>: </a:t>
                      </a:r>
                      <a:r>
                        <a:rPr lang="en-GB" sz="1100" b="1" i="0" kern="1200" dirty="0">
                          <a:solidFill>
                            <a:schemeClr val="tx1"/>
                          </a:solidFill>
                          <a:latin typeface="Arial" pitchFamily="34" charset="0"/>
                          <a:ea typeface="ＭＳ Ｐゴシック" pitchFamily="34" charset="-128"/>
                          <a:cs typeface="+mn-cs"/>
                        </a:rPr>
                        <a:t>29 Nov – 5 Dec</a:t>
                      </a:r>
                    </a:p>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dirty="0">
                          <a:solidFill>
                            <a:schemeClr val="tx1"/>
                          </a:solidFill>
                          <a:latin typeface="+mn-lt"/>
                        </a:rPr>
                        <a:t>Theory &amp; Practice: Artists References</a:t>
                      </a:r>
                    </a:p>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dirty="0">
                          <a:solidFill>
                            <a:schemeClr val="tx1"/>
                          </a:solidFill>
                          <a:latin typeface="+mn-lt"/>
                        </a:rPr>
                        <a:t>Contextual Studies: Conversations on Photography</a:t>
                      </a:r>
                      <a:endParaRPr lang="en-GB" sz="1100" b="0" i="0" dirty="0">
                        <a:solidFill>
                          <a:schemeClr val="tx1"/>
                        </a:solidFill>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0064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mn-lt"/>
                        </a:rPr>
                        <a:t>ARTISTS REFERENCES:</a:t>
                      </a:r>
                      <a:r>
                        <a:rPr lang="en-GB" sz="1100" b="0" i="0" dirty="0">
                          <a:solidFill>
                            <a:srgbClr val="2B2B2B"/>
                          </a:solidFill>
                          <a:effectLst/>
                          <a:latin typeface="+mn-lt"/>
                        </a:rPr>
                        <a:t> Select 2-3 artists/photographers that have inspired your work already and that you would like to research in depth as a basis for your Personal Study.</a:t>
                      </a:r>
                      <a:r>
                        <a:rPr lang="en-GB" sz="1100" b="0" i="0" baseline="0" dirty="0">
                          <a:solidFill>
                            <a:srgbClr val="2B2B2B"/>
                          </a:solidFill>
                          <a:effectLst/>
                          <a:latin typeface="+mn-lt"/>
                        </a:rPr>
                        <a:t> </a:t>
                      </a:r>
                      <a:r>
                        <a:rPr lang="en-GB" sz="1100" b="0" i="0" dirty="0">
                          <a:solidFill>
                            <a:srgbClr val="2B2B2B"/>
                          </a:solidFill>
                          <a:effectLst/>
                          <a:latin typeface="+mn-lt"/>
                        </a:rPr>
                        <a:t>Compare and contrast their </a:t>
                      </a:r>
                      <a:r>
                        <a:rPr lang="en-GB" sz="1100" b="0" i="0" baseline="0" dirty="0">
                          <a:solidFill>
                            <a:srgbClr val="2B2B2B"/>
                          </a:solidFill>
                          <a:effectLst/>
                          <a:latin typeface="+mn-lt"/>
                        </a:rPr>
                        <a:t>practice and work</a:t>
                      </a:r>
                      <a:r>
                        <a:rPr lang="en-GB" sz="1100" b="0" i="0" dirty="0">
                          <a:solidFill>
                            <a:srgbClr val="2B2B2B"/>
                          </a:solidFill>
                          <a:effectLst/>
                          <a:latin typeface="+mn-lt"/>
                        </a:rPr>
                        <a:t> following these steps:</a:t>
                      </a:r>
                    </a:p>
                    <a:p>
                      <a:pPr marL="171450" indent="-171450" algn="l" fontAlgn="base">
                        <a:buFont typeface="Arial" panose="020B0604020202020204" pitchFamily="34" charset="0"/>
                        <a:buChar char="•"/>
                      </a:pPr>
                      <a:r>
                        <a:rPr lang="en-GB" sz="1100" b="0" i="0" dirty="0">
                          <a:solidFill>
                            <a:srgbClr val="2B2B2B"/>
                          </a:solidFill>
                          <a:effectLst/>
                          <a:latin typeface="+mn-lt"/>
                        </a:rPr>
                        <a:t>Produce a mood board with a selection of images and write an overview of their work, style, approach and subject matter. </a:t>
                      </a:r>
                    </a:p>
                    <a:p>
                      <a:pPr marL="171450" indent="-171450" algn="l" fontAlgn="base">
                        <a:buFont typeface="Arial" panose="020B0604020202020204" pitchFamily="34" charset="0"/>
                        <a:buChar char="•"/>
                      </a:pPr>
                      <a:r>
                        <a:rPr lang="en-GB" sz="1100" b="0" i="0" dirty="0">
                          <a:solidFill>
                            <a:srgbClr val="2B2B2B"/>
                          </a:solidFill>
                          <a:effectLst/>
                          <a:latin typeface="+mn-lt"/>
                        </a:rPr>
                        <a:t>Select at least one image from each photographer and analyse in depth using methodology of</a:t>
                      </a:r>
                      <a:r>
                        <a:rPr lang="en-GB" sz="1100" b="0" i="0" baseline="0" dirty="0">
                          <a:solidFill>
                            <a:srgbClr val="2B2B2B"/>
                          </a:solidFill>
                          <a:effectLst/>
                          <a:latin typeface="+mn-lt"/>
                        </a:rPr>
                        <a:t> </a:t>
                      </a:r>
                      <a:r>
                        <a:rPr lang="en-GB" sz="1100" b="0" i="0" dirty="0">
                          <a:solidFill>
                            <a:srgbClr val="2B2B2B"/>
                          </a:solidFill>
                          <a:effectLst/>
                          <a:latin typeface="+mn-lt"/>
                        </a:rPr>
                        <a:t>TECHNICAL &gt; VISUAL &gt; CONTEXTUAL &gt; CONCEPTUAL.</a:t>
                      </a:r>
                    </a:p>
                    <a:p>
                      <a:pPr marL="171450" indent="-171450" algn="l" fontAlgn="base">
                        <a:buFont typeface="Arial" panose="020B0604020202020204" pitchFamily="34" charset="0"/>
                        <a:buChar char="•"/>
                      </a:pPr>
                      <a:r>
                        <a:rPr lang="en-GB" sz="1100" b="0" i="0" dirty="0">
                          <a:solidFill>
                            <a:srgbClr val="2B2B2B"/>
                          </a:solidFill>
                          <a:effectLst/>
                          <a:latin typeface="+mn-lt"/>
                        </a:rPr>
                        <a:t>Incorporate quotes and comments from artist themselves or others (art critics, art historians, curators, writers, journalists </a:t>
                      </a:r>
                      <a:r>
                        <a:rPr lang="en-GB" sz="1100" b="0" i="0" dirty="0" err="1">
                          <a:solidFill>
                            <a:srgbClr val="2B2B2B"/>
                          </a:solidFill>
                          <a:effectLst/>
                          <a:latin typeface="+mn-lt"/>
                        </a:rPr>
                        <a:t>etc</a:t>
                      </a:r>
                      <a:r>
                        <a:rPr lang="en-GB" sz="1100" b="0" i="0" dirty="0">
                          <a:solidFill>
                            <a:srgbClr val="2B2B2B"/>
                          </a:solidFill>
                          <a:effectLst/>
                          <a:latin typeface="+mn-lt"/>
                        </a:rPr>
                        <a:t>) using a variety of sources such as </a:t>
                      </a:r>
                      <a:r>
                        <a:rPr lang="en-GB" sz="1100" b="0" i="0" dirty="0" err="1">
                          <a:solidFill>
                            <a:srgbClr val="2B2B2B"/>
                          </a:solidFill>
                          <a:effectLst/>
                          <a:latin typeface="+mn-lt"/>
                        </a:rPr>
                        <a:t>Youtube</a:t>
                      </a:r>
                      <a:r>
                        <a:rPr lang="en-GB" sz="1100" b="0" i="0" dirty="0">
                          <a:solidFill>
                            <a:srgbClr val="2B2B2B"/>
                          </a:solidFill>
                          <a:effectLst/>
                          <a:latin typeface="+mn-lt"/>
                        </a:rPr>
                        <a:t>, online articles, reviews, books</a:t>
                      </a:r>
                    </a:p>
                    <a:p>
                      <a:pPr marL="171450" indent="-171450" algn="l" fontAlgn="base">
                        <a:buFont typeface="Arial" panose="020B0604020202020204" pitchFamily="34" charset="0"/>
                        <a:buChar char="•"/>
                      </a:pPr>
                      <a:r>
                        <a:rPr lang="en-GB" sz="1100" b="0" i="0" dirty="0">
                          <a:solidFill>
                            <a:srgbClr val="2B2B2B"/>
                          </a:solidFill>
                          <a:effectLst/>
                          <a:latin typeface="+mn-lt"/>
                        </a:rPr>
                        <a:t>Make sure you reference sources and embed links to the above sources in your blog post.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98624">
                <a:tc>
                  <a:txBody>
                    <a:bodyPr/>
                    <a:lstStyle/>
                    <a:p>
                      <a:r>
                        <a:rPr lang="en-GB" sz="1100" b="1" dirty="0">
                          <a:latin typeface="+mn-lt"/>
                        </a:rPr>
                        <a:t>MEANING &amp; METHODS:</a:t>
                      </a:r>
                      <a:r>
                        <a:rPr lang="en-GB" sz="1100" dirty="0">
                          <a:latin typeface="+mn-lt"/>
                        </a:rPr>
                        <a:t> Identify meaning and methods behind selected artists/photographers work and research at least 3 different literary sources (online articles, books, </a:t>
                      </a:r>
                      <a:r>
                        <a:rPr lang="en-GB" sz="1100" dirty="0" err="1">
                          <a:latin typeface="+mn-lt"/>
                        </a:rPr>
                        <a:t>Youtube</a:t>
                      </a:r>
                      <a:r>
                        <a:rPr lang="en-GB" sz="1100" dirty="0">
                          <a:latin typeface="+mn-lt"/>
                        </a:rPr>
                        <a:t> clips) that will provide you with different critical perspective and views other than your own.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mn-lt"/>
                        </a:rPr>
                        <a:t>CONTEXTUAL STUDY: </a:t>
                      </a:r>
                      <a:r>
                        <a:rPr lang="en-GB" sz="1100" i="1" dirty="0">
                          <a:latin typeface="+mn-lt"/>
                        </a:rPr>
                        <a:t>Conversations on Photography</a:t>
                      </a:r>
                      <a:br>
                        <a:rPr lang="en-GB" sz="1100" dirty="0">
                          <a:latin typeface="+mn-lt"/>
                        </a:rPr>
                      </a:br>
                      <a:r>
                        <a:rPr lang="en-GB" sz="1100" dirty="0">
                          <a:latin typeface="+mn-lt"/>
                        </a:rPr>
                        <a:t>Read interview, identity 3 quotes and apply theory to an image</a:t>
                      </a:r>
                    </a:p>
                    <a:p>
                      <a:endParaRPr lang="en-GB" sz="1100" dirty="0">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3485874"/>
                  </a:ext>
                </a:extLst>
              </a:tr>
              <a:tr h="1718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dirty="0">
                          <a:solidFill>
                            <a:srgbClr val="2B2B2B"/>
                          </a:solidFill>
                          <a:effectLst/>
                          <a:latin typeface="+mn-lt"/>
                        </a:rPr>
                        <a:t>PLANNING</a:t>
                      </a:r>
                      <a:r>
                        <a:rPr lang="en-GB" sz="1100" b="1" i="0" dirty="0">
                          <a:solidFill>
                            <a:srgbClr val="2B2B2B"/>
                          </a:solidFill>
                          <a:effectLst/>
                          <a:latin typeface="+mn-lt"/>
                        </a:rPr>
                        <a:t>:</a:t>
                      </a:r>
                      <a:r>
                        <a:rPr lang="en-GB" sz="1100" b="0" i="0" dirty="0">
                          <a:solidFill>
                            <a:srgbClr val="2B2B2B"/>
                          </a:solidFill>
                          <a:effectLst/>
                          <a:latin typeface="+mn-lt"/>
                        </a:rPr>
                        <a:t> Plan a shoot in response to researching and interpreting artists work above. Make sure it relates to your ideas on how you intend to develop your project. Follow these instructions: </a:t>
                      </a:r>
                      <a:r>
                        <a:rPr lang="en-GB" sz="1100" b="0" i="1" dirty="0">
                          <a:solidFill>
                            <a:srgbClr val="2B2B2B"/>
                          </a:solidFill>
                          <a:effectLst/>
                          <a:latin typeface="+mn-lt"/>
                        </a:rPr>
                        <a:t>what, why, how, when, where?</a:t>
                      </a:r>
                      <a:endParaRPr lang="en-GB" sz="1100" b="0" i="1" dirty="0">
                        <a:latin typeface="+mn-lt"/>
                      </a:endParaRPr>
                    </a:p>
                    <a:p>
                      <a:r>
                        <a:rPr lang="en-GB" sz="1100" b="0" i="0" dirty="0">
                          <a:solidFill>
                            <a:srgbClr val="2B2B2B"/>
                          </a:solidFill>
                          <a:effectLst/>
                          <a:latin typeface="+mn-lt"/>
                        </a:rPr>
                        <a:t>RECORDING</a:t>
                      </a:r>
                      <a:r>
                        <a:rPr lang="en-GB" sz="1100" b="1" i="0" dirty="0">
                          <a:solidFill>
                            <a:srgbClr val="2B2B2B"/>
                          </a:solidFill>
                          <a:effectLst/>
                          <a:latin typeface="+mn-lt"/>
                        </a:rPr>
                        <a:t>:</a:t>
                      </a:r>
                      <a:r>
                        <a:rPr lang="en-GB" sz="1100" b="0" i="0" dirty="0">
                          <a:solidFill>
                            <a:srgbClr val="2B2B2B"/>
                          </a:solidFill>
                          <a:effectLst/>
                          <a:latin typeface="+mn-lt"/>
                        </a:rPr>
                        <a:t> Complete planned photo-shoot and bring images in to class. Begin to edit and show experimentation with images using Lightroom / Photoshops/ Premiere as appropriate to your intentions. Make sure you annotate processes and techniques used.</a:t>
                      </a:r>
                      <a:endParaRPr lang="en-GB" sz="1100" dirty="0">
                        <a:latin typeface="+mn-lt"/>
                      </a:endParaRPr>
                    </a:p>
                    <a:p>
                      <a:r>
                        <a:rPr lang="en-GB" sz="1100" b="0" i="0" dirty="0">
                          <a:solidFill>
                            <a:srgbClr val="2B2B2B"/>
                          </a:solidFill>
                          <a:effectLst/>
                          <a:latin typeface="+mn-lt"/>
                        </a:rPr>
                        <a:t>EVALUATION</a:t>
                      </a:r>
                      <a:r>
                        <a:rPr lang="en-GB" sz="1100" b="1" i="0" dirty="0">
                          <a:solidFill>
                            <a:srgbClr val="2B2B2B"/>
                          </a:solidFill>
                          <a:effectLst/>
                          <a:latin typeface="+mn-lt"/>
                        </a:rPr>
                        <a:t>:</a:t>
                      </a:r>
                      <a:r>
                        <a:rPr lang="en-GB" sz="1100" b="0" i="0" dirty="0">
                          <a:solidFill>
                            <a:srgbClr val="2B2B2B"/>
                          </a:solidFill>
                          <a:effectLst/>
                          <a:latin typeface="+mn-lt"/>
                        </a:rPr>
                        <a:t> Upon completion of photoshoot and experimentation, make sure you evaluate</a:t>
                      </a:r>
                      <a:r>
                        <a:rPr lang="en-GB" sz="1100" b="0" i="0" baseline="0" dirty="0">
                          <a:solidFill>
                            <a:srgbClr val="2B2B2B"/>
                          </a:solidFill>
                          <a:effectLst/>
                          <a:latin typeface="+mn-lt"/>
                        </a:rPr>
                        <a:t> and reflect on your next step of development.</a:t>
                      </a:r>
                      <a:endParaRPr lang="en-GB" sz="1100" dirty="0">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3185740"/>
                  </a:ext>
                </a:extLst>
              </a:tr>
            </a:tbl>
          </a:graphicData>
        </a:graphic>
      </p:graphicFrame>
      <p:sp>
        <p:nvSpPr>
          <p:cNvPr id="5" name="Rectangle 36"/>
          <p:cNvSpPr>
            <a:spLocks noChangeArrowheads="1"/>
          </p:cNvSpPr>
          <p:nvPr/>
        </p:nvSpPr>
        <p:spPr bwMode="auto">
          <a:xfrm>
            <a:off x="806450" y="115888"/>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1805936781"/>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3216</TotalTime>
  <Words>2756</Words>
  <Application>Microsoft Office PowerPoint</Application>
  <PresentationFormat>On-screen Show (4:3)</PresentationFormat>
  <Paragraphs>180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inherit</vt:lpstr>
      <vt:lpstr>Lato</vt:lpstr>
      <vt:lpstr>Tahoma</vt:lpstr>
      <vt:lpstr>1_Default Design</vt:lpstr>
      <vt:lpstr>Personal Study</vt:lpstr>
      <vt:lpstr>A-Level Coursework</vt:lpstr>
      <vt:lpstr>PowerPoint Presentation</vt:lpstr>
      <vt:lpstr>PowerPoint Presentation</vt:lpstr>
      <vt:lpstr>PowerPoint Presentation</vt:lpstr>
      <vt:lpstr>Quotation  and  Harvard System of Referencing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Education Sport and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Study</dc:title>
  <dc:creator>Martin Toft</dc:creator>
  <cp:lastModifiedBy>Martin Toft</cp:lastModifiedBy>
  <cp:revision>77</cp:revision>
  <dcterms:created xsi:type="dcterms:W3CDTF">2015-07-07T13:54:45Z</dcterms:created>
  <dcterms:modified xsi:type="dcterms:W3CDTF">2021-12-06T13:11:03Z</dcterms:modified>
</cp:coreProperties>
</file>