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87" r:id="rId3"/>
    <p:sldId id="259" r:id="rId4"/>
    <p:sldId id="260" r:id="rId5"/>
    <p:sldId id="305" r:id="rId6"/>
    <p:sldId id="262" r:id="rId7"/>
    <p:sldId id="306" r:id="rId8"/>
    <p:sldId id="311" r:id="rId9"/>
    <p:sldId id="308" r:id="rId10"/>
    <p:sldId id="312" r:id="rId11"/>
    <p:sldId id="309" r:id="rId12"/>
    <p:sldId id="313" r:id="rId13"/>
    <p:sldId id="310" r:id="rId14"/>
    <p:sldId id="314" r:id="rId15"/>
    <p:sldId id="31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66FF99"/>
    <a:srgbClr val="6699FF"/>
    <a:srgbClr val="D60093"/>
    <a:srgbClr val="FFFF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8" autoAdjust="0"/>
    <p:restoredTop sz="94660"/>
  </p:normalViewPr>
  <p:slideViewPr>
    <p:cSldViewPr>
      <p:cViewPr varScale="1">
        <p:scale>
          <a:sx n="62" d="100"/>
          <a:sy n="62" d="100"/>
        </p:scale>
        <p:origin x="1392" y="56"/>
      </p:cViewPr>
      <p:guideLst>
        <p:guide orient="horz" pos="2160"/>
        <p:guide pos="2880"/>
      </p:guideLst>
    </p:cSldViewPr>
  </p:slideViewPr>
  <p:notesTextViewPr>
    <p:cViewPr>
      <p:scale>
        <a:sx n="1" d="1"/>
        <a:sy n="1" d="1"/>
      </p:scale>
      <p:origin x="0" y="0"/>
    </p:cViewPr>
  </p:notesTextViewPr>
  <p:sorterViewPr>
    <p:cViewPr>
      <p:scale>
        <a:sx n="120" d="100"/>
        <a:sy n="12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8DD92188-AF5A-4818-9698-22D72CDCA648}" type="slidenum">
              <a:rPr lang="en-GB" altLang="en-US"/>
              <a:pPr>
                <a:defRPr/>
              </a:pPr>
              <a:t>‹#›</a:t>
            </a:fld>
            <a:endParaRPr lang="en-GB" altLang="en-US"/>
          </a:p>
        </p:txBody>
      </p:sp>
    </p:spTree>
    <p:extLst>
      <p:ext uri="{BB962C8B-B14F-4D97-AF65-F5344CB8AC3E}">
        <p14:creationId xmlns:p14="http://schemas.microsoft.com/office/powerpoint/2010/main" val="400530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039031D5-6881-4A07-9C8A-3BEF3E7F1C4D}" type="slidenum">
              <a:rPr lang="en-GB" altLang="en-US"/>
              <a:pPr>
                <a:defRPr/>
              </a:pPr>
              <a:t>‹#›</a:t>
            </a:fld>
            <a:endParaRPr lang="en-GB" altLang="en-US"/>
          </a:p>
        </p:txBody>
      </p:sp>
    </p:spTree>
    <p:extLst>
      <p:ext uri="{BB962C8B-B14F-4D97-AF65-F5344CB8AC3E}">
        <p14:creationId xmlns:p14="http://schemas.microsoft.com/office/powerpoint/2010/main" val="237864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9149E679-8EBD-4240-8B6D-ADB2E7A29C65}" type="slidenum">
              <a:rPr lang="en-GB" altLang="en-US"/>
              <a:pPr>
                <a:defRPr/>
              </a:pPr>
              <a:t>‹#›</a:t>
            </a:fld>
            <a:endParaRPr lang="en-GB" altLang="en-US"/>
          </a:p>
        </p:txBody>
      </p:sp>
    </p:spTree>
    <p:extLst>
      <p:ext uri="{BB962C8B-B14F-4D97-AF65-F5344CB8AC3E}">
        <p14:creationId xmlns:p14="http://schemas.microsoft.com/office/powerpoint/2010/main" val="99658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36C46CB2-373F-4C68-8897-BD0CF15D7E2D}" type="slidenum">
              <a:rPr lang="en-GB" altLang="en-US"/>
              <a:pPr>
                <a:defRPr/>
              </a:pPr>
              <a:t>‹#›</a:t>
            </a:fld>
            <a:endParaRPr lang="en-GB" altLang="en-US"/>
          </a:p>
        </p:txBody>
      </p:sp>
    </p:spTree>
    <p:extLst>
      <p:ext uri="{BB962C8B-B14F-4D97-AF65-F5344CB8AC3E}">
        <p14:creationId xmlns:p14="http://schemas.microsoft.com/office/powerpoint/2010/main" val="173257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125D806E-3A3E-4153-9BD3-1DD921DD3266}" type="slidenum">
              <a:rPr lang="en-GB" altLang="en-US"/>
              <a:pPr>
                <a:defRPr/>
              </a:pPr>
              <a:t>‹#›</a:t>
            </a:fld>
            <a:endParaRPr lang="en-GB" altLang="en-US"/>
          </a:p>
        </p:txBody>
      </p:sp>
    </p:spTree>
    <p:extLst>
      <p:ext uri="{BB962C8B-B14F-4D97-AF65-F5344CB8AC3E}">
        <p14:creationId xmlns:p14="http://schemas.microsoft.com/office/powerpoint/2010/main" val="304905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53E56C84-CE36-4D5A-8736-6E2A3DB83711}" type="slidenum">
              <a:rPr lang="en-GB" altLang="en-US"/>
              <a:pPr>
                <a:defRPr/>
              </a:pPr>
              <a:t>‹#›</a:t>
            </a:fld>
            <a:endParaRPr lang="en-GB" altLang="en-US"/>
          </a:p>
        </p:txBody>
      </p:sp>
    </p:spTree>
    <p:extLst>
      <p:ext uri="{BB962C8B-B14F-4D97-AF65-F5344CB8AC3E}">
        <p14:creationId xmlns:p14="http://schemas.microsoft.com/office/powerpoint/2010/main" val="293974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p:txBody>
          <a:bodyPr/>
          <a:lstStyle>
            <a:lvl1pPr>
              <a:defRPr>
                <a:latin typeface="Arial" charset="0"/>
                <a:ea typeface="+mn-ea"/>
              </a:defRPr>
            </a:lvl1pPr>
          </a:lstStyle>
          <a:p>
            <a:pPr>
              <a:defRPr/>
            </a:pPr>
            <a:fld id="{B3D33940-5BF6-4B83-B7DD-DD9D03BD1CEC}" type="slidenum">
              <a:rPr lang="en-GB" altLang="en-US"/>
              <a:pPr>
                <a:defRPr/>
              </a:pPr>
              <a:t>‹#›</a:t>
            </a:fld>
            <a:endParaRPr lang="en-GB" altLang="en-US"/>
          </a:p>
        </p:txBody>
      </p:sp>
    </p:spTree>
    <p:extLst>
      <p:ext uri="{BB962C8B-B14F-4D97-AF65-F5344CB8AC3E}">
        <p14:creationId xmlns:p14="http://schemas.microsoft.com/office/powerpoint/2010/main" val="165016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p:txBody>
          <a:bodyPr/>
          <a:lstStyle>
            <a:lvl1pPr>
              <a:defRPr>
                <a:latin typeface="Arial" charset="0"/>
                <a:ea typeface="+mn-ea"/>
              </a:defRPr>
            </a:lvl1pPr>
          </a:lstStyle>
          <a:p>
            <a:pPr>
              <a:defRPr/>
            </a:pPr>
            <a:fld id="{31184981-1737-4EA8-94E0-B6575025E175}" type="slidenum">
              <a:rPr lang="en-GB" altLang="en-US"/>
              <a:pPr>
                <a:defRPr/>
              </a:pPr>
              <a:t>‹#›</a:t>
            </a:fld>
            <a:endParaRPr lang="en-GB" altLang="en-US"/>
          </a:p>
        </p:txBody>
      </p:sp>
    </p:spTree>
    <p:extLst>
      <p:ext uri="{BB962C8B-B14F-4D97-AF65-F5344CB8AC3E}">
        <p14:creationId xmlns:p14="http://schemas.microsoft.com/office/powerpoint/2010/main" val="1033891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p:txBody>
          <a:bodyPr/>
          <a:lstStyle>
            <a:lvl1pPr>
              <a:defRPr>
                <a:latin typeface="Arial" charset="0"/>
                <a:ea typeface="+mn-ea"/>
              </a:defRPr>
            </a:lvl1pPr>
          </a:lstStyle>
          <a:p>
            <a:pPr>
              <a:defRPr/>
            </a:pPr>
            <a:fld id="{E5C4CCDF-1187-4486-A7D7-568AB96D5A35}" type="slidenum">
              <a:rPr lang="en-GB" altLang="en-US"/>
              <a:pPr>
                <a:defRPr/>
              </a:pPr>
              <a:t>‹#›</a:t>
            </a:fld>
            <a:endParaRPr lang="en-GB" altLang="en-US"/>
          </a:p>
        </p:txBody>
      </p:sp>
    </p:spTree>
    <p:extLst>
      <p:ext uri="{BB962C8B-B14F-4D97-AF65-F5344CB8AC3E}">
        <p14:creationId xmlns:p14="http://schemas.microsoft.com/office/powerpoint/2010/main" val="192666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81E9D60F-5CF1-4B3C-99A0-7D33DE9DE8B6}" type="slidenum">
              <a:rPr lang="en-GB" altLang="en-US"/>
              <a:pPr>
                <a:defRPr/>
              </a:pPr>
              <a:t>‹#›</a:t>
            </a:fld>
            <a:endParaRPr lang="en-GB" altLang="en-US"/>
          </a:p>
        </p:txBody>
      </p:sp>
    </p:spTree>
    <p:extLst>
      <p:ext uri="{BB962C8B-B14F-4D97-AF65-F5344CB8AC3E}">
        <p14:creationId xmlns:p14="http://schemas.microsoft.com/office/powerpoint/2010/main" val="255855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76B1518A-9BA9-4BCC-B492-C2164F43B8ED}" type="slidenum">
              <a:rPr lang="en-GB" altLang="en-US"/>
              <a:pPr>
                <a:defRPr/>
              </a:pPr>
              <a:t>‹#›</a:t>
            </a:fld>
            <a:endParaRPr lang="en-GB" altLang="en-US"/>
          </a:p>
        </p:txBody>
      </p:sp>
    </p:spTree>
    <p:extLst>
      <p:ext uri="{BB962C8B-B14F-4D97-AF65-F5344CB8AC3E}">
        <p14:creationId xmlns:p14="http://schemas.microsoft.com/office/powerpoint/2010/main" val="57912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ea typeface="ＭＳ Ｐゴシック" pitchFamily="34" charset="-128"/>
              </a:defRPr>
            </a:lvl1pPr>
          </a:lstStyle>
          <a:p>
            <a:pPr fontAlgn="base">
              <a:spcBef>
                <a:spcPct val="0"/>
              </a:spcBef>
              <a:spcAft>
                <a:spcPct val="0"/>
              </a:spcAft>
              <a:defRPr/>
            </a:pPr>
            <a:fld id="{549B1DA2-D85B-4039-A00B-1B52C610D16F}" type="slidenum">
              <a:rPr lang="en-GB" altLang="en-US"/>
              <a:pPr fontAlgn="base">
                <a:spcBef>
                  <a:spcPct val="0"/>
                </a:spcBef>
                <a:spcAft>
                  <a:spcPct val="0"/>
                </a:spcAft>
                <a:defRPr/>
              </a:pPr>
              <a:t>‹#›</a:t>
            </a:fld>
            <a:endParaRPr lang="en-GB" altLang="en-US"/>
          </a:p>
        </p:txBody>
      </p:sp>
    </p:spTree>
    <p:extLst>
      <p:ext uri="{BB962C8B-B14F-4D97-AF65-F5344CB8AC3E}">
        <p14:creationId xmlns:p14="http://schemas.microsoft.com/office/powerpoint/2010/main" val="3090664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pitchFamily="34" charset="0"/>
          <a:ea typeface="ＭＳ Ｐゴシック" charset="0"/>
        </a:defRPr>
      </a:lvl2pPr>
      <a:lvl3pPr algn="ctr" rtl="0" eaLnBrk="0" fontAlgn="base" hangingPunct="0">
        <a:spcBef>
          <a:spcPct val="0"/>
        </a:spcBef>
        <a:spcAft>
          <a:spcPct val="0"/>
        </a:spcAft>
        <a:defRPr sz="4400">
          <a:solidFill>
            <a:schemeClr val="tx2"/>
          </a:solidFill>
          <a:latin typeface="Arial" pitchFamily="34" charset="0"/>
          <a:ea typeface="ＭＳ Ｐゴシック" charset="0"/>
        </a:defRPr>
      </a:lvl3pPr>
      <a:lvl4pPr algn="ctr" rtl="0" eaLnBrk="0" fontAlgn="base" hangingPunct="0">
        <a:spcBef>
          <a:spcPct val="0"/>
        </a:spcBef>
        <a:spcAft>
          <a:spcPct val="0"/>
        </a:spcAft>
        <a:defRPr sz="4400">
          <a:solidFill>
            <a:schemeClr val="tx2"/>
          </a:solidFill>
          <a:latin typeface="Arial" pitchFamily="34" charset="0"/>
          <a:ea typeface="ＭＳ Ｐゴシック" charset="0"/>
        </a:defRPr>
      </a:lvl4pPr>
      <a:lvl5pPr algn="ctr" rtl="0" eaLnBrk="0" fontAlgn="base" hangingPunct="0">
        <a:spcBef>
          <a:spcPct val="0"/>
        </a:spcBef>
        <a:spcAft>
          <a:spcPct val="0"/>
        </a:spcAft>
        <a:defRPr sz="4400">
          <a:solidFill>
            <a:schemeClr val="tx2"/>
          </a:solidFill>
          <a:latin typeface="Arial" pitchFamily="34" charset="0"/>
          <a:ea typeface="ＭＳ Ｐゴシック"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mymediacreative.com/language-of-moving-image-2/" TargetMode="External"/><Relationship Id="rId2" Type="http://schemas.openxmlformats.org/officeDocument/2006/relationships/hyperlink" Target="http://mymediacreative.com/narrative/"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hautlieucreative.co.uk/photo16a2/wp-content/uploads/sites/2/2015/12/essay-structure.doc" TargetMode="External"/><Relationship Id="rId2" Type="http://schemas.openxmlformats.org/officeDocument/2006/relationships/hyperlink" Target="http://www.hautlieucreative.co.uk/photo17ase/wp-content/uploads/sites/21/2017/11/possible-questions-to-investigate-1.doc"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idx="4294967295"/>
          </p:nvPr>
        </p:nvSpPr>
        <p:spPr>
          <a:xfrm>
            <a:off x="685800" y="1268413"/>
            <a:ext cx="7772400" cy="1470025"/>
          </a:xfrm>
        </p:spPr>
        <p:txBody>
          <a:bodyPr/>
          <a:lstStyle/>
          <a:p>
            <a:pPr eaLnBrk="1" hangingPunct="1">
              <a:defRPr/>
            </a:pPr>
            <a:r>
              <a:rPr lang="en-GB" b="1" dirty="0"/>
              <a:t>Personal Study</a:t>
            </a:r>
          </a:p>
        </p:txBody>
      </p:sp>
      <p:sp>
        <p:nvSpPr>
          <p:cNvPr id="10244" name="Text Box 4"/>
          <p:cNvSpPr txBox="1">
            <a:spLocks noChangeArrowheads="1"/>
          </p:cNvSpPr>
          <p:nvPr/>
        </p:nvSpPr>
        <p:spPr bwMode="auto">
          <a:xfrm>
            <a:off x="1116013" y="4437063"/>
            <a:ext cx="3887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p>
            <a:pPr fontAlgn="base">
              <a:spcBef>
                <a:spcPct val="50000"/>
              </a:spcBef>
              <a:spcAft>
                <a:spcPct val="0"/>
              </a:spcAft>
              <a:defRPr/>
            </a:pPr>
            <a:endParaRPr lang="en-US">
              <a:solidFill>
                <a:srgbClr val="000000"/>
              </a:solidFill>
              <a:ea typeface="ＭＳ Ｐゴシック" charset="0"/>
            </a:endParaRPr>
          </a:p>
        </p:txBody>
      </p:sp>
      <p:sp>
        <p:nvSpPr>
          <p:cNvPr id="10245" name="Text Box 5"/>
          <p:cNvSpPr txBox="1">
            <a:spLocks noChangeArrowheads="1"/>
          </p:cNvSpPr>
          <p:nvPr/>
        </p:nvSpPr>
        <p:spPr bwMode="auto">
          <a:xfrm>
            <a:off x="4716463" y="4920550"/>
            <a:ext cx="417671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20000"/>
              </a:spcBef>
              <a:spcAft>
                <a:spcPct val="0"/>
              </a:spcAft>
              <a:defRPr/>
            </a:pPr>
            <a:r>
              <a:rPr lang="en-GB" altLang="en-US" dirty="0">
                <a:solidFill>
                  <a:srgbClr val="000000"/>
                </a:solidFill>
                <a:ea typeface="MS PGothic" pitchFamily="34" charset="-128"/>
              </a:rPr>
              <a:t>Spring Term</a:t>
            </a:r>
            <a:br>
              <a:rPr lang="en-GB" altLang="en-US" dirty="0">
                <a:solidFill>
                  <a:srgbClr val="000000"/>
                </a:solidFill>
                <a:ea typeface="MS PGothic" pitchFamily="34" charset="-128"/>
              </a:rPr>
            </a:br>
            <a:r>
              <a:rPr lang="en-GB" altLang="en-US" dirty="0">
                <a:solidFill>
                  <a:srgbClr val="000000"/>
                </a:solidFill>
                <a:ea typeface="MS PGothic" pitchFamily="34" charset="-128"/>
              </a:rPr>
              <a:t>A-Level Photography</a:t>
            </a:r>
            <a:br>
              <a:rPr lang="en-GB" altLang="en-US" dirty="0">
                <a:solidFill>
                  <a:srgbClr val="000000"/>
                </a:solidFill>
                <a:ea typeface="MS PGothic" pitchFamily="34" charset="-128"/>
              </a:rPr>
            </a:br>
            <a:r>
              <a:rPr lang="en-GB" altLang="en-US" dirty="0">
                <a:solidFill>
                  <a:srgbClr val="000000"/>
                </a:solidFill>
                <a:ea typeface="MS PGothic" pitchFamily="34" charset="-128"/>
              </a:rPr>
              <a:t>Coursework Unit 2</a:t>
            </a:r>
            <a:br>
              <a:rPr lang="en-GB" altLang="en-US" dirty="0">
                <a:solidFill>
                  <a:srgbClr val="000000"/>
                </a:solidFill>
                <a:ea typeface="MS PGothic" pitchFamily="34" charset="-128"/>
              </a:rPr>
            </a:br>
            <a:r>
              <a:rPr lang="en-GB" altLang="en-US" dirty="0">
                <a:solidFill>
                  <a:srgbClr val="000000"/>
                </a:solidFill>
                <a:ea typeface="MS PGothic" pitchFamily="34" charset="-128"/>
              </a:rPr>
              <a:t>6 Weeks</a:t>
            </a:r>
          </a:p>
          <a:p>
            <a:pPr fontAlgn="base">
              <a:spcBef>
                <a:spcPct val="0"/>
              </a:spcBef>
              <a:spcAft>
                <a:spcPct val="0"/>
              </a:spcAft>
              <a:defRPr/>
            </a:pPr>
            <a:r>
              <a:rPr lang="en-GB" altLang="en-US" b="1" dirty="0">
                <a:solidFill>
                  <a:srgbClr val="000000"/>
                </a:solidFill>
                <a:ea typeface="MS PGothic" pitchFamily="34" charset="-128"/>
              </a:rPr>
              <a:t>Deadline:</a:t>
            </a:r>
            <a:r>
              <a:rPr lang="en-GB" altLang="en-US" dirty="0">
                <a:solidFill>
                  <a:srgbClr val="000000"/>
                </a:solidFill>
                <a:ea typeface="MS PGothic" pitchFamily="34" charset="-128"/>
              </a:rPr>
              <a:t> </a:t>
            </a:r>
            <a:r>
              <a:rPr lang="en-GB" altLang="en-US" dirty="0">
                <a:solidFill>
                  <a:srgbClr val="FF3300"/>
                </a:solidFill>
                <a:ea typeface="MS PGothic" pitchFamily="34" charset="-128"/>
              </a:rPr>
              <a:t>Thurs 11 Feb 2021</a:t>
            </a:r>
          </a:p>
        </p:txBody>
      </p:sp>
      <p:sp>
        <p:nvSpPr>
          <p:cNvPr id="10247" name="Rectangle 7"/>
          <p:cNvSpPr>
            <a:spLocks noChangeArrowheads="1"/>
          </p:cNvSpPr>
          <p:nvPr/>
        </p:nvSpPr>
        <p:spPr bwMode="auto">
          <a:xfrm>
            <a:off x="539750" y="2781300"/>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p>
            <a:pPr algn="ctr" fontAlgn="base">
              <a:spcBef>
                <a:spcPct val="0"/>
              </a:spcBef>
              <a:spcAft>
                <a:spcPct val="0"/>
              </a:spcAft>
              <a:defRPr/>
            </a:pPr>
            <a:r>
              <a:rPr lang="en-GB" sz="3200" dirty="0">
                <a:solidFill>
                  <a:srgbClr val="000000"/>
                </a:solidFill>
                <a:ea typeface="ＭＳ Ｐゴシック" charset="0"/>
              </a:rPr>
              <a:t>Planner &amp; Tracking</a:t>
            </a:r>
            <a:br>
              <a:rPr lang="en-GB" sz="3200" dirty="0">
                <a:solidFill>
                  <a:srgbClr val="000000"/>
                </a:solidFill>
                <a:ea typeface="ＭＳ Ｐゴシック" charset="0"/>
              </a:rPr>
            </a:br>
            <a:r>
              <a:rPr lang="en-GB" sz="3200" i="1" dirty="0">
                <a:solidFill>
                  <a:srgbClr val="000000"/>
                </a:solidFill>
                <a:ea typeface="ＭＳ Ｐゴシック" charset="0"/>
              </a:rPr>
              <a:t>LOVE &amp; REBELLION</a:t>
            </a:r>
          </a:p>
        </p:txBody>
      </p:sp>
      <p:sp>
        <p:nvSpPr>
          <p:cNvPr id="2" name="TextBox 1"/>
          <p:cNvSpPr txBox="1"/>
          <p:nvPr/>
        </p:nvSpPr>
        <p:spPr>
          <a:xfrm>
            <a:off x="395536" y="6295889"/>
            <a:ext cx="1728192" cy="246221"/>
          </a:xfrm>
          <a:prstGeom prst="rect">
            <a:avLst/>
          </a:prstGeom>
          <a:noFill/>
        </p:spPr>
        <p:txBody>
          <a:bodyPr wrap="square" rtlCol="0">
            <a:spAutoFit/>
          </a:bodyPr>
          <a:lstStyle/>
          <a:p>
            <a:r>
              <a:rPr lang="en-GB" sz="1000" dirty="0"/>
              <a:t>MVT 2021</a:t>
            </a:r>
          </a:p>
        </p:txBody>
      </p:sp>
    </p:spTree>
    <p:extLst>
      <p:ext uri="{BB962C8B-B14F-4D97-AF65-F5344CB8AC3E}">
        <p14:creationId xmlns:p14="http://schemas.microsoft.com/office/powerpoint/2010/main" val="2921158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50" name="Group 42"/>
          <p:cNvGraphicFramePr>
            <a:graphicFrameLocks noGrp="1"/>
          </p:cNvGraphicFramePr>
          <p:nvPr>
            <p:extLst>
              <p:ext uri="{D42A27DB-BD31-4B8C-83A1-F6EECF244321}">
                <p14:modId xmlns:p14="http://schemas.microsoft.com/office/powerpoint/2010/main" val="413189569"/>
              </p:ext>
            </p:extLst>
          </p:nvPr>
        </p:nvGraphicFramePr>
        <p:xfrm>
          <a:off x="251520" y="116632"/>
          <a:ext cx="8569325" cy="6755420"/>
        </p:xfrm>
        <a:graphic>
          <a:graphicData uri="http://schemas.openxmlformats.org/drawingml/2006/table">
            <a:tbl>
              <a:tblPr/>
              <a:tblGrid>
                <a:gridCol w="4536182">
                  <a:extLst>
                    <a:ext uri="{9D8B030D-6E8A-4147-A177-3AD203B41FA5}">
                      <a16:colId xmlns:a16="http://schemas.microsoft.com/office/drawing/2014/main" val="20000"/>
                    </a:ext>
                  </a:extLst>
                </a:gridCol>
                <a:gridCol w="2809181">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38653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525084"/>
                  </a:ext>
                </a:extLst>
              </a:tr>
              <a:tr h="624406">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dirty="0">
                          <a:solidFill>
                            <a:srgbClr val="FF0000"/>
                          </a:solidFill>
                        </a:rPr>
                        <a:t>Week 17</a:t>
                      </a:r>
                      <a:r>
                        <a:rPr lang="en-GB" altLang="en-US" sz="1200" b="1" i="1" dirty="0">
                          <a:solidFill>
                            <a:srgbClr val="000000"/>
                          </a:solidFill>
                        </a:rPr>
                        <a:t>:</a:t>
                      </a:r>
                      <a:r>
                        <a:rPr lang="en-GB" altLang="en-US" sz="1200" b="1" i="1" baseline="0" dirty="0">
                          <a:solidFill>
                            <a:srgbClr val="000000"/>
                          </a:solidFill>
                        </a:rPr>
                        <a:t> 11  – 17 Jan</a:t>
                      </a:r>
                      <a:br>
                        <a:rPr lang="en-GB" sz="1200" b="1" dirty="0"/>
                      </a:br>
                      <a:r>
                        <a:rPr kumimoji="0" lang="en-GB" sz="1200" b="1" i="0" u="none" strike="noStrike" cap="none" normalizeH="0" baseline="0" dirty="0">
                          <a:ln>
                            <a:noFill/>
                          </a:ln>
                          <a:solidFill>
                            <a:schemeClr val="tx1"/>
                          </a:solidFill>
                          <a:effectLst/>
                          <a:latin typeface="Tahoma" pitchFamily="34" charset="0"/>
                          <a:ea typeface="MS Mincho" pitchFamily="49" charset="-128"/>
                        </a:rPr>
                        <a:t>Essay: write paragraph 1</a:t>
                      </a:r>
                      <a:br>
                        <a:rPr kumimoji="0" lang="en-GB" sz="1200" b="1" i="0" u="none" strike="noStrike" cap="none" normalizeH="0" baseline="0" dirty="0">
                          <a:ln>
                            <a:noFill/>
                          </a:ln>
                          <a:solidFill>
                            <a:schemeClr val="tx1"/>
                          </a:solidFill>
                          <a:effectLst/>
                          <a:latin typeface="Tahoma" pitchFamily="34" charset="0"/>
                          <a:ea typeface="MS Mincho" pitchFamily="49" charset="-128"/>
                        </a:rPr>
                      </a:br>
                      <a:r>
                        <a:rPr kumimoji="0" lang="en-GB" sz="1200" b="1" i="0" u="none" strike="noStrike" cap="none" normalizeH="0" baseline="0" dirty="0">
                          <a:ln>
                            <a:noFill/>
                          </a:ln>
                          <a:solidFill>
                            <a:schemeClr val="tx1"/>
                          </a:solidFill>
                          <a:effectLst/>
                          <a:latin typeface="Tahoma" pitchFamily="34" charset="0"/>
                          <a:ea typeface="MS Mincho" pitchFamily="49" charset="-128"/>
                        </a:rPr>
                        <a:t>Film</a:t>
                      </a:r>
                      <a:r>
                        <a:rPr kumimoji="0" lang="en-GB" sz="1200" b="1" i="0" u="none" strike="noStrike" cap="none" normalizeH="0" baseline="0">
                          <a:ln>
                            <a:noFill/>
                          </a:ln>
                          <a:solidFill>
                            <a:schemeClr val="tx1"/>
                          </a:solidFill>
                          <a:effectLst/>
                          <a:latin typeface="Tahoma" pitchFamily="34" charset="0"/>
                          <a:ea typeface="MS Mincho" pitchFamily="49" charset="-128"/>
                        </a:rPr>
                        <a:t>: Editing &gt; Experimenting &gt; Evaluating</a:t>
                      </a:r>
                      <a:endParaRPr kumimoji="0" lang="en-GB" altLang="en-US" sz="1200" b="1"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Slides to improve: Actions to take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Complete by: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86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1 and upload to the blog no later than </a:t>
                      </a:r>
                      <a:r>
                        <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rPr>
                        <a:t>Mon 18 Jan</a:t>
                      </a: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7047432"/>
                  </a:ext>
                </a:extLst>
              </a:tr>
              <a:tr h="6198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RECORDING: Produce a number of photographic response to your Personal Study and bring footage from video/ audio recordings to lessons: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82926390"/>
                  </a:ext>
                </a:extLst>
              </a:tr>
              <a:tr h="9361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EDITING: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Save media in folder on local V:Data Drive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Organisation: Create a new project in Premiere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Editing: begin editing video/ audio clips on the timeline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Adjusting: recordings in Colour / B&amp;W appropriate to your intentions.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40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Video: experimenting with sequencing using relevant transitions and effects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Sound: consider how audio can add depth to your film, such as ambient sound, sound </a:t>
                      </a:r>
                      <a:r>
                        <a:rPr kumimoji="0" lang="en-GB" sz="1100" b="0" i="0" u="none" strike="noStrike" kern="1200" cap="none" spc="0" normalizeH="0" baseline="0" noProof="0" dirty="0" err="1">
                          <a:ln>
                            <a:noFill/>
                          </a:ln>
                          <a:solidFill>
                            <a:srgbClr val="000000"/>
                          </a:solidFill>
                          <a:effectLst/>
                          <a:uLnTx/>
                          <a:uFillTx/>
                          <a:latin typeface="+mn-lt"/>
                          <a:ea typeface="+mn-ea"/>
                          <a:cs typeface="+mn-cs"/>
                        </a:rPr>
                        <a:t>fx</a:t>
                      </a:r>
                      <a:r>
                        <a:rPr kumimoji="0" lang="en-GB" sz="1100" b="0" i="0" u="none" strike="noStrike" kern="1200" cap="none" spc="0" normalizeH="0" baseline="0" noProof="0" dirty="0">
                          <a:ln>
                            <a:noFill/>
                          </a:ln>
                          <a:solidFill>
                            <a:srgbClr val="000000"/>
                          </a:solidFill>
                          <a:effectLst/>
                          <a:uLnTx/>
                          <a:uFillTx/>
                          <a:latin typeface="+mn-lt"/>
                          <a:ea typeface="+mn-ea"/>
                          <a:cs typeface="+mn-cs"/>
                        </a:rPr>
                        <a:t>, voice-over, interview, musical score etc. </a:t>
                      </a:r>
                      <a:br>
                        <a:rPr kumimoji="0" lang="en-GB" sz="1100" b="0" i="0" u="none" strike="noStrike" kern="1200" cap="none" spc="0" normalizeH="0" baseline="0" noProof="0" dirty="0">
                          <a:ln>
                            <a:noFill/>
                          </a:ln>
                          <a:solidFill>
                            <a:srgbClr val="000000"/>
                          </a:solidFill>
                          <a:effectLst/>
                          <a:uLnTx/>
                          <a:uFillTx/>
                          <a:latin typeface="+mn-lt"/>
                          <a:ea typeface="+mn-ea"/>
                          <a:cs typeface="+mn-cs"/>
                        </a:rPr>
                      </a:br>
                      <a:r>
                        <a:rPr kumimoji="0" lang="en-GB" sz="1100" b="0" i="0" u="none" strike="noStrike" kern="1200" cap="none" spc="0" normalizeH="0" baseline="0" noProof="0" dirty="0">
                          <a:ln>
                            <a:noFill/>
                          </a:ln>
                          <a:solidFill>
                            <a:srgbClr val="000000"/>
                          </a:solidFill>
                          <a:effectLst/>
                          <a:uLnTx/>
                          <a:uFillTx/>
                          <a:latin typeface="+mn-lt"/>
                          <a:ea typeface="+mn-ea"/>
                          <a:cs typeface="+mn-cs"/>
                        </a:rPr>
                        <a:t>• Title and credits: Consider typography/ graphics/ styles etc. For more creative possibilities make title page in Photoshop (format: 1280 x 720 pixels) and import as a </a:t>
                      </a:r>
                      <a:r>
                        <a:rPr kumimoji="0" lang="en-GB" sz="1100" b="0" i="0" u="none" strike="noStrike" kern="1200" cap="none" spc="0" normalizeH="0" baseline="0" noProof="0" dirty="0" err="1">
                          <a:ln>
                            <a:noFill/>
                          </a:ln>
                          <a:solidFill>
                            <a:srgbClr val="000000"/>
                          </a:solidFill>
                          <a:effectLst/>
                          <a:uLnTx/>
                          <a:uFillTx/>
                          <a:latin typeface="+mn-lt"/>
                          <a:ea typeface="+mn-ea"/>
                          <a:cs typeface="+mn-cs"/>
                        </a:rPr>
                        <a:t>Psd</a:t>
                      </a:r>
                      <a:r>
                        <a:rPr kumimoji="0" lang="en-GB" sz="1100" b="0" i="0" u="none" strike="noStrike" kern="1200" cap="none" spc="0" normalizeH="0" baseline="0" noProof="0" dirty="0">
                          <a:ln>
                            <a:noFill/>
                          </a:ln>
                          <a:solidFill>
                            <a:srgbClr val="000000"/>
                          </a:solidFill>
                          <a:effectLst/>
                          <a:uLnTx/>
                          <a:uFillTx/>
                          <a:latin typeface="+mn-lt"/>
                          <a:ea typeface="+mn-ea"/>
                          <a:cs typeface="+mn-cs"/>
                        </a:rPr>
                        <a:t> file into your project folder on V-Data drive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7529">
                <a:tc>
                  <a:txBody>
                    <a:bodyPr/>
                    <a:lstStyle/>
                    <a:p>
                      <a:r>
                        <a:rPr lang="en-GB" sz="1100" dirty="0"/>
                        <a:t>EVALUATING: Write an evaluation on the blog that reflects on your artistic intentions, film-editing process and collaboration. Include screen-prints from Premiere and a few ‘behind the scenes’ images of the shooting/ production for further annotation. Comment on the following:</a:t>
                      </a:r>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How successful was your photoshoot and experimentation?</a:t>
                      </a:r>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What references did you make to artists references? </a:t>
                      </a:r>
                      <a:r>
                        <a:rPr lang="en-GB" sz="1100" i="1" dirty="0"/>
                        <a:t>– comment on technical, visual, contextual, conceptual?</a:t>
                      </a:r>
                      <a:endParaRPr lang="en-GB" sz="1100" dirty="0"/>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How are you going to develop your project from here? </a:t>
                      </a:r>
                      <a:r>
                        <a:rPr lang="en-GB" sz="1100" i="1" dirty="0"/>
                        <a:t>– comment on research, planning, recording, experimenting.</a:t>
                      </a:r>
                      <a:endParaRPr lang="en-GB" sz="1100" dirty="0"/>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What are you going to do next? </a:t>
                      </a:r>
                      <a:r>
                        <a:rPr lang="en-GB" sz="1100" i="1" dirty="0"/>
                        <a:t>– what, why, how, when, where?</a:t>
                      </a:r>
                      <a:endParaRPr lang="en-GB" sz="1100" dirty="0"/>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7269955"/>
                  </a:ext>
                </a:extLst>
              </a:tr>
            </a:tbl>
          </a:graphicData>
        </a:graphic>
      </p:graphicFrame>
    </p:spTree>
    <p:extLst>
      <p:ext uri="{BB962C8B-B14F-4D97-AF65-F5344CB8AC3E}">
        <p14:creationId xmlns:p14="http://schemas.microsoft.com/office/powerpoint/2010/main" val="2220556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1463" name="Group 39"/>
          <p:cNvGraphicFramePr>
            <a:graphicFrameLocks noGrp="1"/>
          </p:cNvGraphicFramePr>
          <p:nvPr>
            <p:extLst>
              <p:ext uri="{D42A27DB-BD31-4B8C-83A1-F6EECF244321}">
                <p14:modId xmlns:p14="http://schemas.microsoft.com/office/powerpoint/2010/main" val="1365438047"/>
              </p:ext>
            </p:extLst>
          </p:nvPr>
        </p:nvGraphicFramePr>
        <p:xfrm>
          <a:off x="251520" y="332656"/>
          <a:ext cx="8569325" cy="6358439"/>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40680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08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kern="1200" dirty="0">
                          <a:solidFill>
                            <a:srgbClr val="FF0000"/>
                          </a:solidFill>
                          <a:latin typeface="+mn-lt"/>
                          <a:ea typeface="+mn-ea"/>
                          <a:cs typeface="+mn-cs"/>
                        </a:rPr>
                        <a:t>Week 18: </a:t>
                      </a:r>
                      <a:r>
                        <a:rPr lang="en-GB" altLang="en-US" sz="1200" b="1" i="1" kern="1200" dirty="0">
                          <a:solidFill>
                            <a:schemeClr val="tx1"/>
                          </a:solidFill>
                          <a:latin typeface="+mn-lt"/>
                          <a:ea typeface="+mn-ea"/>
                          <a:cs typeface="+mn-cs"/>
                        </a:rPr>
                        <a:t>18 - 24 Jan:</a:t>
                      </a:r>
                      <a:br>
                        <a:rPr lang="en-GB" altLang="en-US" sz="1200" b="1" i="0" baseline="0" dirty="0">
                          <a:solidFill>
                            <a:srgbClr val="000000"/>
                          </a:solidFill>
                        </a:rPr>
                      </a:br>
                      <a:r>
                        <a:rPr lang="en-GB" altLang="en-US" sz="1200" b="1" i="0" baseline="0" dirty="0">
                          <a:solidFill>
                            <a:srgbClr val="000000"/>
                          </a:solidFill>
                        </a:rPr>
                        <a:t>Essay: Paragraph 2 + 3</a:t>
                      </a:r>
                      <a:br>
                        <a:rPr lang="en-GB" altLang="en-US" sz="1200" b="1" i="0" baseline="0" dirty="0">
                          <a:solidFill>
                            <a:srgbClr val="000000"/>
                          </a:solidFill>
                        </a:rPr>
                      </a:br>
                      <a:r>
                        <a:rPr lang="en-GB" altLang="en-US" sz="1200" b="1" i="0" baseline="0" dirty="0">
                          <a:solidFill>
                            <a:srgbClr val="000000"/>
                          </a:solidFill>
                        </a:rPr>
                        <a:t>Photobook: </a:t>
                      </a:r>
                      <a:r>
                        <a:rPr kumimoji="0" lang="en-GB" altLang="en-US" sz="1200" b="1" i="0" u="none" strike="noStrike" cap="none" normalizeH="0" baseline="0" dirty="0">
                          <a:ln>
                            <a:noFill/>
                          </a:ln>
                          <a:solidFill>
                            <a:schemeClr val="tx1"/>
                          </a:solidFill>
                          <a:effectLst/>
                          <a:latin typeface="Tahoma" charset="0"/>
                          <a:ea typeface="MS Mincho" charset="0"/>
                          <a:cs typeface="Tahoma" charset="0"/>
                        </a:rPr>
                        <a:t>Deconstruct narrative, editing &amp; design</a:t>
                      </a:r>
                      <a:endParaRPr kumimoji="0" lang="en-GB" sz="1200" b="1" i="0" u="none" strike="noStrike" cap="none" normalizeH="0" baseline="0" dirty="0">
                        <a:ln>
                          <a:noFill/>
                        </a:ln>
                        <a:solidFill>
                          <a:schemeClr val="tx1"/>
                        </a:solidFill>
                        <a:effectLst/>
                        <a:latin typeface="Tahoma"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ahoma" charset="0"/>
                          <a:ea typeface="MS Mincho" charset="0"/>
                          <a:cs typeface="Tahoma" charset="0"/>
                        </a:rPr>
                        <a:t>Slides to improve: Actions to take</a:t>
                      </a: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ahoma" charset="0"/>
                          <a:ea typeface="MS Mincho" charset="0"/>
                          <a:cs typeface="Tahoma" charset="0"/>
                        </a:rPr>
                        <a:t>Complete by:</a:t>
                      </a: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2 &amp; 3 and upload to the blog no later than </a:t>
                      </a:r>
                      <a:r>
                        <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rPr>
                        <a:t>Mon 25 Jan.</a:t>
                      </a: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p>
                      <a:pPr marL="171450" indent="-171450">
                        <a:buFont typeface="Arial" panose="020B0604020202020204" pitchFamily="34" charset="0"/>
                        <a:buChar char="•"/>
                      </a:pPr>
                      <a:endParaRPr lang="en-US" sz="1100" dirty="0"/>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6029604"/>
                  </a:ext>
                </a:extLst>
              </a:tr>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rPr>
                        <a:t>Photobook: </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Lesson time (Mon, Tue, Thurs &amp; Fri)</a:t>
                      </a:r>
                      <a:endParaRPr lang="en-US" sz="1100" dirty="0"/>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Read and consider theories around how narrative can be constructed and other aspects of photobook making. Read key texts by </a:t>
                      </a:r>
                      <a:r>
                        <a:rPr lang="en-US" sz="1100" kern="1200" dirty="0" err="1">
                          <a:solidFill>
                            <a:schemeClr val="tx1"/>
                          </a:solidFill>
                          <a:effectLst/>
                          <a:latin typeface="+mn-lt"/>
                          <a:ea typeface="+mn-ea"/>
                          <a:cs typeface="+mn-cs"/>
                        </a:rPr>
                        <a:t>Jorg</a:t>
                      </a:r>
                      <a:r>
                        <a:rPr lang="en-US" sz="1100" kern="1200" dirty="0">
                          <a:solidFill>
                            <a:schemeClr val="tx1"/>
                          </a:solidFill>
                          <a:effectLst/>
                          <a:latin typeface="+mn-lt"/>
                          <a:ea typeface="+mn-ea"/>
                          <a:cs typeface="+mn-cs"/>
                        </a:rPr>
                        <a:t> </a:t>
                      </a:r>
                      <a:r>
                        <a:rPr lang="en-US" sz="1100" kern="1200" dirty="0" err="1">
                          <a:solidFill>
                            <a:schemeClr val="tx1"/>
                          </a:solidFill>
                          <a:effectLst/>
                          <a:latin typeface="+mn-lt"/>
                          <a:ea typeface="+mn-ea"/>
                          <a:cs typeface="+mn-cs"/>
                        </a:rPr>
                        <a:t>Colberg</a:t>
                      </a:r>
                      <a:r>
                        <a:rPr lang="en-US" sz="1100" kern="1200" dirty="0">
                          <a:solidFill>
                            <a:schemeClr val="tx1"/>
                          </a:solidFill>
                          <a:effectLst/>
                          <a:latin typeface="+mn-lt"/>
                          <a:ea typeface="+mn-ea"/>
                          <a:cs typeface="+mn-cs"/>
                        </a:rPr>
                        <a:t>, Colin </a:t>
                      </a:r>
                      <a:r>
                        <a:rPr lang="en-US" sz="1100" kern="1200" dirty="0" err="1">
                          <a:solidFill>
                            <a:schemeClr val="tx1"/>
                          </a:solidFill>
                          <a:effectLst/>
                          <a:latin typeface="+mn-lt"/>
                          <a:ea typeface="+mn-ea"/>
                          <a:cs typeface="+mn-cs"/>
                        </a:rPr>
                        <a:t>Pantall</a:t>
                      </a:r>
                      <a:r>
                        <a:rPr lang="en-US" sz="1100" kern="1200" dirty="0">
                          <a:solidFill>
                            <a:schemeClr val="tx1"/>
                          </a:solidFill>
                          <a:effectLst/>
                          <a:latin typeface="+mn-lt"/>
                          <a:ea typeface="+mn-ea"/>
                          <a:cs typeface="+mn-cs"/>
                        </a:rPr>
                        <a:t> and Lewis Bush.</a:t>
                      </a:r>
                      <a:endParaRPr lang="en-US" sz="1100" dirty="0"/>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0872">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cap="none" normalizeH="0" baseline="0" dirty="0">
                          <a:ln>
                            <a:noFill/>
                          </a:ln>
                          <a:solidFill>
                            <a:schemeClr val="tx1"/>
                          </a:solidFill>
                          <a:effectLst/>
                          <a:latin typeface="Tahoma" charset="0"/>
                          <a:ea typeface="ＭＳ Ｐゴシック" charset="0"/>
                        </a:rPr>
                        <a:t>Research a photo-book and describe the story it is communicating  with reference to</a:t>
                      </a:r>
                      <a:r>
                        <a:rPr lang="en-GB" altLang="en-US" sz="1100" dirty="0">
                          <a:solidFill>
                            <a:srgbClr val="000000"/>
                          </a:solidFill>
                        </a:rPr>
                        <a:t> subject-matter, genre and approach to image-making</a:t>
                      </a:r>
                      <a:r>
                        <a:rPr lang="en-GB" altLang="en-US" sz="1100" baseline="0" dirty="0">
                          <a:solidFill>
                            <a:srgbClr val="000000"/>
                          </a:solidFill>
                        </a:rPr>
                        <a:t>.</a:t>
                      </a:r>
                      <a:r>
                        <a:rPr lang="en-GB" altLang="en-US" sz="1100" dirty="0">
                          <a:solidFill>
                            <a:srgbClr val="000000"/>
                          </a:solidFill>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2224">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cap="none" normalizeH="0" baseline="0" dirty="0">
                          <a:ln>
                            <a:noFill/>
                          </a:ln>
                          <a:solidFill>
                            <a:schemeClr val="tx1"/>
                          </a:solidFill>
                          <a:effectLst/>
                          <a:latin typeface="Tahoma" charset="0"/>
                          <a:ea typeface="ＭＳ Ｐゴシック" charset="0"/>
                        </a:rPr>
                        <a:t>Who is the photographer? Why did he/she make it? (intentions/ reasons) Who is it for? (audience) How was it received? (any press, reviews, awards, legacy etc.)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025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Deconstruct the narrative, concept and design of the book such as: book in hand (how does it feel?), paper and ink, format, size and orientation, design and layout, rhythm and sequencing, structure and narrative, title and typography, images and text. </a:t>
                      </a:r>
                      <a:r>
                        <a:rPr kumimoji="0" lang="en-GB" altLang="en-US" sz="1100" b="0" i="0" u="none" strike="noStrike" kern="1200" cap="none" spc="0" normalizeH="0" baseline="0" noProof="0" dirty="0">
                          <a:ln>
                            <a:noFill/>
                          </a:ln>
                          <a:solidFill>
                            <a:srgbClr val="000000"/>
                          </a:solidFill>
                          <a:effectLst/>
                          <a:uLnTx/>
                          <a:uFillTx/>
                          <a:latin typeface="+mn-lt"/>
                          <a:ea typeface="+mn-ea"/>
                          <a:cs typeface="+mn-cs"/>
                        </a:rPr>
                        <a:t>Apply theory above in your analysis</a:t>
                      </a:r>
                      <a:endParaRPr kumimoji="0" lang="en-GB" sz="1100" b="0" i="0" u="none" strike="noStrike" kern="1200" cap="none" spc="0" normalizeH="0" baseline="0" noProof="0" dirty="0">
                        <a:ln>
                          <a:noFill/>
                        </a:ln>
                        <a:solidFill>
                          <a:srgbClr val="000000"/>
                        </a:solidFill>
                        <a:effectLst/>
                        <a:uLnTx/>
                        <a:uFillTx/>
                        <a:latin typeface="Tahoma" charset="0"/>
                        <a:ea typeface="ＭＳ Ｐゴシック" charset="0"/>
                        <a:cs typeface="+mn-cs"/>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816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sz="1100" dirty="0"/>
                        <a:t>Write a book specification and describe in detail what your book will be about in terms of narrative, concept and design with reference to the same elements of bookmaking as above.</a:t>
                      </a:r>
                      <a:endParaRPr kumimoji="0" lang="en-GB" sz="1100" b="0" i="0" u="none" strike="noStrike" cap="none" normalizeH="0" baseline="0" dirty="0">
                        <a:ln>
                          <a:noFill/>
                        </a:ln>
                        <a:solidFill>
                          <a:schemeClr val="tx1"/>
                        </a:solidFill>
                        <a:effectLst/>
                        <a:latin typeface="Tahoma"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04057">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sz="1100" dirty="0"/>
                        <a:t>Produce a mood-board of design ideas for inspiration. Look at BLURB online book making website, photo books from photographers or see previous books produced by </a:t>
                      </a:r>
                      <a:r>
                        <a:rPr lang="en-GB" sz="1100" dirty="0" err="1"/>
                        <a:t>Hautlieu</a:t>
                      </a:r>
                      <a:r>
                        <a:rPr lang="en-GB" sz="1100" dirty="0"/>
                        <a:t> students on the table in class.</a:t>
                      </a:r>
                      <a:endParaRPr kumimoji="0" lang="en-GB" sz="1100" b="0" i="0" u="none" strike="noStrike" kern="1200" cap="none" spc="0" normalizeH="0" baseline="0" noProof="0" dirty="0">
                        <a:ln>
                          <a:noFill/>
                        </a:ln>
                        <a:solidFill>
                          <a:schemeClr val="tx1"/>
                        </a:solidFill>
                        <a:effectLst/>
                        <a:uLnTx/>
                        <a:uFillTx/>
                        <a:latin typeface="+mn-lt"/>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3554479"/>
                  </a:ext>
                </a:extLst>
              </a:tr>
            </a:tbl>
          </a:graphicData>
        </a:graphic>
      </p:graphicFrame>
    </p:spTree>
    <p:extLst>
      <p:ext uri="{BB962C8B-B14F-4D97-AF65-F5344CB8AC3E}">
        <p14:creationId xmlns:p14="http://schemas.microsoft.com/office/powerpoint/2010/main" val="3367505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1463" name="Group 39"/>
          <p:cNvGraphicFramePr>
            <a:graphicFrameLocks noGrp="1"/>
          </p:cNvGraphicFramePr>
          <p:nvPr>
            <p:extLst>
              <p:ext uri="{D42A27DB-BD31-4B8C-83A1-F6EECF244321}">
                <p14:modId xmlns:p14="http://schemas.microsoft.com/office/powerpoint/2010/main" val="2644033526"/>
              </p:ext>
            </p:extLst>
          </p:nvPr>
        </p:nvGraphicFramePr>
        <p:xfrm>
          <a:off x="251520" y="332656"/>
          <a:ext cx="8569325" cy="5870327"/>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40680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08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kern="1200" dirty="0">
                          <a:solidFill>
                            <a:srgbClr val="FF0000"/>
                          </a:solidFill>
                          <a:latin typeface="+mn-lt"/>
                          <a:ea typeface="+mn-ea"/>
                          <a:cs typeface="+mn-cs"/>
                        </a:rPr>
                        <a:t>Week 18: </a:t>
                      </a:r>
                      <a:r>
                        <a:rPr lang="en-GB" altLang="en-US" sz="1200" b="1" i="1" kern="1200" dirty="0">
                          <a:solidFill>
                            <a:schemeClr val="tx1"/>
                          </a:solidFill>
                          <a:latin typeface="+mn-lt"/>
                          <a:ea typeface="+mn-ea"/>
                          <a:cs typeface="+mn-cs"/>
                        </a:rPr>
                        <a:t>18 - 24 Jan:</a:t>
                      </a:r>
                      <a:br>
                        <a:rPr lang="en-GB" altLang="en-US" sz="1200" b="1" i="0" baseline="0" dirty="0">
                          <a:solidFill>
                            <a:srgbClr val="000000"/>
                          </a:solidFill>
                        </a:rPr>
                      </a:br>
                      <a:r>
                        <a:rPr lang="en-GB" altLang="en-US" sz="1200" b="1" i="0" baseline="0" dirty="0">
                          <a:solidFill>
                            <a:srgbClr val="000000"/>
                          </a:solidFill>
                        </a:rPr>
                        <a:t>Essay: Paragraph 2 + 3</a:t>
                      </a:r>
                      <a:br>
                        <a:rPr lang="en-GB" altLang="en-US" sz="1200" b="1" i="0" baseline="0" dirty="0">
                          <a:solidFill>
                            <a:srgbClr val="000000"/>
                          </a:solidFill>
                        </a:rPr>
                      </a:br>
                      <a:r>
                        <a:rPr lang="en-GB" altLang="en-US" sz="1200" b="1" i="0" baseline="0" dirty="0">
                          <a:solidFill>
                            <a:srgbClr val="000000"/>
                          </a:solidFill>
                        </a:rPr>
                        <a:t>Film: </a:t>
                      </a:r>
                      <a:r>
                        <a:rPr kumimoji="0" lang="en-GB" altLang="en-US" sz="1200" b="1" i="0" u="none" strike="noStrike" cap="none" normalizeH="0" baseline="0" dirty="0">
                          <a:ln>
                            <a:noFill/>
                          </a:ln>
                          <a:solidFill>
                            <a:schemeClr val="tx1"/>
                          </a:solidFill>
                          <a:effectLst/>
                          <a:latin typeface="Tahoma" charset="0"/>
                          <a:ea typeface="MS Mincho" charset="0"/>
                          <a:cs typeface="Tahoma" charset="0"/>
                        </a:rPr>
                        <a:t>d</a:t>
                      </a:r>
                      <a:r>
                        <a:rPr kumimoji="0" lang="en-GB" sz="1200" b="1" i="0" u="none" strike="noStrike" cap="none" normalizeH="0" baseline="0" dirty="0">
                          <a:ln>
                            <a:noFill/>
                          </a:ln>
                          <a:solidFill>
                            <a:schemeClr val="tx1"/>
                          </a:solidFill>
                          <a:effectLst/>
                          <a:latin typeface="Tahoma" charset="0"/>
                          <a:ea typeface="MS Mincho" charset="0"/>
                          <a:cs typeface="Tahoma" charset="0"/>
                        </a:rPr>
                        <a:t>econstruct narrative, editing &amp; direction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a:ln>
                            <a:noFill/>
                          </a:ln>
                          <a:solidFill>
                            <a:schemeClr val="tx1"/>
                          </a:solidFill>
                          <a:effectLst/>
                          <a:latin typeface="Tahoma" charset="0"/>
                          <a:ea typeface="MS Mincho" charset="0"/>
                          <a:cs typeface="Tahoma" charset="0"/>
                        </a:rPr>
                        <a:t>Slides to improve: Actions to take</a:t>
                      </a: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ahoma" charset="0"/>
                          <a:ea typeface="MS Mincho" charset="0"/>
                          <a:cs typeface="Tahoma" charset="0"/>
                        </a:rPr>
                        <a:t>Complete by:</a:t>
                      </a: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728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2 &amp; 3 and upload to the blog no later than </a:t>
                      </a:r>
                      <a:r>
                        <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rPr>
                        <a:t>Mon 25 Jan.</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6029604"/>
                  </a:ext>
                </a:extLst>
              </a:tr>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latin typeface="Tahoma" panose="020B0604030504040204" pitchFamily="34" charset="0"/>
                          <a:ea typeface="Tahoma" panose="020B0604030504040204" pitchFamily="34" charset="0"/>
                          <a:cs typeface="Tahoma" panose="020B0604030504040204" pitchFamily="34" charset="0"/>
                        </a:rPr>
                        <a:t>Film: </a:t>
                      </a:r>
                      <a:r>
                        <a:rPr kumimoji="0" lang="en-GB" sz="11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Lesson time (Mon, Tue, Thurs &amp; Fri)</a:t>
                      </a:r>
                      <a:endParaRPr lang="en-US" sz="1100" dirty="0">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US" sz="1100" b="0" i="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Study</a:t>
                      </a:r>
                      <a:r>
                        <a:rPr lang="en-GB" sz="1100" b="0" i="0" dirty="0">
                          <a:solidFill>
                            <a:srgbClr val="1E1E1E"/>
                          </a:solidFill>
                          <a:effectLst/>
                          <a:latin typeface="Tahoma" panose="020B0604030504040204" pitchFamily="34" charset="0"/>
                          <a:ea typeface="Tahoma" panose="020B0604030504040204" pitchFamily="34" charset="0"/>
                          <a:cs typeface="Tahoma" panose="020B0604030504040204" pitchFamily="34" charset="0"/>
                        </a:rPr>
                        <a:t> Dr McKinlay's blog on </a:t>
                      </a:r>
                      <a:r>
                        <a:rPr lang="en-GB" sz="1100" b="0" i="0" dirty="0">
                          <a:solidFill>
                            <a:srgbClr val="24890D"/>
                          </a:solidFill>
                          <a:effectLst/>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Narrative in Cinema</a:t>
                      </a:r>
                      <a:r>
                        <a:rPr lang="en-GB" sz="1100" b="0" i="0" dirty="0">
                          <a:solidFill>
                            <a:srgbClr val="1E1E1E"/>
                          </a:solidFill>
                          <a:effectLst/>
                          <a:latin typeface="Tahoma" panose="020B0604030504040204" pitchFamily="34" charset="0"/>
                          <a:ea typeface="Tahoma" panose="020B0604030504040204" pitchFamily="34" charset="0"/>
                          <a:cs typeface="Tahoma" panose="020B0604030504040204" pitchFamily="34" charset="0"/>
                        </a:rPr>
                        <a:t> and </a:t>
                      </a:r>
                      <a:r>
                        <a:rPr lang="en-GB" sz="1100" b="0" i="0" dirty="0">
                          <a:solidFill>
                            <a:srgbClr val="24890D"/>
                          </a:solidFill>
                          <a:effectLst/>
                          <a:latin typeface="Tahoma" panose="020B0604030504040204" pitchFamily="34" charset="0"/>
                          <a:ea typeface="Tahoma" panose="020B0604030504040204" pitchFamily="34" charset="0"/>
                          <a:cs typeface="Tahoma" panose="020B0604030504040204" pitchFamily="34" charset="0"/>
                          <a:hlinkClick r:id="rId3">
                            <a:extLst>
                              <a:ext uri="{A12FA001-AC4F-418D-AE19-62706E023703}">
                                <ahyp:hlinkClr xmlns:ahyp="http://schemas.microsoft.com/office/drawing/2018/hyperlinkcolor" val="tx"/>
                              </a:ext>
                            </a:extLst>
                          </a:hlinkClick>
                        </a:rPr>
                        <a:t>The Language of Moving Image</a:t>
                      </a:r>
                      <a:r>
                        <a:rPr lang="en-GB" sz="1100" b="0" i="0" dirty="0">
                          <a:solidFill>
                            <a:srgbClr val="1E1E1E"/>
                          </a:solidFill>
                          <a:effectLst/>
                          <a:latin typeface="Tahoma" panose="020B0604030504040204" pitchFamily="34" charset="0"/>
                          <a:ea typeface="Tahoma" panose="020B0604030504040204" pitchFamily="34" charset="0"/>
                          <a:cs typeface="Tahoma" panose="020B0604030504040204" pitchFamily="34" charset="0"/>
                        </a:rPr>
                        <a:t> which look more specifically at some of the recognised conventions and key terminology associated with moving image (film, TV, adverts, animations, installations and other moving image products)</a:t>
                      </a:r>
                      <a:endParaRPr lang="en-US" sz="110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0872">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cap="none" normalizeH="0" baseline="0" dirty="0">
                          <a:ln>
                            <a:noFill/>
                          </a:ln>
                          <a:solidFill>
                            <a:schemeClr val="tx1"/>
                          </a:solidFill>
                          <a:effectLst/>
                          <a:latin typeface="Tahoma" charset="0"/>
                          <a:ea typeface="ＭＳ Ｐゴシック" charset="0"/>
                        </a:rPr>
                        <a:t>Research a film and describe its story - </a:t>
                      </a:r>
                      <a:r>
                        <a:rPr kumimoji="0" lang="en-GB" sz="1100" b="0" i="0" u="none" strike="noStrike" cap="none" normalizeH="0" baseline="0" dirty="0">
                          <a:ln>
                            <a:noFill/>
                          </a:ln>
                          <a:solidFill>
                            <a:srgbClr val="000000"/>
                          </a:solidFill>
                          <a:effectLst/>
                          <a:latin typeface="Tahoma" charset="0"/>
                          <a:ea typeface="ＭＳ Ｐゴシック" charset="0"/>
                        </a:rPr>
                        <a:t>including</a:t>
                      </a:r>
                      <a:r>
                        <a:rPr lang="en-GB" altLang="en-US" sz="1100" dirty="0">
                          <a:solidFill>
                            <a:srgbClr val="000000"/>
                          </a:solidFill>
                        </a:rPr>
                        <a:t> subject-matter, genre and style</a:t>
                      </a:r>
                      <a:r>
                        <a:rPr lang="en-GB" altLang="en-US" sz="1100" baseline="0" dirty="0">
                          <a:solidFill>
                            <a:srgbClr val="000000"/>
                          </a:solidFill>
                        </a:rPr>
                        <a:t> etc.</a:t>
                      </a:r>
                      <a:r>
                        <a:rPr lang="en-GB" altLang="en-US" sz="1100" dirty="0">
                          <a:solidFill>
                            <a:srgbClr val="000000"/>
                          </a:solidFill>
                        </a:rPr>
                        <a:t> </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en-GB" altLang="en-US" sz="1100" dirty="0">
                        <a:solidFill>
                          <a:srgbClr val="000000"/>
                        </a:solidFill>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2224">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1100" b="0" i="0" u="none" strike="noStrike" cap="none" normalizeH="0" baseline="0" dirty="0">
                          <a:ln>
                            <a:noFill/>
                          </a:ln>
                          <a:solidFill>
                            <a:schemeClr val="tx1"/>
                          </a:solidFill>
                          <a:effectLst/>
                          <a:latin typeface="Tahoma" charset="0"/>
                          <a:ea typeface="ＭＳ Ｐゴシック" charset="0"/>
                          <a:cs typeface="Times New Roman" charset="0"/>
                        </a:rPr>
                        <a:t>Who is the film director? Why did he/she make it? (intentions/ reasons) Who is it for? (audience) How was it received? (any press, awards, legacy etc.)</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GB" sz="1100" b="0" i="0" u="none" strike="noStrike" cap="none" normalizeH="0" baseline="0" dirty="0">
                        <a:ln>
                          <a:noFill/>
                        </a:ln>
                        <a:solidFill>
                          <a:schemeClr val="tx1"/>
                        </a:solidFill>
                        <a:effectLst/>
                        <a:latin typeface="Tahoma" charset="0"/>
                        <a:ea typeface="ＭＳ Ｐゴシック" charset="0"/>
                        <a:cs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025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sz="1100" b="0" dirty="0">
                          <a:latin typeface="+mj-lt"/>
                        </a:rPr>
                        <a:t>Deconstruct the film’s narrative, editing and directing, such</a:t>
                      </a:r>
                      <a:r>
                        <a:rPr lang="en-GB" sz="1100" b="0" baseline="0" dirty="0">
                          <a:latin typeface="+mj-lt"/>
                        </a:rPr>
                        <a:t> as; </a:t>
                      </a:r>
                      <a:r>
                        <a:rPr lang="en-GB" sz="1100" b="0" i="0" dirty="0">
                          <a:solidFill>
                            <a:srgbClr val="2B2B2B"/>
                          </a:solidFill>
                          <a:effectLst/>
                          <a:latin typeface="+mj-lt"/>
                          <a:cs typeface="Calibri" panose="020F0502020204030204" pitchFamily="34" charset="0"/>
                        </a:rPr>
                        <a:t>scenes, action, shot sizes, camera angles and mise-</a:t>
                      </a:r>
                      <a:r>
                        <a:rPr lang="en-GB" sz="1100" b="0" i="0" dirty="0" err="1">
                          <a:solidFill>
                            <a:srgbClr val="2B2B2B"/>
                          </a:solidFill>
                          <a:effectLst/>
                          <a:latin typeface="+mj-lt"/>
                          <a:cs typeface="Calibri" panose="020F0502020204030204" pitchFamily="34" charset="0"/>
                        </a:rPr>
                        <a:t>en</a:t>
                      </a:r>
                      <a:r>
                        <a:rPr lang="en-GB" sz="1100" b="0" i="0" dirty="0">
                          <a:solidFill>
                            <a:srgbClr val="2B2B2B"/>
                          </a:solidFill>
                          <a:effectLst/>
                          <a:latin typeface="+mj-lt"/>
                          <a:cs typeface="Calibri" panose="020F0502020204030204" pitchFamily="34" charset="0"/>
                        </a:rPr>
                        <a:t>-scene (the arrangement of the scenery in front of the camera) from location, props, people, lighting, sound etc.</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en-GB" sz="1100" b="0" i="0" dirty="0">
                        <a:solidFill>
                          <a:srgbClr val="2B2B2B"/>
                        </a:solidFill>
                        <a:effectLst/>
                        <a:latin typeface="+mj-lt"/>
                        <a:cs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lang="en-GB" sz="1200" b="0" i="0" dirty="0">
                        <a:solidFill>
                          <a:srgbClr val="2B2B2B"/>
                        </a:solidFill>
                        <a:effectLst/>
                        <a:latin typeface="Calibri" panose="020F0502020204030204" pitchFamily="34" charset="0"/>
                        <a:cs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816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GB" sz="1100" dirty="0"/>
                        <a:t>.</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GB" sz="1100" b="0" i="0" u="none" strike="noStrike" cap="none" normalizeH="0" baseline="0" dirty="0">
                        <a:ln>
                          <a:noFill/>
                        </a:ln>
                        <a:solidFill>
                          <a:schemeClr val="tx1"/>
                        </a:solidFill>
                        <a:effectLst/>
                        <a:latin typeface="Tahoma"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0" dirty="0">
                        <a:solidFill>
                          <a:srgbClr val="2B2B2B"/>
                        </a:solidFill>
                        <a:effectLst/>
                        <a:latin typeface="Calibri" panose="020F0502020204030204" pitchFamily="34" charset="0"/>
                        <a:cs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29679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007" name="Group 79"/>
          <p:cNvGraphicFramePr>
            <a:graphicFrameLocks noGrp="1"/>
          </p:cNvGraphicFramePr>
          <p:nvPr>
            <p:extLst>
              <p:ext uri="{D42A27DB-BD31-4B8C-83A1-F6EECF244321}">
                <p14:modId xmlns:p14="http://schemas.microsoft.com/office/powerpoint/2010/main" val="3167238883"/>
              </p:ext>
            </p:extLst>
          </p:nvPr>
        </p:nvGraphicFramePr>
        <p:xfrm>
          <a:off x="287176" y="188640"/>
          <a:ext cx="8569647" cy="6401205"/>
        </p:xfrm>
        <a:graphic>
          <a:graphicData uri="http://schemas.openxmlformats.org/drawingml/2006/table">
            <a:tbl>
              <a:tblPr/>
              <a:tblGrid>
                <a:gridCol w="4591223">
                  <a:extLst>
                    <a:ext uri="{9D8B030D-6E8A-4147-A177-3AD203B41FA5}">
                      <a16:colId xmlns:a16="http://schemas.microsoft.com/office/drawing/2014/main" val="20000"/>
                    </a:ext>
                  </a:extLst>
                </a:gridCol>
                <a:gridCol w="2754416">
                  <a:extLst>
                    <a:ext uri="{9D8B030D-6E8A-4147-A177-3AD203B41FA5}">
                      <a16:colId xmlns:a16="http://schemas.microsoft.com/office/drawing/2014/main" val="20001"/>
                    </a:ext>
                  </a:extLst>
                </a:gridCol>
                <a:gridCol w="1224008">
                  <a:extLst>
                    <a:ext uri="{9D8B030D-6E8A-4147-A177-3AD203B41FA5}">
                      <a16:colId xmlns:a16="http://schemas.microsoft.com/office/drawing/2014/main" val="20002"/>
                    </a:ext>
                  </a:extLst>
                </a:gridCol>
              </a:tblGrid>
              <a:tr h="350231">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18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1800" b="0" i="0" u="none" strike="noStrike" kern="1200" cap="none" spc="0" normalizeH="0" baseline="0" noProof="0" dirty="0">
                        <a:ln>
                          <a:noFill/>
                        </a:ln>
                        <a:solidFill>
                          <a:srgbClr val="000000"/>
                        </a:solidFill>
                        <a:effectLst/>
                        <a:uLnTx/>
                        <a:uFillTx/>
                        <a:latin typeface="Calibri"/>
                        <a:ea typeface="Calibri"/>
                        <a:cs typeface="Times New Roman"/>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5070">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dirty="0">
                          <a:solidFill>
                            <a:srgbClr val="FF0000"/>
                          </a:solidFill>
                        </a:rPr>
                        <a:t>Week: 19-20 -21: 25</a:t>
                      </a:r>
                      <a:r>
                        <a:rPr lang="en-GB" altLang="en-US" sz="1100" b="1" i="1" baseline="0" dirty="0">
                          <a:solidFill>
                            <a:srgbClr val="FF0000"/>
                          </a:solidFill>
                        </a:rPr>
                        <a:t> Jan</a:t>
                      </a:r>
                      <a:r>
                        <a:rPr lang="en-GB" altLang="en-US" sz="1100" b="1" i="1" dirty="0">
                          <a:solidFill>
                            <a:srgbClr val="FF0000"/>
                          </a:solidFill>
                        </a:rPr>
                        <a:t>  </a:t>
                      </a:r>
                      <a:r>
                        <a:rPr lang="en-GB" altLang="en-US" sz="1100" b="1" i="1" baseline="30000" dirty="0">
                          <a:solidFill>
                            <a:srgbClr val="FF0000"/>
                          </a:solidFill>
                        </a:rPr>
                        <a:t>–</a:t>
                      </a:r>
                      <a:r>
                        <a:rPr lang="en-GB" altLang="en-US" sz="1100" b="1" i="1" baseline="0" dirty="0">
                          <a:solidFill>
                            <a:srgbClr val="FF0000"/>
                          </a:solidFill>
                        </a:rPr>
                        <a:t> 11 </a:t>
                      </a:r>
                      <a:r>
                        <a:rPr lang="en-GB" altLang="en-US" sz="1100" b="1" i="1" dirty="0">
                          <a:solidFill>
                            <a:srgbClr val="FF0000"/>
                          </a:solidFill>
                        </a:rPr>
                        <a:t>Feb </a:t>
                      </a:r>
                      <a:br>
                        <a:rPr lang="en-GB" altLang="en-US" sz="1100" b="1" i="1" dirty="0">
                          <a:solidFill>
                            <a:srgbClr val="FF0000"/>
                          </a:solidFill>
                        </a:rPr>
                      </a:br>
                      <a:r>
                        <a:rPr lang="en-GB" altLang="en-US" sz="1100" b="0" i="0" dirty="0">
                          <a:solidFill>
                            <a:srgbClr val="FF0000"/>
                          </a:solidFill>
                        </a:rPr>
                        <a:t>MOCK EXAM </a:t>
                      </a:r>
                      <a:r>
                        <a:rPr lang="en-GB" altLang="en-US" sz="1100" b="0" i="0" baseline="0" dirty="0">
                          <a:solidFill>
                            <a:srgbClr val="FF0000"/>
                          </a:solidFill>
                        </a:rPr>
                        <a:t> 3 days (15 hrs) Mon 5 – Thurs 11 Feb</a:t>
                      </a:r>
                      <a:br>
                        <a:rPr lang="en-GB" altLang="en-US" sz="1100" b="1" i="1" dirty="0">
                          <a:solidFill>
                            <a:srgbClr val="000000"/>
                          </a:solidFill>
                        </a:rPr>
                      </a:br>
                      <a:r>
                        <a:rPr kumimoji="0" lang="en-GB" altLang="en-US" sz="1100" b="1" i="0" u="none" strike="noStrike" cap="none" normalizeH="0" baseline="0" dirty="0">
                          <a:ln>
                            <a:noFill/>
                          </a:ln>
                          <a:solidFill>
                            <a:schemeClr val="tx1"/>
                          </a:solidFill>
                          <a:effectLst/>
                          <a:latin typeface="Tahoma" pitchFamily="34" charset="0"/>
                          <a:ea typeface="MS Mincho" pitchFamily="49" charset="-128"/>
                        </a:rPr>
                        <a:t>Design your Photobook &amp; Complete Essay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3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conclusion, </a:t>
                      </a:r>
                      <a:r>
                        <a:rPr kumimoji="0" lang="en-GB" altLang="en-US" sz="1100" b="0" i="0" u="none" strike="noStrike" cap="none" normalizeH="0" baseline="0" dirty="0">
                          <a:ln>
                            <a:noFill/>
                          </a:ln>
                          <a:solidFill>
                            <a:schemeClr val="tx1"/>
                          </a:solidFill>
                          <a:effectLst/>
                          <a:latin typeface="Arial" pitchFamily="34" charset="0"/>
                          <a:ea typeface="ＭＳ Ｐゴシック" pitchFamily="34" charset="-128"/>
                        </a:rPr>
                        <a:t>bibliography, proof read and hand in draft essay.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100" b="0" i="0" u="none" strike="noStrike" cap="none" normalizeH="0" baseline="0" dirty="0">
                          <a:ln>
                            <a:noFill/>
                          </a:ln>
                          <a:solidFill>
                            <a:schemeClr val="tx1"/>
                          </a:solidFill>
                          <a:effectLst/>
                          <a:latin typeface="Arial" pitchFamily="34" charset="0"/>
                          <a:ea typeface="ＭＳ Ｐゴシック" pitchFamily="34" charset="-128"/>
                        </a:rPr>
                        <a:t>no later than </a:t>
                      </a:r>
                      <a:r>
                        <a:rPr kumimoji="0" lang="en-GB" altLang="en-US" sz="1100" b="1" i="0" u="none" strike="noStrike" cap="none" normalizeH="0" baseline="0" dirty="0">
                          <a:ln>
                            <a:noFill/>
                          </a:ln>
                          <a:solidFill>
                            <a:srgbClr val="FF0000"/>
                          </a:solidFill>
                          <a:effectLst/>
                          <a:latin typeface="Arial" pitchFamily="34" charset="0"/>
                          <a:ea typeface="ＭＳ Ｐゴシック" pitchFamily="34" charset="-128"/>
                        </a:rPr>
                        <a:t>Mon 1 FEB.</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40317535"/>
                  </a:ext>
                </a:extLst>
              </a:tr>
              <a:tr h="890165">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rPr>
                        <a:t>Photobook: </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Lesson time (Mon, Tue, Thurs &amp; Fri)</a:t>
                      </a:r>
                      <a:endParaRPr lang="en-US" sz="1100" dirty="0"/>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100" dirty="0"/>
                        <a:t>Using </a:t>
                      </a:r>
                      <a:r>
                        <a:rPr lang="en-US" sz="1100" dirty="0" err="1"/>
                        <a:t>Lightroom</a:t>
                      </a:r>
                      <a:r>
                        <a:rPr lang="en-US" sz="1100" dirty="0"/>
                        <a:t> make a rough selection of your 40-50 best pictures from all shoots. Make sure you have adjusted and </a:t>
                      </a:r>
                      <a:r>
                        <a:rPr lang="en-US" sz="1100" dirty="0" err="1"/>
                        <a:t>standardised</a:t>
                      </a:r>
                      <a:r>
                        <a:rPr lang="en-US" sz="1100" dirty="0"/>
                        <a:t> all the pictures in terms of exposure, </a:t>
                      </a:r>
                      <a:r>
                        <a:rPr lang="en-US" sz="1100" dirty="0" err="1"/>
                        <a:t>colour</a:t>
                      </a:r>
                      <a:r>
                        <a:rPr lang="en-US" sz="1100" dirty="0"/>
                        <a:t> balance/</a:t>
                      </a:r>
                      <a:r>
                        <a:rPr lang="en-US" sz="1100" baseline="0" dirty="0"/>
                        <a:t> B&amp;W, </a:t>
                      </a:r>
                      <a:r>
                        <a:rPr lang="en-US" sz="1100" dirty="0"/>
                        <a:t> contrast/brightness etc.</a:t>
                      </a:r>
                      <a:endPar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9644">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a:t>Decide on format (landscape, portrait) size and style of your photo-book. Begin to design your photo book, considering carefully, narrative, sequencing, page spreads, juxtaposition, image size, text pages, empty pages, use of archival material etc.</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63962">
                <a:tc>
                  <a:txBody>
                    <a:bodyPr/>
                    <a:lstStyle>
                      <a:lvl1pPr marL="342900" indent="-342900"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a:t>At the end of your photo book, add your illustrated essay including title, any captions (if needed), bibliography, illustrations of artists work (incl data) and images of your own responses. Think carefully about font type, size and weighting.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04407">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a:t>Produce screen prints of layout ideas as you progress and add to Blog for further annotation,</a:t>
                      </a:r>
                      <a:r>
                        <a:rPr lang="en-US" sz="1100" baseline="0" dirty="0"/>
                        <a:t> commenting on </a:t>
                      </a:r>
                      <a:r>
                        <a:rPr lang="en-US" sz="1100" dirty="0"/>
                        <a:t>page layout/ narrative/ sequencing/ juxtaposition of pictures.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222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lang="en-GB" sz="1100" dirty="0"/>
                        <a:t>Design at least 3 newspaper spreads, showing a variety of layouts such  as full bleed, juxtaposition, montage and sequence. </a:t>
                      </a:r>
                      <a:endPar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7156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100" dirty="0"/>
                        <a:t>Select 3 newspaper spreads and a further 5-6 photographs as final outcomes</a:t>
                      </a:r>
                      <a:r>
                        <a:rPr lang="en-US" sz="1100" baseline="0" dirty="0"/>
                        <a:t> </a:t>
                      </a:r>
                      <a:r>
                        <a:rPr lang="en-US" sz="1100" dirty="0"/>
                        <a:t>and evaluate – explaining in some detail how well you </a:t>
                      </a:r>
                      <a:r>
                        <a:rPr lang="en-US" sz="1100" dirty="0" err="1"/>
                        <a:t>realised</a:t>
                      </a:r>
                      <a:r>
                        <a:rPr lang="en-US" sz="1100" dirty="0"/>
                        <a:t> your intentions and reflect on what you have learned.</a:t>
                      </a:r>
                      <a:endParaRPr kumimoji="0" lang="en-GB" altLang="en-US" sz="1100" b="0" i="0" u="none" strike="noStrike" cap="none" normalizeH="0" baseline="0" dirty="0">
                        <a:ln>
                          <a:noFill/>
                        </a:ln>
                        <a:solidFill>
                          <a:schemeClr val="tx1"/>
                        </a:solidFill>
                        <a:effectLst/>
                        <a:latin typeface="Tahoma"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77846">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t>Make sure all blog posts are finished including, research, analysis, experimentation, annotation and an evaluation of final outcomes.</a:t>
                      </a:r>
                      <a:b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br>
                      <a:r>
                        <a:rPr kumimoji="0" lang="en-GB" altLang="en-US" sz="1100" b="1" i="0" u="none" strike="noStrike" cap="none" normalizeH="0" baseline="0" dirty="0">
                          <a:ln>
                            <a:noFill/>
                          </a:ln>
                          <a:solidFill>
                            <a:srgbClr val="FF0000"/>
                          </a:solidFill>
                          <a:effectLst/>
                          <a:latin typeface="Tahoma" pitchFamily="34" charset="0"/>
                          <a:ea typeface="ＭＳ Ｐゴシック" pitchFamily="34" charset="-128"/>
                        </a:rPr>
                        <a:t>DEADLINE: </a:t>
                      </a:r>
                      <a:r>
                        <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rPr>
                        <a:t>END OF YOUR LAST DAY OF MOCK EXAM</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83484548"/>
                  </a:ext>
                </a:extLst>
              </a:tr>
            </a:tbl>
          </a:graphicData>
        </a:graphic>
      </p:graphicFrame>
    </p:spTree>
    <p:extLst>
      <p:ext uri="{BB962C8B-B14F-4D97-AF65-F5344CB8AC3E}">
        <p14:creationId xmlns:p14="http://schemas.microsoft.com/office/powerpoint/2010/main" val="3579357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007" name="Group 79"/>
          <p:cNvGraphicFramePr>
            <a:graphicFrameLocks noGrp="1"/>
          </p:cNvGraphicFramePr>
          <p:nvPr>
            <p:extLst>
              <p:ext uri="{D42A27DB-BD31-4B8C-83A1-F6EECF244321}">
                <p14:modId xmlns:p14="http://schemas.microsoft.com/office/powerpoint/2010/main" val="2676077827"/>
              </p:ext>
            </p:extLst>
          </p:nvPr>
        </p:nvGraphicFramePr>
        <p:xfrm>
          <a:off x="287176" y="188640"/>
          <a:ext cx="8569647" cy="6497156"/>
        </p:xfrm>
        <a:graphic>
          <a:graphicData uri="http://schemas.openxmlformats.org/drawingml/2006/table">
            <a:tbl>
              <a:tblPr/>
              <a:tblGrid>
                <a:gridCol w="4591223">
                  <a:extLst>
                    <a:ext uri="{9D8B030D-6E8A-4147-A177-3AD203B41FA5}">
                      <a16:colId xmlns:a16="http://schemas.microsoft.com/office/drawing/2014/main" val="20000"/>
                    </a:ext>
                  </a:extLst>
                </a:gridCol>
                <a:gridCol w="2754416">
                  <a:extLst>
                    <a:ext uri="{9D8B030D-6E8A-4147-A177-3AD203B41FA5}">
                      <a16:colId xmlns:a16="http://schemas.microsoft.com/office/drawing/2014/main" val="20001"/>
                    </a:ext>
                  </a:extLst>
                </a:gridCol>
                <a:gridCol w="1224008">
                  <a:extLst>
                    <a:ext uri="{9D8B030D-6E8A-4147-A177-3AD203B41FA5}">
                      <a16:colId xmlns:a16="http://schemas.microsoft.com/office/drawing/2014/main" val="20002"/>
                    </a:ext>
                  </a:extLst>
                </a:gridCol>
              </a:tblGrid>
              <a:tr h="354599">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18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1800" b="0" i="0" u="none" strike="noStrike" kern="1200" cap="none" spc="0" normalizeH="0" baseline="0" noProof="0" dirty="0">
                        <a:ln>
                          <a:noFill/>
                        </a:ln>
                        <a:solidFill>
                          <a:srgbClr val="000000"/>
                        </a:solidFill>
                        <a:effectLst/>
                        <a:uLnTx/>
                        <a:uFillTx/>
                        <a:latin typeface="Calibri"/>
                        <a:ea typeface="Calibri"/>
                        <a:cs typeface="Times New Roman"/>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234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dirty="0">
                          <a:solidFill>
                            <a:srgbClr val="FF0000"/>
                          </a:solidFill>
                        </a:rPr>
                        <a:t>Week: 19-20 -21: 25</a:t>
                      </a:r>
                      <a:r>
                        <a:rPr lang="en-GB" altLang="en-US" sz="1100" b="1" i="1" baseline="0" dirty="0">
                          <a:solidFill>
                            <a:srgbClr val="FF0000"/>
                          </a:solidFill>
                        </a:rPr>
                        <a:t> Jan</a:t>
                      </a:r>
                      <a:r>
                        <a:rPr lang="en-GB" altLang="en-US" sz="1100" b="1" i="1" dirty="0">
                          <a:solidFill>
                            <a:srgbClr val="FF0000"/>
                          </a:solidFill>
                        </a:rPr>
                        <a:t>  </a:t>
                      </a:r>
                      <a:r>
                        <a:rPr lang="en-GB" altLang="en-US" sz="1100" b="1" i="1" baseline="30000" dirty="0">
                          <a:solidFill>
                            <a:srgbClr val="FF0000"/>
                          </a:solidFill>
                        </a:rPr>
                        <a:t>–</a:t>
                      </a:r>
                      <a:r>
                        <a:rPr lang="en-GB" altLang="en-US" sz="1100" b="1" i="1" baseline="0" dirty="0">
                          <a:solidFill>
                            <a:srgbClr val="FF0000"/>
                          </a:solidFill>
                        </a:rPr>
                        <a:t> 11 </a:t>
                      </a:r>
                      <a:r>
                        <a:rPr lang="en-GB" altLang="en-US" sz="1100" b="1" i="1" dirty="0">
                          <a:solidFill>
                            <a:srgbClr val="FF0000"/>
                          </a:solidFill>
                        </a:rPr>
                        <a:t>Feb </a:t>
                      </a:r>
                      <a:br>
                        <a:rPr lang="en-GB" altLang="en-US" sz="1100" b="1" i="1" dirty="0">
                          <a:solidFill>
                            <a:srgbClr val="FF0000"/>
                          </a:solidFill>
                        </a:rPr>
                      </a:br>
                      <a:r>
                        <a:rPr lang="en-GB" altLang="en-US" sz="1100" b="0" i="0" dirty="0">
                          <a:solidFill>
                            <a:srgbClr val="FF0000"/>
                          </a:solidFill>
                        </a:rPr>
                        <a:t>MOCK EXAM </a:t>
                      </a:r>
                      <a:r>
                        <a:rPr lang="en-GB" altLang="en-US" sz="1100" b="0" i="0" baseline="0" dirty="0">
                          <a:solidFill>
                            <a:srgbClr val="FF0000"/>
                          </a:solidFill>
                        </a:rPr>
                        <a:t> 3 days (15 hrs) Mon 5 – Thurs 11 Feb</a:t>
                      </a:r>
                      <a:br>
                        <a:rPr lang="en-GB" altLang="en-US" sz="1100" b="1" i="1" dirty="0">
                          <a:solidFill>
                            <a:srgbClr val="000000"/>
                          </a:solidFill>
                        </a:rPr>
                      </a:br>
                      <a:r>
                        <a:rPr kumimoji="0" lang="en-GB" altLang="en-US" sz="1100" b="1" i="0" u="none" strike="noStrike" cap="none" normalizeH="0" baseline="0" dirty="0">
                          <a:ln>
                            <a:noFill/>
                          </a:ln>
                          <a:solidFill>
                            <a:schemeClr val="tx1"/>
                          </a:solidFill>
                          <a:effectLst/>
                          <a:latin typeface="Tahoma" pitchFamily="34" charset="0"/>
                          <a:ea typeface="MS Mincho" pitchFamily="49" charset="-128"/>
                        </a:rPr>
                        <a:t>Edit your Film &amp; Complete Essay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548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conclusion, </a:t>
                      </a:r>
                      <a:r>
                        <a:rPr kumimoji="0" lang="en-GB" altLang="en-US" sz="1100" b="0" i="0" u="none" strike="noStrike" cap="none" normalizeH="0" baseline="0" dirty="0">
                          <a:ln>
                            <a:noFill/>
                          </a:ln>
                          <a:solidFill>
                            <a:schemeClr val="tx1"/>
                          </a:solidFill>
                          <a:effectLst/>
                          <a:latin typeface="Arial" pitchFamily="34" charset="0"/>
                          <a:ea typeface="ＭＳ Ｐゴシック" pitchFamily="34" charset="-128"/>
                        </a:rPr>
                        <a:t>bibliography, proof read and hand in draft essay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100" b="0" i="0" u="none" strike="noStrike" cap="none" normalizeH="0" baseline="0" dirty="0">
                          <a:ln>
                            <a:noFill/>
                          </a:ln>
                          <a:solidFill>
                            <a:schemeClr val="tx1"/>
                          </a:solidFill>
                          <a:effectLst/>
                          <a:latin typeface="Arial" pitchFamily="34" charset="0"/>
                          <a:ea typeface="ＭＳ Ｐゴシック" pitchFamily="34" charset="-128"/>
                        </a:rPr>
                        <a:t>no later than </a:t>
                      </a:r>
                      <a:r>
                        <a:rPr kumimoji="0" lang="en-GB" altLang="en-US" sz="1100" b="1" i="0" u="none" strike="noStrike" cap="none" normalizeH="0" baseline="0" dirty="0">
                          <a:ln>
                            <a:noFill/>
                          </a:ln>
                          <a:solidFill>
                            <a:srgbClr val="FF0000"/>
                          </a:solidFill>
                          <a:effectLst/>
                          <a:latin typeface="Arial" pitchFamily="34" charset="0"/>
                          <a:ea typeface="ＭＳ Ｐゴシック" pitchFamily="34" charset="-128"/>
                        </a:rPr>
                        <a:t>Mon 1 FEB.</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11600960"/>
                  </a:ext>
                </a:extLst>
              </a:tr>
              <a:tr h="75548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100" b="1" i="0" baseline="0" dirty="0">
                          <a:solidFill>
                            <a:srgbClr val="000000"/>
                          </a:solidFill>
                        </a:rPr>
                        <a:t>Film: </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Lesson time (Mon, Tue, Thurs &amp; Fri)</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STORYBOARDING: Re-evaluate your own film’s narrative and storyboard including details of individual scenes, action, shot sizes, camera angles and mise-</a:t>
                      </a:r>
                      <a:r>
                        <a:rPr kumimoji="0" lang="en-GB" sz="1100" b="0" i="0" u="none" strike="noStrike" kern="1200" cap="none" spc="0" normalizeH="0" baseline="0" noProof="0" dirty="0" err="1">
                          <a:ln>
                            <a:noFill/>
                          </a:ln>
                          <a:solidFill>
                            <a:srgbClr val="000000"/>
                          </a:solidFill>
                          <a:effectLst/>
                          <a:uLnTx/>
                          <a:uFillTx/>
                          <a:latin typeface="Arial" pitchFamily="34" charset="0"/>
                          <a:ea typeface="ＭＳ Ｐゴシック" pitchFamily="34" charset="-128"/>
                          <a:cs typeface="+mn-cs"/>
                        </a:rPr>
                        <a:t>en</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-scene (the arrangement of the scenery in front of the camera) from location, props, people, lighting, sound etc.</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713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EDITING:</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Save footage in folder on local V:Data Drive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Organisation: Create a new project in Premiere</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Edit video/ audio clips on the timeline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Adjust recordings in Colour / B&amp;W appropriate to your intentions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Video: experimenting with sequencing using transitions and effects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Sound: consider how audio can add depth to your film, such as ambient sound, sound </a:t>
                      </a:r>
                      <a:r>
                        <a:rPr kumimoji="0" lang="en-GB" sz="1100" b="0" i="0" u="none" strike="noStrike" kern="1200" cap="none" spc="0" normalizeH="0" baseline="0" noProof="0" dirty="0" err="1">
                          <a:ln>
                            <a:noFill/>
                          </a:ln>
                          <a:solidFill>
                            <a:srgbClr val="000000"/>
                          </a:solidFill>
                          <a:effectLst/>
                          <a:uLnTx/>
                          <a:uFillTx/>
                          <a:latin typeface="Arial" pitchFamily="34" charset="0"/>
                          <a:ea typeface="ＭＳ Ｐゴシック" pitchFamily="34" charset="-128"/>
                          <a:cs typeface="+mn-cs"/>
                        </a:rPr>
                        <a:t>fx</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voice-over, interview, musical score etc. </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Title and credits: Consider typography/ graphics/ styles etc. For more creative possibilities make title page in Photoshop (format: 1280 x 720 pixels) and import as a </a:t>
                      </a:r>
                      <a:r>
                        <a:rPr kumimoji="0" lang="en-GB" sz="1100" b="0" i="0" u="none" strike="noStrike" kern="1200" cap="none" spc="0" normalizeH="0" baseline="0" noProof="0" dirty="0" err="1">
                          <a:ln>
                            <a:noFill/>
                          </a:ln>
                          <a:solidFill>
                            <a:srgbClr val="000000"/>
                          </a:solidFill>
                          <a:effectLst/>
                          <a:uLnTx/>
                          <a:uFillTx/>
                          <a:latin typeface="Arial" pitchFamily="34" charset="0"/>
                          <a:ea typeface="ＭＳ Ｐゴシック" pitchFamily="34" charset="-128"/>
                          <a:cs typeface="+mn-cs"/>
                        </a:rPr>
                        <a:t>Psd</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file into your project folder on V-Data drive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US" sz="1100" dirty="0"/>
                        <a:t>Produce screen prints of your editing </a:t>
                      </a:r>
                      <a:r>
                        <a:rPr lang="en-US" sz="1100" dirty="0" err="1"/>
                        <a:t>prcess</a:t>
                      </a:r>
                      <a:r>
                        <a:rPr lang="en-US" sz="1100" dirty="0"/>
                        <a:t> as you progress and add to Blog for further annotation,</a:t>
                      </a:r>
                      <a:r>
                        <a:rPr lang="en-US" sz="1100" baseline="0" dirty="0"/>
                        <a:t> commenting on how you construct </a:t>
                      </a:r>
                      <a:r>
                        <a:rPr lang="en-US" sz="1100" dirty="0"/>
                        <a:t>narrative through editing.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121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r>
                        <a:rPr lang="en-GB" sz="1100" dirty="0"/>
                        <a:t>EVALUATING: </a:t>
                      </a:r>
                      <a:br>
                        <a:rPr lang="en-GB" sz="1100" dirty="0"/>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How successful was your photoshoot and experimentation?</a:t>
                      </a:r>
                    </a:p>
                    <a:p>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What references did you make to artists references? </a:t>
                      </a:r>
                      <a:r>
                        <a:rPr lang="en-GB" sz="1100" i="1" dirty="0"/>
                        <a:t>– comment on technical, visual, contextual, conceptual?</a:t>
                      </a:r>
                      <a:endParaRPr lang="en-GB" sz="1100" dirty="0"/>
                    </a:p>
                    <a:p>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How are you going to develop your project from here? </a:t>
                      </a:r>
                      <a:r>
                        <a:rPr lang="en-GB" sz="1100" i="1" dirty="0"/>
                        <a:t>– comment on research, planning, recording, experimenting.</a:t>
                      </a:r>
                      <a:endParaRPr lang="en-GB" sz="1100" dirty="0"/>
                    </a:p>
                    <a:p>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What are you going to do next? </a:t>
                      </a:r>
                      <a:r>
                        <a:rPr lang="en-GB" sz="1100" i="1" dirty="0"/>
                        <a:t>– what, why, how, when, where?</a:t>
                      </a:r>
                      <a:endParaRPr lang="en-GB" sz="1100"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99167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007" name="Group 79"/>
          <p:cNvGraphicFramePr>
            <a:graphicFrameLocks noGrp="1"/>
          </p:cNvGraphicFramePr>
          <p:nvPr>
            <p:extLst>
              <p:ext uri="{D42A27DB-BD31-4B8C-83A1-F6EECF244321}">
                <p14:modId xmlns:p14="http://schemas.microsoft.com/office/powerpoint/2010/main" val="4067544823"/>
              </p:ext>
            </p:extLst>
          </p:nvPr>
        </p:nvGraphicFramePr>
        <p:xfrm>
          <a:off x="287176" y="188640"/>
          <a:ext cx="8569647" cy="5974652"/>
        </p:xfrm>
        <a:graphic>
          <a:graphicData uri="http://schemas.openxmlformats.org/drawingml/2006/table">
            <a:tbl>
              <a:tblPr/>
              <a:tblGrid>
                <a:gridCol w="4591223">
                  <a:extLst>
                    <a:ext uri="{9D8B030D-6E8A-4147-A177-3AD203B41FA5}">
                      <a16:colId xmlns:a16="http://schemas.microsoft.com/office/drawing/2014/main" val="20000"/>
                    </a:ext>
                  </a:extLst>
                </a:gridCol>
                <a:gridCol w="2754416">
                  <a:extLst>
                    <a:ext uri="{9D8B030D-6E8A-4147-A177-3AD203B41FA5}">
                      <a16:colId xmlns:a16="http://schemas.microsoft.com/office/drawing/2014/main" val="20001"/>
                    </a:ext>
                  </a:extLst>
                </a:gridCol>
                <a:gridCol w="1224008">
                  <a:extLst>
                    <a:ext uri="{9D8B030D-6E8A-4147-A177-3AD203B41FA5}">
                      <a16:colId xmlns:a16="http://schemas.microsoft.com/office/drawing/2014/main" val="20002"/>
                    </a:ext>
                  </a:extLst>
                </a:gridCol>
              </a:tblGrid>
              <a:tr h="354599">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18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1800" b="0" i="0" u="none" strike="noStrike" kern="1200" cap="none" spc="0" normalizeH="0" baseline="0" noProof="0" dirty="0">
                        <a:ln>
                          <a:noFill/>
                        </a:ln>
                        <a:solidFill>
                          <a:srgbClr val="000000"/>
                        </a:solidFill>
                        <a:effectLst/>
                        <a:uLnTx/>
                        <a:uFillTx/>
                        <a:latin typeface="Calibri"/>
                        <a:ea typeface="Calibri"/>
                        <a:cs typeface="Times New Roman"/>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234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dirty="0">
                          <a:solidFill>
                            <a:srgbClr val="FF0000"/>
                          </a:solidFill>
                        </a:rPr>
                        <a:t>Week: 19-20 -21: 25</a:t>
                      </a:r>
                      <a:r>
                        <a:rPr lang="en-GB" altLang="en-US" sz="1100" b="1" i="1" baseline="0" dirty="0">
                          <a:solidFill>
                            <a:srgbClr val="FF0000"/>
                          </a:solidFill>
                        </a:rPr>
                        <a:t> Jan</a:t>
                      </a:r>
                      <a:r>
                        <a:rPr lang="en-GB" altLang="en-US" sz="1100" b="1" i="1" dirty="0">
                          <a:solidFill>
                            <a:srgbClr val="FF0000"/>
                          </a:solidFill>
                        </a:rPr>
                        <a:t>  </a:t>
                      </a:r>
                      <a:r>
                        <a:rPr lang="en-GB" altLang="en-US" sz="1100" b="1" i="1" baseline="30000" dirty="0">
                          <a:solidFill>
                            <a:srgbClr val="FF0000"/>
                          </a:solidFill>
                        </a:rPr>
                        <a:t>–</a:t>
                      </a:r>
                      <a:r>
                        <a:rPr lang="en-GB" altLang="en-US" sz="1100" b="1" i="1" baseline="0" dirty="0">
                          <a:solidFill>
                            <a:srgbClr val="FF0000"/>
                          </a:solidFill>
                        </a:rPr>
                        <a:t> 11 </a:t>
                      </a:r>
                      <a:r>
                        <a:rPr lang="en-GB" altLang="en-US" sz="1100" b="1" i="1" dirty="0">
                          <a:solidFill>
                            <a:srgbClr val="FF0000"/>
                          </a:solidFill>
                        </a:rPr>
                        <a:t>Feb </a:t>
                      </a:r>
                      <a:br>
                        <a:rPr lang="en-GB" altLang="en-US" sz="1100" b="1" i="1" dirty="0">
                          <a:solidFill>
                            <a:srgbClr val="FF0000"/>
                          </a:solidFill>
                        </a:rPr>
                      </a:br>
                      <a:r>
                        <a:rPr lang="en-GB" altLang="en-US" sz="1100" b="0" i="0" dirty="0">
                          <a:solidFill>
                            <a:srgbClr val="FF0000"/>
                          </a:solidFill>
                        </a:rPr>
                        <a:t>MOCK EXAM </a:t>
                      </a:r>
                      <a:r>
                        <a:rPr lang="en-GB" altLang="en-US" sz="1100" b="0" i="0" baseline="0" dirty="0">
                          <a:solidFill>
                            <a:srgbClr val="FF0000"/>
                          </a:solidFill>
                        </a:rPr>
                        <a:t> 3 days (15 hrs) Mon 5 – Thurs 11 Feb</a:t>
                      </a:r>
                      <a:br>
                        <a:rPr lang="en-GB" altLang="en-US" sz="1100" b="1" i="1" dirty="0">
                          <a:solidFill>
                            <a:srgbClr val="000000"/>
                          </a:solidFill>
                        </a:rPr>
                      </a:br>
                      <a:r>
                        <a:rPr kumimoji="0" lang="en-GB" altLang="en-US" sz="1100" b="1" i="0" u="none" strike="noStrike" cap="none" normalizeH="0" baseline="0" dirty="0">
                          <a:ln>
                            <a:noFill/>
                          </a:ln>
                          <a:solidFill>
                            <a:schemeClr val="tx1"/>
                          </a:solidFill>
                          <a:effectLst/>
                          <a:latin typeface="Tahoma" pitchFamily="34" charset="0"/>
                          <a:ea typeface="MS Mincho" pitchFamily="49" charset="-128"/>
                        </a:rPr>
                        <a:t>Edit your Film &amp; Complete Essay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548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t>Make sure all blog posts are finished including, research, analysis, experimentation, annotation and an evaluation of final outcomes.</a:t>
                      </a:r>
                      <a:b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br>
                      <a:b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br>
                      <a:endPar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11600960"/>
                  </a:ext>
                </a:extLst>
              </a:tr>
              <a:tr h="75548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sz="1100" dirty="0"/>
                        <a:t>Design at least 3 newspaper spreads, showing a variety of layouts such  as full bleed, juxtaposition, montage and sequence. Use the technique of selecting key frames from the timeline in Premier and presenting them as still-images. </a:t>
                      </a:r>
                      <a:endParaRPr lang="en-US" sz="1100" dirty="0"/>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713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t>Select 3 newspaper spreads and a further set of 5-6 photographs as final outcomes</a:t>
                      </a:r>
                      <a:r>
                        <a:rPr lang="en-US" sz="1100" baseline="0" dirty="0"/>
                        <a:t> </a:t>
                      </a:r>
                      <a:r>
                        <a:rPr lang="en-US" sz="1100" dirty="0"/>
                        <a:t>and evaluate – explaining in some detail how well you </a:t>
                      </a:r>
                      <a:r>
                        <a:rPr lang="en-US" sz="1100" dirty="0" err="1"/>
                        <a:t>realised</a:t>
                      </a:r>
                      <a:r>
                        <a:rPr lang="en-US" sz="1100" dirty="0"/>
                        <a:t> your intentions and reflect on what you learned in your Personal Study. Save final outcomes in our PRINT folder by 15:00 end of your</a:t>
                      </a:r>
                      <a:r>
                        <a:rPr lang="en-US" sz="1100" baseline="0" dirty="0"/>
                        <a:t> Mock exam </a:t>
                      </a:r>
                      <a:r>
                        <a:rPr lang="en-US" sz="1100" dirty="0"/>
                        <a:t>in a high-resolution (4000 pixels on the long edge.)</a:t>
                      </a:r>
                      <a:endParaRPr kumimoji="0" lang="en-GB" altLang="en-US" sz="1100" b="0" i="0" u="none" strike="noStrike" cap="none" normalizeH="0" baseline="0" dirty="0">
                        <a:ln>
                          <a:noFill/>
                        </a:ln>
                        <a:solidFill>
                          <a:schemeClr val="tx1"/>
                        </a:solidFill>
                        <a:effectLst/>
                        <a:latin typeface="Tahoma" pitchFamily="34" charset="0"/>
                        <a:ea typeface="MS Mincho" pitchFamily="49"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121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r>
                        <a:rPr kumimoji="0" lang="en-GB" altLang="en-US" sz="1100" b="1" i="0" u="none" strike="noStrike" cap="none" normalizeH="0" baseline="0" dirty="0">
                          <a:ln>
                            <a:noFill/>
                          </a:ln>
                          <a:solidFill>
                            <a:srgbClr val="FF0000"/>
                          </a:solidFill>
                          <a:effectLst/>
                          <a:latin typeface="Tahoma" pitchFamily="34" charset="0"/>
                          <a:ea typeface="ＭＳ Ｐゴシック" pitchFamily="34" charset="-128"/>
                        </a:rPr>
                        <a:t>DEADLINE: </a:t>
                      </a:r>
                      <a:r>
                        <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rPr>
                        <a:t>END OF YOUR LAST DAY OF MOCK EXAM</a:t>
                      </a:r>
                      <a:endParaRPr lang="en-GB" sz="1100"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0848">
                <a:tc>
                  <a:txBody>
                    <a:bodyPr/>
                    <a:lstStyle/>
                    <a:p>
                      <a:endParaRPr lang="en-GB"/>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07908">
                <a:tc>
                  <a:txBody>
                    <a:bodyPr/>
                    <a:lstStyle/>
                    <a:p>
                      <a:endParaRPr lang="en-GB"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66692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557338"/>
            <a:ext cx="8229600" cy="1143000"/>
          </a:xfrm>
        </p:spPr>
        <p:txBody>
          <a:bodyPr/>
          <a:lstStyle/>
          <a:p>
            <a:pPr eaLnBrk="1" hangingPunct="1"/>
            <a:r>
              <a:rPr lang="en-GB" altLang="en-US" dirty="0"/>
              <a:t>A-Level Coursework</a:t>
            </a:r>
          </a:p>
        </p:txBody>
      </p:sp>
      <p:sp>
        <p:nvSpPr>
          <p:cNvPr id="3075" name="Text Box 3"/>
          <p:cNvSpPr txBox="1">
            <a:spLocks noChangeArrowheads="1"/>
          </p:cNvSpPr>
          <p:nvPr/>
        </p:nvSpPr>
        <p:spPr bwMode="auto">
          <a:xfrm>
            <a:off x="1187450" y="2636912"/>
            <a:ext cx="6913563"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hangingPunct="1">
              <a:defRPr/>
            </a:pPr>
            <a:r>
              <a:rPr lang="en-GB" altLang="en-US" sz="1800" i="1" dirty="0"/>
              <a:t> </a:t>
            </a:r>
            <a:r>
              <a:rPr lang="en-GB" altLang="en-US" sz="1800" dirty="0">
                <a:solidFill>
                  <a:schemeClr val="tx2"/>
                </a:solidFill>
              </a:rPr>
              <a:t>The A-level coursework consist of two modules, </a:t>
            </a:r>
            <a:r>
              <a:rPr lang="en-GB" altLang="en-US" sz="1800" b="1" dirty="0">
                <a:solidFill>
                  <a:schemeClr val="tx2"/>
                </a:solidFill>
              </a:rPr>
              <a:t>Personal Investigation </a:t>
            </a:r>
            <a:r>
              <a:rPr lang="en-GB" altLang="en-US" sz="1800" dirty="0">
                <a:solidFill>
                  <a:schemeClr val="tx2"/>
                </a:solidFill>
              </a:rPr>
              <a:t>(worth 72 marks) and </a:t>
            </a:r>
            <a:r>
              <a:rPr lang="en-GB" altLang="en-US" sz="1800" b="1" dirty="0">
                <a:solidFill>
                  <a:schemeClr val="tx2"/>
                </a:solidFill>
              </a:rPr>
              <a:t>Personal Study </a:t>
            </a:r>
            <a:r>
              <a:rPr lang="en-GB" altLang="en-US" sz="1800" dirty="0">
                <a:solidFill>
                  <a:schemeClr val="tx2"/>
                </a:solidFill>
              </a:rPr>
              <a:t>(essay worth 18 marks) which are interlinked and informed by each other</a:t>
            </a:r>
          </a:p>
          <a:p>
            <a:pPr algn="ctr" eaLnBrk="1" hangingPunct="1">
              <a:defRPr/>
            </a:pPr>
            <a:endParaRPr lang="en-GB" altLang="en-US" sz="1800" dirty="0">
              <a:solidFill>
                <a:schemeClr val="tx2"/>
              </a:solidFill>
            </a:endParaRPr>
          </a:p>
          <a:p>
            <a:pPr algn="ctr" eaLnBrk="1" hangingPunct="1">
              <a:defRPr/>
            </a:pPr>
            <a:r>
              <a:rPr lang="en-GB" altLang="en-US" sz="1800" dirty="0">
                <a:solidFill>
                  <a:schemeClr val="tx2"/>
                </a:solidFill>
              </a:rPr>
              <a:t>All the work that you produced (both coursework and exam) in </a:t>
            </a:r>
            <a:r>
              <a:rPr lang="en-GB" altLang="en-US" sz="1800" dirty="0" err="1">
                <a:solidFill>
                  <a:schemeClr val="tx2"/>
                </a:solidFill>
              </a:rPr>
              <a:t>Yr</a:t>
            </a:r>
            <a:r>
              <a:rPr lang="en-GB" altLang="en-US" sz="1800" dirty="0">
                <a:solidFill>
                  <a:schemeClr val="tx2"/>
                </a:solidFill>
              </a:rPr>
              <a:t> 12 also contributes towards A-Level coursework and overall equate to 60% of the total marks. The Personal Study essay account for 12%. The last week before H-Term 8-10 Feb is a Mock Exam and will count as final DEADLINE. </a:t>
            </a:r>
          </a:p>
          <a:p>
            <a:pPr algn="ctr" eaLnBrk="1" hangingPunct="1">
              <a:defRPr/>
            </a:pPr>
            <a:endParaRPr lang="en-GB" altLang="en-US" sz="1800" dirty="0">
              <a:solidFill>
                <a:schemeClr val="tx2"/>
              </a:solidFill>
            </a:endParaRPr>
          </a:p>
          <a:p>
            <a:pPr algn="ctr" eaLnBrk="1" hangingPunct="1">
              <a:defRPr/>
            </a:pPr>
            <a:r>
              <a:rPr lang="en-GB" altLang="en-US" sz="1800" dirty="0">
                <a:solidFill>
                  <a:schemeClr val="tx2"/>
                </a:solidFill>
              </a:rPr>
              <a:t>On Thursday 11 Feb we will handout Exam paper and begin work on the final component, </a:t>
            </a:r>
            <a:r>
              <a:rPr lang="en-GB" altLang="en-US" sz="1800" b="1" dirty="0">
                <a:solidFill>
                  <a:schemeClr val="tx2"/>
                </a:solidFill>
              </a:rPr>
              <a:t>Externally Set Assignment </a:t>
            </a:r>
            <a:r>
              <a:rPr lang="en-GB" altLang="en-US" sz="1800" dirty="0">
                <a:solidFill>
                  <a:schemeClr val="tx2"/>
                </a:solidFill>
              </a:rPr>
              <a:t>(Exam) that accounts for the remaining 40% of the combined A-level Photography marks </a:t>
            </a:r>
          </a:p>
          <a:p>
            <a:pPr algn="ctr" eaLnBrk="1" hangingPunct="1">
              <a:defRPr/>
            </a:pPr>
            <a:endParaRPr lang="en-GB" altLang="en-US" sz="1800" dirty="0">
              <a:solidFill>
                <a:schemeClr val="tx2"/>
              </a:solidFill>
            </a:endParaRPr>
          </a:p>
        </p:txBody>
      </p:sp>
    </p:spTree>
    <p:extLst>
      <p:ext uri="{BB962C8B-B14F-4D97-AF65-F5344CB8AC3E}">
        <p14:creationId xmlns:p14="http://schemas.microsoft.com/office/powerpoint/2010/main" val="1834517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468313" y="188913"/>
            <a:ext cx="8135937"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fontAlgn="base">
              <a:spcBef>
                <a:spcPct val="0"/>
              </a:spcBef>
              <a:spcAft>
                <a:spcPct val="0"/>
              </a:spcAft>
              <a:defRPr/>
            </a:pPr>
            <a:r>
              <a:rPr lang="en-GB" altLang="en-US" sz="2400" b="1" dirty="0">
                <a:solidFill>
                  <a:srgbClr val="000000"/>
                </a:solidFill>
                <a:ea typeface="MS PGothic" pitchFamily="34" charset="-128"/>
              </a:rPr>
              <a:t>What is a Personal Study?</a:t>
            </a:r>
          </a:p>
          <a:p>
            <a:pPr fontAlgn="base">
              <a:spcBef>
                <a:spcPct val="0"/>
              </a:spcBef>
              <a:spcAft>
                <a:spcPct val="0"/>
              </a:spcAft>
              <a:defRPr/>
            </a:pPr>
            <a:endParaRPr lang="en-GB" altLang="en-US" dirty="0">
              <a:solidFill>
                <a:srgbClr val="000000"/>
              </a:solidFill>
              <a:ea typeface="MS PGothic" pitchFamily="34" charset="-128"/>
            </a:endParaRPr>
          </a:p>
          <a:p>
            <a:r>
              <a:rPr lang="en-US" dirty="0"/>
              <a:t>The aim of this unit is to </a:t>
            </a:r>
            <a:r>
              <a:rPr lang="en-US" b="1" dirty="0"/>
              <a:t>critically investigate, question and challenge</a:t>
            </a:r>
            <a:r>
              <a:rPr lang="en-US" dirty="0"/>
              <a:t> a particular style, area or work by artists/ photographer(s) which will inform and develop your own emerging practice as a student of photography. The unit is designed to be an extension of your practical work in your Personal Investigation module where the practical informs and develops the theoretical elements and vice versa of your ongoing project.</a:t>
            </a:r>
            <a:br>
              <a:rPr lang="en-US" dirty="0"/>
            </a:br>
            <a:endParaRPr lang="en-US" dirty="0"/>
          </a:p>
          <a:p>
            <a:r>
              <a:rPr lang="en-US" dirty="0"/>
              <a:t>Your </a:t>
            </a:r>
            <a:r>
              <a:rPr lang="en-US" b="1" dirty="0"/>
              <a:t>Personal Study</a:t>
            </a:r>
            <a:r>
              <a:rPr lang="en-US" dirty="0"/>
              <a:t> is a written and illustrated dissertation, including a written essay (2000 words) and a lens-based body of work (either stills photography or moving image) with a number of final outcomes produced from your </a:t>
            </a:r>
            <a:r>
              <a:rPr lang="en-US" b="1" dirty="0"/>
              <a:t>Personal Investigation</a:t>
            </a:r>
            <a:r>
              <a:rPr lang="en-US" dirty="0"/>
              <a:t> unit.</a:t>
            </a:r>
            <a:br>
              <a:rPr lang="en-US" dirty="0"/>
            </a:br>
            <a:endParaRPr lang="en-US" dirty="0"/>
          </a:p>
          <a:p>
            <a:r>
              <a:rPr lang="en-US" dirty="0"/>
              <a:t>This year you have a choice to make either a </a:t>
            </a:r>
            <a:r>
              <a:rPr lang="en-US" b="1" dirty="0"/>
              <a:t>film</a:t>
            </a:r>
            <a:r>
              <a:rPr lang="en-US" dirty="0"/>
              <a:t> (3-5mins) or a</a:t>
            </a:r>
            <a:r>
              <a:rPr lang="en-US" b="1" dirty="0"/>
              <a:t> photo book, </a:t>
            </a:r>
            <a:r>
              <a:rPr lang="en-US" dirty="0"/>
              <a:t>either online using Blurb or by hand using traditional book binding techniques, which you design to include both your essay and a final selection and sequence of your photographs produced as a response to your chosen theme(s) of</a:t>
            </a:r>
            <a:r>
              <a:rPr lang="en-US" b="1" dirty="0"/>
              <a:t> LOVE &amp; REBELLION.</a:t>
            </a:r>
            <a:br>
              <a:rPr lang="en-US" b="1" dirty="0"/>
            </a:br>
            <a:endParaRPr lang="en-US" b="1" dirty="0"/>
          </a:p>
          <a:p>
            <a:r>
              <a:rPr lang="en-US" dirty="0"/>
              <a:t>In addition, you are expecting to produce an appropriate amount of </a:t>
            </a:r>
            <a:r>
              <a:rPr lang="en-US" b="1" dirty="0"/>
              <a:t>blogposts</a:t>
            </a:r>
            <a:r>
              <a:rPr lang="en-US" dirty="0"/>
              <a:t> that demonstrates your ability to research, analysis, plan, record, experiment, present and evaluate. </a:t>
            </a:r>
          </a:p>
        </p:txBody>
      </p:sp>
    </p:spTree>
    <p:extLst>
      <p:ext uri="{BB962C8B-B14F-4D97-AF65-F5344CB8AC3E}">
        <p14:creationId xmlns:p14="http://schemas.microsoft.com/office/powerpoint/2010/main" val="824712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468313" y="333375"/>
            <a:ext cx="8280400" cy="564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GB" altLang="en-US" sz="2400" b="1">
                <a:solidFill>
                  <a:srgbClr val="000000"/>
                </a:solidFill>
              </a:rPr>
              <a:t>What it says in the syllabus </a:t>
            </a:r>
            <a:r>
              <a:rPr lang="en-GB" altLang="en-US" sz="2400" i="1">
                <a:solidFill>
                  <a:srgbClr val="000000"/>
                </a:solidFill>
              </a:rPr>
              <a:t>(Edexcel)</a:t>
            </a:r>
            <a:br>
              <a:rPr lang="en-GB" altLang="en-US" sz="1600" i="1">
                <a:solidFill>
                  <a:srgbClr val="000000"/>
                </a:solidFill>
              </a:rPr>
            </a:br>
            <a:endParaRPr lang="en-GB" altLang="en-US" sz="16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Essential that students build on their prior knowledge and experience </a:t>
            </a:r>
          </a:p>
          <a:p>
            <a:pPr eaLnBrk="1" fontAlgn="base" hangingPunct="1">
              <a:spcBef>
                <a:spcPct val="0"/>
              </a:spcBef>
              <a:spcAft>
                <a:spcPct val="0"/>
              </a:spcAft>
              <a:defRPr/>
            </a:pPr>
            <a:r>
              <a:rPr lang="en-GB" altLang="en-US" sz="1800">
                <a:solidFill>
                  <a:srgbClr val="000000"/>
                </a:solidFill>
              </a:rPr>
              <a:t>   developed during the course.</a:t>
            </a:r>
          </a:p>
          <a:p>
            <a:pPr eaLnBrk="1" fontAlgn="base" hangingPunct="1">
              <a:spcBef>
                <a:spcPct val="0"/>
              </a:spcBef>
              <a:spcAft>
                <a:spcPct val="0"/>
              </a:spcAft>
              <a:buFontTx/>
              <a:buChar char="•"/>
              <a:defRPr/>
            </a:pPr>
            <a:r>
              <a:rPr lang="en-GB" altLang="en-US" sz="1800">
                <a:solidFill>
                  <a:srgbClr val="000000"/>
                </a:solidFill>
              </a:rPr>
              <a:t>  Select artists work, methods and art movements appropriate to your previous   </a:t>
            </a:r>
          </a:p>
          <a:p>
            <a:pPr eaLnBrk="1" fontAlgn="base" hangingPunct="1">
              <a:spcBef>
                <a:spcPct val="0"/>
              </a:spcBef>
              <a:spcAft>
                <a:spcPct val="0"/>
              </a:spcAft>
              <a:defRPr/>
            </a:pPr>
            <a:r>
              <a:rPr lang="en-GB" altLang="en-US" sz="1800" b="1">
                <a:solidFill>
                  <a:srgbClr val="000000"/>
                </a:solidFill>
              </a:rPr>
              <a:t>   coursework work </a:t>
            </a:r>
            <a:r>
              <a:rPr lang="en-GB" altLang="en-US" sz="1800">
                <a:solidFill>
                  <a:srgbClr val="000000"/>
                </a:solidFill>
              </a:rPr>
              <a:t>as a suitable basis for your study.</a:t>
            </a:r>
          </a:p>
          <a:p>
            <a:pPr eaLnBrk="1" fontAlgn="base" hangingPunct="1">
              <a:spcBef>
                <a:spcPct val="0"/>
              </a:spcBef>
              <a:spcAft>
                <a:spcPct val="0"/>
              </a:spcAft>
              <a:buFontTx/>
              <a:buChar char="•"/>
              <a:defRPr/>
            </a:pPr>
            <a:r>
              <a:rPr lang="en-GB" altLang="en-US" sz="1800">
                <a:solidFill>
                  <a:srgbClr val="000000"/>
                </a:solidFill>
              </a:rPr>
              <a:t>  Investigate a wide range of work and sources.</a:t>
            </a:r>
          </a:p>
          <a:p>
            <a:pPr eaLnBrk="1" fontAlgn="base" hangingPunct="1">
              <a:spcBef>
                <a:spcPct val="0"/>
              </a:spcBef>
              <a:spcAft>
                <a:spcPct val="0"/>
              </a:spcAft>
              <a:buFontTx/>
              <a:buChar char="•"/>
              <a:defRPr/>
            </a:pPr>
            <a:r>
              <a:rPr lang="en-GB" altLang="en-US" sz="1800">
                <a:solidFill>
                  <a:srgbClr val="000000"/>
                </a:solidFill>
              </a:rPr>
              <a:t>  Develop your written dissertation in the light of your chosen focus from the </a:t>
            </a:r>
          </a:p>
          <a:p>
            <a:pPr eaLnBrk="1" fontAlgn="base" hangingPunct="1">
              <a:spcBef>
                <a:spcPct val="0"/>
              </a:spcBef>
              <a:spcAft>
                <a:spcPct val="0"/>
              </a:spcAft>
              <a:defRPr/>
            </a:pPr>
            <a:r>
              <a:rPr lang="en-GB" altLang="en-US" sz="1800" b="1">
                <a:solidFill>
                  <a:srgbClr val="000000"/>
                </a:solidFill>
              </a:rPr>
              <a:t>   practical part</a:t>
            </a:r>
            <a:r>
              <a:rPr lang="en-GB" altLang="en-US" sz="1800">
                <a:solidFill>
                  <a:srgbClr val="000000"/>
                </a:solidFill>
              </a:rPr>
              <a:t> of previous coursework and projects.</a:t>
            </a:r>
          </a:p>
          <a:p>
            <a:pPr eaLnBrk="1" fontAlgn="base" hangingPunct="1">
              <a:spcBef>
                <a:spcPct val="0"/>
              </a:spcBef>
              <a:spcAft>
                <a:spcPct val="0"/>
              </a:spcAft>
              <a:buFontTx/>
              <a:buChar char="•"/>
              <a:defRPr/>
            </a:pPr>
            <a:r>
              <a:rPr lang="en-GB" altLang="en-US" sz="1800">
                <a:solidFill>
                  <a:srgbClr val="000000"/>
                </a:solidFill>
              </a:rPr>
              <a:t>  Establish coherent and sustainable links between your own </a:t>
            </a:r>
            <a:r>
              <a:rPr lang="en-GB" altLang="en-US" sz="1800" b="1">
                <a:solidFill>
                  <a:srgbClr val="000000"/>
                </a:solidFill>
              </a:rPr>
              <a:t>practical work</a:t>
            </a:r>
            <a:r>
              <a:rPr lang="en-GB" altLang="en-US" sz="1800">
                <a:solidFill>
                  <a:srgbClr val="000000"/>
                </a:solidFill>
              </a:rPr>
              <a:t> </a:t>
            </a:r>
          </a:p>
          <a:p>
            <a:pPr eaLnBrk="1" fontAlgn="base" hangingPunct="1">
              <a:spcBef>
                <a:spcPct val="0"/>
              </a:spcBef>
              <a:spcAft>
                <a:spcPct val="0"/>
              </a:spcAft>
              <a:defRPr/>
            </a:pPr>
            <a:r>
              <a:rPr lang="en-GB" altLang="en-US" sz="1800">
                <a:solidFill>
                  <a:srgbClr val="000000"/>
                </a:solidFill>
              </a:rPr>
              <a:t>   with that of historical and contemporary reference.</a:t>
            </a:r>
          </a:p>
          <a:p>
            <a:pPr eaLnBrk="1" fontAlgn="base" hangingPunct="1">
              <a:spcBef>
                <a:spcPct val="0"/>
              </a:spcBef>
              <a:spcAft>
                <a:spcPct val="0"/>
              </a:spcAft>
              <a:buFontTx/>
              <a:buChar char="•"/>
              <a:defRPr/>
            </a:pPr>
            <a:r>
              <a:rPr lang="en-GB" altLang="en-US" sz="1800">
                <a:solidFill>
                  <a:srgbClr val="000000"/>
                </a:solidFill>
              </a:rPr>
              <a:t>  Be aware of some of the methods employed by critics and historians within </a:t>
            </a:r>
          </a:p>
          <a:p>
            <a:pPr eaLnBrk="1" fontAlgn="base" hangingPunct="1">
              <a:spcBef>
                <a:spcPct val="0"/>
              </a:spcBef>
              <a:spcAft>
                <a:spcPct val="0"/>
              </a:spcAft>
              <a:defRPr/>
            </a:pPr>
            <a:r>
              <a:rPr lang="en-GB" altLang="en-US" sz="1800">
                <a:solidFill>
                  <a:srgbClr val="000000"/>
                </a:solidFill>
              </a:rPr>
              <a:t>   the history of art and photography.</a:t>
            </a:r>
          </a:p>
          <a:p>
            <a:pPr eaLnBrk="1" fontAlgn="base" hangingPunct="1">
              <a:spcBef>
                <a:spcPct val="0"/>
              </a:spcBef>
              <a:spcAft>
                <a:spcPct val="0"/>
              </a:spcAft>
              <a:buFontTx/>
              <a:buChar char="•"/>
              <a:defRPr/>
            </a:pPr>
            <a:r>
              <a:rPr lang="en-GB" altLang="en-US" sz="1800">
                <a:solidFill>
                  <a:srgbClr val="000000"/>
                </a:solidFill>
              </a:rPr>
              <a:t>  Demonstrate a sound understanding of your chosen area of study with </a:t>
            </a:r>
          </a:p>
          <a:p>
            <a:pPr eaLnBrk="1" fontAlgn="base" hangingPunct="1">
              <a:spcBef>
                <a:spcPct val="0"/>
              </a:spcBef>
              <a:spcAft>
                <a:spcPct val="0"/>
              </a:spcAft>
              <a:defRPr/>
            </a:pPr>
            <a:r>
              <a:rPr lang="en-GB" altLang="en-US" sz="1800">
                <a:solidFill>
                  <a:srgbClr val="000000"/>
                </a:solidFill>
              </a:rPr>
              <a:t>   appropriate use of critical vocabulary.</a:t>
            </a:r>
          </a:p>
          <a:p>
            <a:pPr eaLnBrk="1" fontAlgn="base" hangingPunct="1">
              <a:spcBef>
                <a:spcPct val="0"/>
              </a:spcBef>
              <a:spcAft>
                <a:spcPct val="0"/>
              </a:spcAft>
              <a:buFontTx/>
              <a:buChar char="•"/>
              <a:defRPr/>
            </a:pPr>
            <a:r>
              <a:rPr lang="en-GB" altLang="en-US" sz="1800">
                <a:solidFill>
                  <a:srgbClr val="000000"/>
                </a:solidFill>
              </a:rPr>
              <a:t>  Show evidence for an ongoing critical and analytical review of your </a:t>
            </a:r>
          </a:p>
          <a:p>
            <a:pPr eaLnBrk="1" fontAlgn="base" hangingPunct="1">
              <a:spcBef>
                <a:spcPct val="0"/>
              </a:spcBef>
              <a:spcAft>
                <a:spcPct val="0"/>
              </a:spcAft>
              <a:defRPr/>
            </a:pPr>
            <a:r>
              <a:rPr lang="en-GB" altLang="en-US" sz="1800">
                <a:solidFill>
                  <a:srgbClr val="000000"/>
                </a:solidFill>
              </a:rPr>
              <a:t>   investigation – both your written essay and own </a:t>
            </a:r>
            <a:r>
              <a:rPr lang="en-GB" altLang="en-US" sz="1800" b="1">
                <a:solidFill>
                  <a:srgbClr val="000000"/>
                </a:solidFill>
              </a:rPr>
              <a:t>practical work</a:t>
            </a:r>
            <a:r>
              <a:rPr lang="en-GB" altLang="en-US" sz="1800">
                <a:solidFill>
                  <a:srgbClr val="000000"/>
                </a:solidFill>
              </a:rPr>
              <a:t> in response to   </a:t>
            </a:r>
          </a:p>
          <a:p>
            <a:pPr eaLnBrk="1" fontAlgn="base" hangingPunct="1">
              <a:spcBef>
                <a:spcPct val="0"/>
              </a:spcBef>
              <a:spcAft>
                <a:spcPct val="0"/>
              </a:spcAft>
              <a:defRPr/>
            </a:pPr>
            <a:r>
              <a:rPr lang="en-GB" altLang="en-US" sz="1800">
                <a:solidFill>
                  <a:srgbClr val="000000"/>
                </a:solidFill>
              </a:rPr>
              <a:t>   research and analysis.</a:t>
            </a:r>
          </a:p>
          <a:p>
            <a:pPr eaLnBrk="1" fontAlgn="base" hangingPunct="1">
              <a:spcBef>
                <a:spcPct val="0"/>
              </a:spcBef>
              <a:spcAft>
                <a:spcPct val="0"/>
              </a:spcAft>
              <a:buFontTx/>
              <a:buChar char="•"/>
              <a:defRPr/>
            </a:pPr>
            <a:r>
              <a:rPr lang="en-GB" altLang="en-US" sz="1800">
                <a:solidFill>
                  <a:srgbClr val="000000"/>
                </a:solidFill>
              </a:rPr>
              <a:t>  Develop a personal and critical enquiry. </a:t>
            </a:r>
          </a:p>
          <a:p>
            <a:pPr eaLnBrk="1" fontAlgn="base" hangingPunct="1">
              <a:spcBef>
                <a:spcPct val="0"/>
              </a:spcBef>
              <a:spcAft>
                <a:spcPct val="0"/>
              </a:spcAft>
              <a:buFontTx/>
              <a:buChar char="•"/>
              <a:defRPr/>
            </a:pPr>
            <a:r>
              <a:rPr lang="en-GB" altLang="en-US" sz="1800">
                <a:solidFill>
                  <a:srgbClr val="000000"/>
                </a:solidFill>
              </a:rPr>
              <a:t>  Culminate in an illustrated written presentation.</a:t>
            </a:r>
          </a:p>
        </p:txBody>
      </p:sp>
    </p:spTree>
    <p:extLst>
      <p:ext uri="{BB962C8B-B14F-4D97-AF65-F5344CB8AC3E}">
        <p14:creationId xmlns:p14="http://schemas.microsoft.com/office/powerpoint/2010/main" val="2652132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404664"/>
            <a:ext cx="8343969" cy="5996137"/>
          </a:xfrm>
        </p:spPr>
      </p:pic>
    </p:spTree>
    <p:extLst>
      <p:ext uri="{BB962C8B-B14F-4D97-AF65-F5344CB8AC3E}">
        <p14:creationId xmlns:p14="http://schemas.microsoft.com/office/powerpoint/2010/main" val="992767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457200" y="557213"/>
            <a:ext cx="8229600" cy="1143000"/>
          </a:xfrm>
        </p:spPr>
        <p:txBody>
          <a:bodyPr/>
          <a:lstStyle/>
          <a:p>
            <a:pPr eaLnBrk="1" hangingPunct="1">
              <a:defRPr/>
            </a:pPr>
            <a:r>
              <a:rPr lang="en-GB" sz="4800"/>
              <a:t>Quotation</a:t>
            </a:r>
            <a:r>
              <a:rPr lang="en-GB" sz="6000"/>
              <a:t> </a:t>
            </a:r>
            <a:br>
              <a:rPr lang="en-GB" sz="4800"/>
            </a:br>
            <a:r>
              <a:rPr lang="en-GB" sz="3600"/>
              <a:t>and </a:t>
            </a:r>
            <a:br>
              <a:rPr lang="en-GB" sz="3600"/>
            </a:br>
            <a:r>
              <a:rPr lang="en-GB" sz="3600"/>
              <a:t>Harvard System of Referencing</a:t>
            </a:r>
          </a:p>
        </p:txBody>
      </p:sp>
      <p:sp>
        <p:nvSpPr>
          <p:cNvPr id="68612" name="Text Box 4"/>
          <p:cNvSpPr txBox="1">
            <a:spLocks noChangeArrowheads="1"/>
          </p:cNvSpPr>
          <p:nvPr/>
        </p:nvSpPr>
        <p:spPr bwMode="auto">
          <a:xfrm>
            <a:off x="755650" y="2349500"/>
            <a:ext cx="7561263" cy="407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eaLnBrk="1" fontAlgn="base" hangingPunct="1">
              <a:spcBef>
                <a:spcPct val="50000"/>
              </a:spcBef>
              <a:spcAft>
                <a:spcPct val="0"/>
              </a:spcAft>
              <a:buFontTx/>
              <a:buChar char="•"/>
              <a:defRPr/>
            </a:pPr>
            <a:endParaRPr lang="en-GB" altLang="en-US" sz="18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Use quotes to support or disprove your argument</a:t>
            </a:r>
          </a:p>
          <a:p>
            <a:pPr eaLnBrk="1" fontAlgn="base" hangingPunct="1">
              <a:spcBef>
                <a:spcPct val="0"/>
              </a:spcBef>
              <a:spcAft>
                <a:spcPct val="0"/>
              </a:spcAft>
              <a:buFontTx/>
              <a:buChar char="•"/>
              <a:defRPr/>
            </a:pPr>
            <a:r>
              <a:rPr lang="en-GB" altLang="en-US" sz="1800">
                <a:solidFill>
                  <a:srgbClr val="000000"/>
                </a:solidFill>
              </a:rPr>
              <a:t>  Use quotes to show evidence of reading</a:t>
            </a:r>
          </a:p>
          <a:p>
            <a:pPr eaLnBrk="1" fontAlgn="base" hangingPunct="1">
              <a:spcBef>
                <a:spcPct val="0"/>
              </a:spcBef>
              <a:spcAft>
                <a:spcPct val="0"/>
              </a:spcAft>
              <a:buFontTx/>
              <a:buChar char="•"/>
              <a:defRPr/>
            </a:pPr>
            <a:r>
              <a:rPr lang="en-GB" altLang="en-US" sz="1800">
                <a:solidFill>
                  <a:srgbClr val="000000"/>
                </a:solidFill>
              </a:rPr>
              <a:t>  Take notes when you</a:t>
            </a:r>
            <a:r>
              <a:rPr lang="ja-JP" altLang="en-GB" sz="1800">
                <a:solidFill>
                  <a:srgbClr val="000000"/>
                </a:solidFill>
              </a:rPr>
              <a:t>’</a:t>
            </a:r>
            <a:r>
              <a:rPr lang="en-GB" altLang="ja-JP" sz="1800">
                <a:solidFill>
                  <a:srgbClr val="000000"/>
                </a:solidFill>
              </a:rPr>
              <a:t>re reading…key words, concepts, passages etc.</a:t>
            </a:r>
          </a:p>
          <a:p>
            <a:pPr eaLnBrk="1" fontAlgn="base" hangingPunct="1">
              <a:spcBef>
                <a:spcPct val="0"/>
              </a:spcBef>
              <a:spcAft>
                <a:spcPct val="0"/>
              </a:spcAft>
              <a:buFontTx/>
              <a:buChar char="•"/>
              <a:defRPr/>
            </a:pPr>
            <a:r>
              <a:rPr lang="en-GB" altLang="en-US" sz="1800">
                <a:solidFill>
                  <a:srgbClr val="000000"/>
                </a:solidFill>
              </a:rPr>
              <a:t>  Write down page number, author, year, title, publisher, place of publication so you can list source in a </a:t>
            </a:r>
            <a:r>
              <a:rPr lang="en-GB" altLang="en-US" sz="1800" b="1">
                <a:solidFill>
                  <a:srgbClr val="000000"/>
                </a:solidFill>
              </a:rPr>
              <a:t>bibliography </a:t>
            </a:r>
          </a:p>
          <a:p>
            <a:pPr eaLnBrk="1" fontAlgn="base" hangingPunct="1">
              <a:spcBef>
                <a:spcPct val="0"/>
              </a:spcBef>
              <a:spcAft>
                <a:spcPct val="0"/>
              </a:spcAft>
              <a:buFontTx/>
              <a:buChar char="•"/>
              <a:defRPr/>
            </a:pPr>
            <a:r>
              <a:rPr lang="en-GB" altLang="en-US" sz="1800">
                <a:solidFill>
                  <a:srgbClr val="000000"/>
                </a:solidFill>
              </a:rPr>
              <a:t>  Use </a:t>
            </a:r>
            <a:r>
              <a:rPr lang="en-GB" altLang="en-US" sz="1800" b="1">
                <a:solidFill>
                  <a:srgbClr val="000000"/>
                </a:solidFill>
              </a:rPr>
              <a:t>Harvard System of Referencing…</a:t>
            </a:r>
            <a:r>
              <a:rPr lang="en-GB" altLang="en-US" sz="1800">
                <a:solidFill>
                  <a:srgbClr val="000000"/>
                </a:solidFill>
              </a:rPr>
              <a:t>see Powerpoint: </a:t>
            </a:r>
            <a:r>
              <a:rPr lang="en-GB" altLang="en-US" sz="1800" i="1">
                <a:solidFill>
                  <a:srgbClr val="000000"/>
                </a:solidFill>
              </a:rPr>
              <a:t>Harvard System of Referencing</a:t>
            </a:r>
            <a:r>
              <a:rPr lang="en-GB" altLang="en-US" sz="1800">
                <a:solidFill>
                  <a:srgbClr val="000000"/>
                </a:solidFill>
              </a:rPr>
              <a:t> for further details.</a:t>
            </a:r>
          </a:p>
          <a:p>
            <a:pPr eaLnBrk="1" fontAlgn="base" hangingPunct="1">
              <a:spcBef>
                <a:spcPct val="50000"/>
              </a:spcBef>
              <a:spcAft>
                <a:spcPct val="0"/>
              </a:spcAft>
              <a:defRPr/>
            </a:pPr>
            <a:endParaRPr lang="en-GB" altLang="en-US" sz="1800">
              <a:solidFill>
                <a:srgbClr val="000000"/>
              </a:solidFill>
            </a:endParaRPr>
          </a:p>
          <a:p>
            <a:pPr eaLnBrk="1" fontAlgn="base" hangingPunct="1">
              <a:spcBef>
                <a:spcPct val="50000"/>
              </a:spcBef>
              <a:spcAft>
                <a:spcPct val="0"/>
              </a:spcAft>
              <a:defRPr/>
            </a:pPr>
            <a:endParaRPr lang="en-GB" altLang="en-US" sz="1800">
              <a:solidFill>
                <a:srgbClr val="000000"/>
              </a:solidFill>
            </a:endParaRPr>
          </a:p>
          <a:p>
            <a:pPr algn="ctr" eaLnBrk="1" fontAlgn="base" hangingPunct="1">
              <a:spcBef>
                <a:spcPct val="50000"/>
              </a:spcBef>
              <a:spcAft>
                <a:spcPct val="0"/>
              </a:spcAft>
              <a:defRPr/>
            </a:pPr>
            <a:r>
              <a:rPr lang="en-GB" altLang="en-US" sz="1800">
                <a:solidFill>
                  <a:srgbClr val="000000"/>
                </a:solidFill>
              </a:rPr>
              <a:t>For further help of how to construct your essay – see Powerpoint: </a:t>
            </a:r>
            <a:r>
              <a:rPr lang="en-GB" altLang="en-US" sz="1800" i="1">
                <a:solidFill>
                  <a:srgbClr val="000000"/>
                </a:solidFill>
              </a:rPr>
              <a:t>Personal Study + Essay structure</a:t>
            </a:r>
            <a:r>
              <a:rPr lang="en-GB" altLang="en-US" sz="1800">
                <a:solidFill>
                  <a:srgbClr val="000000"/>
                </a:solidFill>
              </a:rPr>
              <a:t> </a:t>
            </a:r>
            <a:br>
              <a:rPr lang="en-GB" altLang="en-US" sz="1800">
                <a:solidFill>
                  <a:srgbClr val="000000"/>
                </a:solidFill>
              </a:rPr>
            </a:br>
            <a:endParaRPr lang="en-GB" altLang="en-US" sz="1800">
              <a:solidFill>
                <a:srgbClr val="000000"/>
              </a:solidFill>
            </a:endParaRPr>
          </a:p>
        </p:txBody>
      </p:sp>
    </p:spTree>
    <p:extLst>
      <p:ext uri="{BB962C8B-B14F-4D97-AF65-F5344CB8AC3E}">
        <p14:creationId xmlns:p14="http://schemas.microsoft.com/office/powerpoint/2010/main" val="1782460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38118"/>
            <a:ext cx="828092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a:ea typeface="+mn-ea"/>
                <a:cs typeface="+mn-cs"/>
              </a:rPr>
              <a:t>Planner 6 weeks – </a:t>
            </a:r>
            <a:r>
              <a:rPr kumimoji="0" lang="en-GB" sz="1600" b="0" i="0" u="none" strike="noStrike" kern="1200" cap="none" spc="0" normalizeH="0" baseline="0" noProof="0" dirty="0">
                <a:ln>
                  <a:noFill/>
                </a:ln>
                <a:solidFill>
                  <a:srgbClr val="FF0000"/>
                </a:solidFill>
                <a:effectLst/>
                <a:uLnTx/>
                <a:uFillTx/>
                <a:latin typeface="Calibri"/>
                <a:ea typeface="+mn-ea"/>
                <a:cs typeface="+mn-cs"/>
              </a:rPr>
              <a:t>PHOTOBOOK/ FILM &amp; ESSAY</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extBox 5"/>
          <p:cNvSpPr txBox="1"/>
          <p:nvPr/>
        </p:nvSpPr>
        <p:spPr>
          <a:xfrm>
            <a:off x="6957846" y="438631"/>
            <a:ext cx="2078650" cy="3062377"/>
          </a:xfrm>
          <a:prstGeom prst="rect">
            <a:avLst/>
          </a:prstGeom>
          <a:solidFill>
            <a:srgbClr val="FFFFCC"/>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19 : 25 </a:t>
            </a:r>
            <a:r>
              <a:rPr kumimoji="0" lang="mr-IN" sz="1200" b="1" i="0" u="none" strike="noStrike" kern="1200" cap="none" spc="0" normalizeH="0" baseline="0" noProof="0" dirty="0">
                <a:ln>
                  <a:noFill/>
                </a:ln>
                <a:solidFill>
                  <a:prstClr val="black"/>
                </a:solidFill>
                <a:effectLst/>
                <a:uLnTx/>
                <a:uFillTx/>
                <a:latin typeface="Calibri"/>
                <a:ea typeface="+mn-ea"/>
              </a:rPr>
              <a:t>–</a:t>
            </a:r>
            <a:r>
              <a:rPr kumimoji="0" lang="en-GB" sz="1200" b="1" i="0" u="none" strike="noStrike" kern="1200" cap="none" spc="0" normalizeH="0" baseline="0" noProof="0" dirty="0">
                <a:ln>
                  <a:noFill/>
                </a:ln>
                <a:solidFill>
                  <a:prstClr val="black"/>
                </a:solidFill>
                <a:effectLst/>
                <a:uLnTx/>
                <a:uFillTx/>
                <a:latin typeface="Calibri"/>
                <a:ea typeface="+mn-ea"/>
                <a:cs typeface="+mn-cs"/>
              </a:rPr>
              <a:t> 31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FF0000"/>
                </a:solidFill>
                <a:effectLst/>
                <a:uLnTx/>
                <a:uFillTx/>
                <a:latin typeface="Calibri"/>
                <a:ea typeface="+mn-ea"/>
                <a:cs typeface="+mn-cs"/>
              </a:rPr>
              <a:t>DEADLINE: Mon 1 FEB</a:t>
            </a:r>
          </a:p>
        </p:txBody>
      </p:sp>
      <p:sp>
        <p:nvSpPr>
          <p:cNvPr id="17" name="TextBox 16"/>
          <p:cNvSpPr txBox="1"/>
          <p:nvPr/>
        </p:nvSpPr>
        <p:spPr>
          <a:xfrm>
            <a:off x="189094" y="476672"/>
            <a:ext cx="2078650" cy="3046988"/>
          </a:xfrm>
          <a:prstGeom prst="rect">
            <a:avLst/>
          </a:prstGeom>
          <a:solidFill>
            <a:schemeClr val="accent1">
              <a:lumMod val="9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16: 4 – 10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18" name="TextBox 17"/>
          <p:cNvSpPr txBox="1"/>
          <p:nvPr/>
        </p:nvSpPr>
        <p:spPr>
          <a:xfrm>
            <a:off x="2493350" y="476672"/>
            <a:ext cx="2078650" cy="3046988"/>
          </a:xfrm>
          <a:prstGeom prst="rect">
            <a:avLst/>
          </a:prstGeom>
          <a:solidFill>
            <a:srgbClr val="FF9999"/>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17: 11 – </a:t>
            </a:r>
            <a:r>
              <a:rPr lang="en-GB" sz="1200" b="1" dirty="0">
                <a:solidFill>
                  <a:prstClr val="black"/>
                </a:solidFill>
                <a:latin typeface="Calibri"/>
              </a:rPr>
              <a:t>17</a:t>
            </a:r>
            <a:r>
              <a:rPr kumimoji="0" lang="en-GB" sz="1200" b="1" i="0" u="none" strike="noStrike" kern="1200" cap="none" spc="0" normalizeH="0" baseline="0" noProof="0" dirty="0">
                <a:ln>
                  <a:noFill/>
                </a:ln>
                <a:solidFill>
                  <a:prstClr val="black"/>
                </a:solidFill>
                <a:effectLst/>
                <a:uLnTx/>
                <a:uFillTx/>
                <a:latin typeface="Calibri"/>
                <a:ea typeface="+mn-ea"/>
                <a:cs typeface="+mn-cs"/>
              </a:rPr>
              <a:t>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19" name="TextBox 18"/>
          <p:cNvSpPr txBox="1"/>
          <p:nvPr/>
        </p:nvSpPr>
        <p:spPr>
          <a:xfrm>
            <a:off x="4725598" y="454020"/>
            <a:ext cx="2078650" cy="3046988"/>
          </a:xfrm>
          <a:prstGeom prst="rect">
            <a:avLst/>
          </a:prstGeom>
          <a:solidFill>
            <a:schemeClr val="accent6">
              <a:lumMod val="20000"/>
              <a:lumOff val="8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18: </a:t>
            </a:r>
            <a:r>
              <a:rPr lang="en-GB" sz="1200" b="1" dirty="0">
                <a:solidFill>
                  <a:prstClr val="black"/>
                </a:solidFill>
                <a:latin typeface="Calibri"/>
              </a:rPr>
              <a:t>18</a:t>
            </a:r>
            <a:r>
              <a:rPr kumimoji="0" lang="en-GB" sz="1200" b="1" i="0" u="none" strike="noStrike" kern="1200" cap="none" spc="0" normalizeH="0" baseline="0" noProof="0" dirty="0">
                <a:ln>
                  <a:noFill/>
                </a:ln>
                <a:solidFill>
                  <a:prstClr val="black"/>
                </a:solidFill>
                <a:effectLst/>
                <a:uLnTx/>
                <a:uFillTx/>
                <a:latin typeface="Calibri"/>
                <a:ea typeface="+mn-ea"/>
                <a:cs typeface="+mn-cs"/>
              </a:rPr>
              <a:t> – 24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0" name="TextBox 19"/>
          <p:cNvSpPr txBox="1"/>
          <p:nvPr/>
        </p:nvSpPr>
        <p:spPr>
          <a:xfrm>
            <a:off x="6957846" y="3717032"/>
            <a:ext cx="2078650" cy="3046988"/>
          </a:xfrm>
          <a:prstGeom prst="rect">
            <a:avLst/>
          </a:prstGeom>
          <a:solidFill>
            <a:srgbClr val="FF9966"/>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23: 22 – 28 Feb</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srgbClr val="FF0000"/>
                </a:solidFill>
                <a:effectLst/>
                <a:uLnTx/>
                <a:uFillTx/>
                <a:latin typeface="Calibri"/>
                <a:ea typeface="+mn-ea"/>
                <a:cs typeface="+mn-cs"/>
              </a:rPr>
              <a:t>EXAM PREP: </a:t>
            </a:r>
            <a:r>
              <a:rPr kumimoji="0" lang="en-GB" sz="900" b="0" i="0" u="none" strike="noStrike" kern="1200" cap="none" spc="0" normalizeH="0" baseline="0" noProof="0" dirty="0" err="1">
                <a:ln>
                  <a:noFill/>
                </a:ln>
                <a:solidFill>
                  <a:srgbClr val="FF0000"/>
                </a:solidFill>
                <a:effectLst/>
                <a:uLnTx/>
                <a:uFillTx/>
                <a:latin typeface="Calibri"/>
                <a:ea typeface="+mn-ea"/>
                <a:cs typeface="+mn-cs"/>
              </a:rPr>
              <a:t>Develo</a:t>
            </a:r>
            <a:r>
              <a:rPr lang="en-GB" sz="900" dirty="0">
                <a:solidFill>
                  <a:srgbClr val="FF0000"/>
                </a:solidFill>
                <a:latin typeface="Calibri"/>
              </a:rPr>
              <a:t>p Ideas</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1" name="TextBox 20"/>
          <p:cNvSpPr txBox="1"/>
          <p:nvPr/>
        </p:nvSpPr>
        <p:spPr>
          <a:xfrm>
            <a:off x="189094" y="3717032"/>
            <a:ext cx="2078650" cy="3046988"/>
          </a:xfrm>
          <a:prstGeom prst="rect">
            <a:avLst/>
          </a:prstGeom>
          <a:solidFill>
            <a:schemeClr val="bg1">
              <a:lumMod val="65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20:  1 – </a:t>
            </a:r>
            <a:r>
              <a:rPr lang="en-GB" sz="1200" b="1" dirty="0">
                <a:solidFill>
                  <a:prstClr val="black"/>
                </a:solidFill>
                <a:latin typeface="Calibri"/>
              </a:rPr>
              <a:t>7</a:t>
            </a:r>
            <a:r>
              <a:rPr kumimoji="0" lang="en-GB" sz="1200" b="1" i="0" u="none" strike="noStrike" kern="1200" cap="none" spc="0" normalizeH="0" baseline="0" noProof="0" dirty="0">
                <a:ln>
                  <a:noFill/>
                </a:ln>
                <a:solidFill>
                  <a:prstClr val="black"/>
                </a:solidFill>
                <a:effectLst/>
                <a:uLnTx/>
                <a:uFillTx/>
                <a:latin typeface="Calibri"/>
                <a:ea typeface="+mn-ea"/>
                <a:cs typeface="+mn-cs"/>
              </a:rPr>
              <a:t> Feb</a:t>
            </a:r>
            <a:r>
              <a:rPr kumimoji="0" lang="en-GB" sz="1000" b="1" i="0" u="none" strike="noStrike" kern="1200" cap="none" spc="0" normalizeH="0" baseline="0" noProof="0" dirty="0">
                <a:ln>
                  <a:noFill/>
                </a:ln>
                <a:solidFill>
                  <a:srgbClr val="FF0000"/>
                </a:solidFill>
                <a:effectLst/>
                <a:uLnTx/>
                <a:uFillTx/>
                <a:latin typeface="Calibri"/>
                <a:ea typeface="+mn-ea"/>
                <a:cs typeface="+mn-cs"/>
              </a:rPr>
              <a:t> </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2" name="TextBox 21"/>
          <p:cNvSpPr txBox="1"/>
          <p:nvPr/>
        </p:nvSpPr>
        <p:spPr>
          <a:xfrm>
            <a:off x="2493350" y="3717032"/>
            <a:ext cx="2078650" cy="3046988"/>
          </a:xfrm>
          <a:prstGeom prst="rect">
            <a:avLst/>
          </a:prstGeom>
          <a:solidFill>
            <a:srgbClr val="6699FF"/>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21 : </a:t>
            </a:r>
            <a:r>
              <a:rPr lang="en-GB" sz="1200" b="1" dirty="0">
                <a:solidFill>
                  <a:prstClr val="black"/>
                </a:solidFill>
                <a:latin typeface="Calibri"/>
              </a:rPr>
              <a:t>8</a:t>
            </a:r>
            <a:r>
              <a:rPr kumimoji="0" lang="en-GB" sz="1200" b="1" i="0" u="none" strike="noStrike" kern="1200" cap="none" spc="0" normalizeH="0" baseline="0" noProof="0" dirty="0">
                <a:ln>
                  <a:noFill/>
                </a:ln>
                <a:solidFill>
                  <a:prstClr val="black"/>
                </a:solidFill>
                <a:effectLst/>
                <a:uLnTx/>
                <a:uFillTx/>
                <a:latin typeface="Calibri"/>
                <a:ea typeface="+mn-ea"/>
                <a:cs typeface="+mn-cs"/>
              </a:rPr>
              <a:t> – 12 Feb </a:t>
            </a:r>
            <a:r>
              <a:rPr lang="en-GB" sz="1000" b="1" dirty="0">
                <a:solidFill>
                  <a:srgbClr val="FF0000"/>
                </a:solidFill>
                <a:latin typeface="Calibri"/>
              </a:rPr>
              <a:t>Mock Exam</a:t>
            </a:r>
            <a:r>
              <a:rPr kumimoji="0" lang="en-GB" sz="1000" b="1" i="0" u="none" strike="noStrike" kern="1200" cap="none" spc="0" normalizeH="0" baseline="0" noProof="0" dirty="0">
                <a:ln>
                  <a:noFill/>
                </a:ln>
                <a:solidFill>
                  <a:srgbClr val="FF0000"/>
                </a:solidFill>
                <a:effectLst/>
                <a:uLnTx/>
                <a:uFillTx/>
                <a:latin typeface="Calibri"/>
                <a:ea typeface="+mn-ea"/>
                <a:cs typeface="+mn-cs"/>
              </a:rPr>
              <a:t> </a:t>
            </a:r>
            <a:br>
              <a:rPr kumimoji="0" lang="en-GB" sz="1200" b="1" i="0" u="none" strike="noStrike" kern="1200" cap="none" spc="0" normalizeH="0" baseline="0" noProof="0" dirty="0">
                <a:ln>
                  <a:noFill/>
                </a:ln>
                <a:solidFill>
                  <a:srgbClr val="FF0000"/>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lang="en-GB" sz="900" dirty="0">
                <a:solidFill>
                  <a:srgbClr val="FF0000"/>
                </a:solidFill>
                <a:latin typeface="Calibri"/>
              </a:rPr>
              <a:t>DEADLINE: Last day of your Mock Exam</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3" name="TextBox 22"/>
          <p:cNvSpPr txBox="1"/>
          <p:nvPr/>
        </p:nvSpPr>
        <p:spPr>
          <a:xfrm>
            <a:off x="4725598" y="3717032"/>
            <a:ext cx="2078650" cy="3046988"/>
          </a:xfrm>
          <a:prstGeom prst="rect">
            <a:avLst/>
          </a:prstGeom>
          <a:solidFill>
            <a:srgbClr val="66FF99"/>
          </a:solidFill>
          <a:ln>
            <a:solidFill>
              <a:schemeClr val="accent1"/>
            </a:solidFill>
          </a:ln>
        </p:spPr>
        <p:txBody>
          <a:bodyPr wrap="square" rtlCol="0">
            <a:spAutoFit/>
          </a:bodyPr>
          <a:lstStyle/>
          <a:p>
            <a:pPr lvl="0">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22: 13 –</a:t>
            </a:r>
            <a:r>
              <a:rPr kumimoji="0" lang="en-GB" sz="1200" b="1" i="0" u="none" strike="noStrike" kern="1200" cap="none" spc="0" normalizeH="0" noProof="0" dirty="0">
                <a:ln>
                  <a:noFill/>
                </a:ln>
                <a:solidFill>
                  <a:prstClr val="black"/>
                </a:solidFill>
                <a:effectLst/>
                <a:uLnTx/>
                <a:uFillTx/>
                <a:latin typeface="Calibri"/>
                <a:ea typeface="+mn-ea"/>
                <a:cs typeface="+mn-cs"/>
              </a:rPr>
              <a:t> 21 Feb</a:t>
            </a:r>
            <a:r>
              <a:rPr kumimoji="0" lang="en-GB" sz="1200" b="0" i="0" u="none" strike="noStrike" kern="1200" cap="none" spc="0" normalizeH="0" baseline="0" noProof="0" dirty="0">
                <a:ln>
                  <a:noFill/>
                </a:ln>
                <a:solidFill>
                  <a:prstClr val="black"/>
                </a:solidFill>
                <a:effectLst/>
                <a:uLnTx/>
                <a:uFillTx/>
                <a:latin typeface="Calibri"/>
                <a:ea typeface="+mn-ea"/>
                <a:cs typeface="+mn-cs"/>
              </a:rPr>
              <a:t> </a:t>
            </a:r>
            <a:r>
              <a:rPr lang="en-GB" sz="1000" b="1" noProof="0" dirty="0">
                <a:solidFill>
                  <a:srgbClr val="FF0000"/>
                </a:solidFill>
              </a:rPr>
              <a:t>H-TERM</a:t>
            </a:r>
            <a:r>
              <a:rPr lang="en-GB" sz="900" b="1" dirty="0">
                <a:solidFill>
                  <a:srgbClr val="FF0000"/>
                </a:solidFill>
              </a:rPr>
              <a:t> </a:t>
            </a: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lang="en-GB" sz="900" dirty="0">
                <a:solidFill>
                  <a:srgbClr val="FF0000"/>
                </a:solidFill>
                <a:latin typeface="Calibri"/>
              </a:rPr>
              <a:t>READ Exam Paper and find inspirations</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val="3615361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4169769923"/>
              </p:ext>
            </p:extLst>
          </p:nvPr>
        </p:nvGraphicFramePr>
        <p:xfrm>
          <a:off x="287337" y="44624"/>
          <a:ext cx="8569325" cy="6714926"/>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288032">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14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1400" b="0" i="0" u="none" strike="noStrike" kern="1200" cap="none" spc="0" normalizeH="0" baseline="0" noProof="0" dirty="0">
                        <a:ln>
                          <a:noFill/>
                        </a:ln>
                        <a:solidFill>
                          <a:srgbClr val="000000"/>
                        </a:solidFill>
                        <a:effectLst/>
                        <a:uLnTx/>
                        <a:uFillTx/>
                        <a:latin typeface="Calibri"/>
                        <a:ea typeface="Calibri"/>
                        <a:cs typeface="Times New Roman"/>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670561"/>
                  </a:ext>
                </a:extLst>
              </a:tr>
              <a:tr h="61782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dirty="0">
                          <a:solidFill>
                            <a:srgbClr val="FF0000"/>
                          </a:solidFill>
                        </a:rPr>
                        <a:t>Week 16: </a:t>
                      </a:r>
                      <a:r>
                        <a:rPr lang="en-GB" sz="1100" b="1" i="0" dirty="0">
                          <a:solidFill>
                            <a:schemeClr val="tx1"/>
                          </a:solidFill>
                        </a:rPr>
                        <a:t>4 – 10 Jan</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rPr>
                        <a:t>Essay introduction: Academic study skills</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rPr>
                        <a:t>Contextual Study: Decoding Photography</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2388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inherit"/>
                        </a:rPr>
                        <a:t>Academic Sources</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Research and identify 3-5 literary sources from a variety of media such as books, journal/magazines, internet, </a:t>
                      </a:r>
                      <a:r>
                        <a:rPr lang="en-GB" sz="1100" b="0" i="0" dirty="0" err="1">
                          <a:solidFill>
                            <a:srgbClr val="2B2B2B"/>
                          </a:solidFill>
                          <a:effectLst/>
                          <a:latin typeface="inherit"/>
                        </a:rPr>
                        <a:t>Youtube</a:t>
                      </a:r>
                      <a:r>
                        <a:rPr lang="en-GB" sz="1100" b="0" i="0" dirty="0">
                          <a:solidFill>
                            <a:srgbClr val="2B2B2B"/>
                          </a:solidFill>
                          <a:effectLst/>
                          <a:latin typeface="inherit"/>
                        </a:rPr>
                        <a:t>/video .</a:t>
                      </a:r>
                    </a:p>
                    <a:p>
                      <a:pPr algn="l" fontAlgn="base">
                        <a:buFont typeface="Arial" panose="020B0604020202020204" pitchFamily="34" charset="0"/>
                        <a:buChar char="•"/>
                      </a:pPr>
                      <a:r>
                        <a:rPr lang="en-GB" sz="1100" b="0" i="0" dirty="0">
                          <a:solidFill>
                            <a:srgbClr val="2B2B2B"/>
                          </a:solidFill>
                          <a:effectLst/>
                          <a:latin typeface="inherit"/>
                        </a:rPr>
                        <a:t>Begin to read essay, texts and interviews with your chosen artists as well as commentary from critics, historians and others.</a:t>
                      </a:r>
                    </a:p>
                    <a:p>
                      <a:pPr algn="l" fontAlgn="base">
                        <a:buFont typeface="Arial" panose="020B0604020202020204" pitchFamily="34" charset="0"/>
                        <a:buChar char="•"/>
                      </a:pPr>
                      <a:r>
                        <a:rPr lang="en-GB" sz="1100" b="0" i="0" dirty="0">
                          <a:solidFill>
                            <a:srgbClr val="2B2B2B"/>
                          </a:solidFill>
                          <a:effectLst/>
                          <a:latin typeface="inherit"/>
                        </a:rPr>
                        <a:t>It’s important that you show evidence of reading and draw upon different pints of view – not only your own.</a:t>
                      </a:r>
                    </a:p>
                    <a:p>
                      <a:pPr algn="l" fontAlgn="base">
                        <a:buFont typeface="Arial" panose="020B0604020202020204" pitchFamily="34" charset="0"/>
                        <a:buChar char="•"/>
                      </a:pPr>
                      <a:r>
                        <a:rPr lang="en-GB" sz="1100" b="0" i="0" dirty="0">
                          <a:solidFill>
                            <a:srgbClr val="2B2B2B"/>
                          </a:solidFill>
                          <a:effectLst/>
                          <a:latin typeface="inherit"/>
                        </a:rPr>
                        <a:t>Take notes when you’re reading…key words, concepts, passages</a:t>
                      </a:r>
                    </a:p>
                    <a:p>
                      <a:pPr algn="l" fontAlgn="base">
                        <a:buFont typeface="Arial" panose="020B0604020202020204" pitchFamily="34" charset="0"/>
                        <a:buChar char="•"/>
                      </a:pPr>
                      <a:r>
                        <a:rPr lang="en-GB" sz="1100" b="0" i="0" dirty="0">
                          <a:solidFill>
                            <a:srgbClr val="2B2B2B"/>
                          </a:solidFill>
                          <a:effectLst/>
                          <a:latin typeface="inherit"/>
                        </a:rPr>
                        <a:t>Write down page number, author, year, title, publisher, place of publication so you can list source in a bibliography</a:t>
                      </a:r>
                    </a:p>
                    <a:p>
                      <a:pPr algn="l" fontAlgn="base">
                        <a:buFont typeface="Arial" panose="020B0604020202020204" pitchFamily="34" charset="0"/>
                        <a:buChar char="•"/>
                      </a:pPr>
                      <a:r>
                        <a:rPr lang="en-GB" sz="1100" b="1" i="0" dirty="0">
                          <a:solidFill>
                            <a:srgbClr val="2B2B2B"/>
                          </a:solidFill>
                          <a:effectLst/>
                          <a:latin typeface="inherit"/>
                        </a:rPr>
                        <a:t>Bibliography:</a:t>
                      </a:r>
                      <a:r>
                        <a:rPr lang="en-GB" sz="1100" b="0" i="0" dirty="0">
                          <a:solidFill>
                            <a:srgbClr val="2B2B2B"/>
                          </a:solidFill>
                          <a:effectLst/>
                          <a:latin typeface="Lato"/>
                        </a:rPr>
                        <a:t> List all the sources that you use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inherit"/>
                        </a:rPr>
                        <a:t>Quotation and Referencing:</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Use quotes to support or disprove your argument</a:t>
                      </a:r>
                    </a:p>
                    <a:p>
                      <a:pPr algn="l" fontAlgn="base">
                        <a:buFont typeface="Arial" panose="020B0604020202020204" pitchFamily="34" charset="0"/>
                        <a:buChar char="•"/>
                      </a:pPr>
                      <a:r>
                        <a:rPr lang="en-GB" sz="1100" b="0" i="0" dirty="0">
                          <a:solidFill>
                            <a:srgbClr val="2B2B2B"/>
                          </a:solidFill>
                          <a:effectLst/>
                          <a:latin typeface="inherit"/>
                        </a:rPr>
                        <a:t>Use quotes to show evidence of reading</a:t>
                      </a:r>
                    </a:p>
                    <a:p>
                      <a:pPr algn="l" fontAlgn="base">
                        <a:buFont typeface="Arial" panose="020B0604020202020204" pitchFamily="34" charset="0"/>
                        <a:buChar char="•"/>
                      </a:pPr>
                      <a:r>
                        <a:rPr lang="en-GB" sz="1100" b="0" i="0" dirty="0">
                          <a:solidFill>
                            <a:srgbClr val="2B2B2B"/>
                          </a:solidFill>
                          <a:effectLst/>
                          <a:latin typeface="inherit"/>
                        </a:rPr>
                        <a:t>Use </a:t>
                      </a:r>
                      <a:r>
                        <a:rPr lang="en-GB" sz="1100" b="1" i="0" dirty="0">
                          <a:solidFill>
                            <a:srgbClr val="2B2B2B"/>
                          </a:solidFill>
                          <a:effectLst/>
                          <a:latin typeface="inherit"/>
                        </a:rPr>
                        <a:t>Harvard System of Referencing…</a:t>
                      </a:r>
                      <a:r>
                        <a:rPr lang="en-GB" sz="1100" b="0" i="0" dirty="0">
                          <a:solidFill>
                            <a:srgbClr val="2B2B2B"/>
                          </a:solidFill>
                          <a:effectLst/>
                          <a:latin typeface="inherit"/>
                        </a:rPr>
                        <a:t>see </a:t>
                      </a:r>
                      <a:r>
                        <a:rPr lang="en-GB" sz="1100" b="0" i="0" dirty="0" err="1">
                          <a:solidFill>
                            <a:srgbClr val="2B2B2B"/>
                          </a:solidFill>
                          <a:effectLst/>
                          <a:latin typeface="inherit"/>
                        </a:rPr>
                        <a:t>Powerpoint</a:t>
                      </a:r>
                      <a:endParaRPr lang="en-GB" sz="1100" b="0" i="0" dirty="0">
                        <a:solidFill>
                          <a:srgbClr val="2B2B2B"/>
                        </a:solidFill>
                        <a:effectLst/>
                        <a:latin typeface="inheri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0038">
                <a:tc>
                  <a:txBody>
                    <a:bodyPr/>
                    <a:lstStyle/>
                    <a:p>
                      <a:pPr algn="l" fontAlgn="base"/>
                      <a:r>
                        <a:rPr lang="en-GB" sz="1100" b="1" i="0" dirty="0">
                          <a:solidFill>
                            <a:srgbClr val="2B2B2B"/>
                          </a:solidFill>
                          <a:effectLst/>
                          <a:latin typeface="inherit"/>
                        </a:rPr>
                        <a:t>Essay Question</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Think of a hypothesis and list possible essay questions</a:t>
                      </a:r>
                    </a:p>
                    <a:p>
                      <a:pPr algn="l" fontAlgn="base">
                        <a:buFont typeface="Arial" panose="020B0604020202020204" pitchFamily="34" charset="0"/>
                        <a:buChar char="•"/>
                      </a:pPr>
                      <a:r>
                        <a:rPr lang="en-GB" sz="1100" b="0" i="0" dirty="0">
                          <a:solidFill>
                            <a:srgbClr val="2B2B2B"/>
                          </a:solidFill>
                          <a:effectLst/>
                          <a:latin typeface="inherit"/>
                        </a:rPr>
                        <a:t>Here is a list of  </a:t>
                      </a:r>
                      <a:r>
                        <a:rPr lang="en-GB" sz="1100" b="0" i="0" u="sng" dirty="0">
                          <a:solidFill>
                            <a:srgbClr val="DDDDDD"/>
                          </a:solidFill>
                          <a:effectLst/>
                          <a:latin typeface="inherit"/>
                          <a:hlinkClick r:id="rId2"/>
                        </a:rPr>
                        <a:t>possible questions to investigate</a:t>
                      </a:r>
                      <a:r>
                        <a:rPr lang="en-GB" sz="1100" b="0" i="0" dirty="0">
                          <a:solidFill>
                            <a:srgbClr val="2B2B2B"/>
                          </a:solidFill>
                          <a:effectLst/>
                          <a:latin typeface="inherit"/>
                        </a:rPr>
                        <a:t> that may help you.</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7278595"/>
                  </a:ext>
                </a:extLst>
              </a:tr>
              <a:tr h="341474">
                <a:tc>
                  <a: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100" b="1" i="0" dirty="0">
                          <a:solidFill>
                            <a:srgbClr val="2B2B2B"/>
                          </a:solidFill>
                          <a:effectLst/>
                          <a:latin typeface="inherit"/>
                        </a:rPr>
                        <a:t>Essay Plan</a:t>
                      </a:r>
                      <a:br>
                        <a:rPr lang="en-GB" sz="1100" b="0" i="0" dirty="0">
                          <a:solidFill>
                            <a:srgbClr val="2B2B2B"/>
                          </a:solidFill>
                          <a:effectLst/>
                          <a:latin typeface="Lato"/>
                        </a:rPr>
                      </a:br>
                      <a:r>
                        <a:rPr lang="en-GB" sz="1100" b="0" i="0" dirty="0">
                          <a:solidFill>
                            <a:srgbClr val="2B2B2B"/>
                          </a:solidFill>
                          <a:effectLst/>
                          <a:latin typeface="Lato"/>
                        </a:rPr>
                        <a:t>Make a plan that lists what you are going to write about in each paragraph – </a:t>
                      </a:r>
                      <a:r>
                        <a:rPr lang="en-GB" sz="1100" b="0" i="0" u="sng" dirty="0">
                          <a:solidFill>
                            <a:srgbClr val="DDDDDD"/>
                          </a:solidFill>
                          <a:effectLst/>
                          <a:latin typeface="inherit"/>
                          <a:hlinkClick r:id="rId3"/>
                        </a:rPr>
                        <a:t>essay structure</a:t>
                      </a:r>
                      <a:r>
                        <a:rPr lang="en-GB" sz="1100" b="0" i="0" dirty="0">
                          <a:solidFill>
                            <a:srgbClr val="2B2B2B"/>
                          </a:solidFill>
                          <a:effectLst/>
                          <a:latin typeface="Lato"/>
                        </a:rPr>
                        <a:t>.</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69070365"/>
                  </a:ext>
                </a:extLst>
              </a:tr>
              <a:tr h="341474">
                <a:tc>
                  <a:txBody>
                    <a:bodyPr/>
                    <a:lstStyle/>
                    <a:p>
                      <a:pPr algn="l" fontAlgn="base"/>
                      <a:r>
                        <a:rPr lang="en-GB" sz="1100" b="1" i="0" dirty="0">
                          <a:solidFill>
                            <a:srgbClr val="2B2B2B"/>
                          </a:solidFill>
                          <a:effectLst/>
                          <a:latin typeface="inherit"/>
                        </a:rPr>
                        <a:t>Essay introduction</a:t>
                      </a:r>
                      <a:endParaRPr lang="en-GB" sz="1100" b="1" i="0" dirty="0">
                        <a:solidFill>
                          <a:srgbClr val="2B2B2B"/>
                        </a:solidFill>
                        <a:effectLst/>
                        <a:latin typeface="Lato"/>
                      </a:endParaRPr>
                    </a:p>
                    <a:p>
                      <a:pPr algn="l" fontAlgn="base"/>
                      <a:r>
                        <a:rPr lang="en-GB" sz="1100" b="0" i="0" dirty="0">
                          <a:solidFill>
                            <a:srgbClr val="2B2B2B"/>
                          </a:solidFill>
                          <a:effectLst/>
                          <a:latin typeface="Lato"/>
                        </a:rPr>
                        <a:t>Write a 45 mins draft in lesson</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4050180"/>
                  </a:ext>
                </a:extLst>
              </a:tr>
              <a:tr h="775367">
                <a:tc>
                  <a:txBody>
                    <a:bodyPr/>
                    <a:lstStyle/>
                    <a:p>
                      <a:pPr algn="l">
                        <a:buFont typeface="Arial" panose="020B0604020202020204" pitchFamily="34" charset="0"/>
                        <a:buNone/>
                      </a:pPr>
                      <a:r>
                        <a:rPr lang="en-GB" sz="1100" b="1" i="0" dirty="0">
                          <a:solidFill>
                            <a:srgbClr val="2B2B2B"/>
                          </a:solidFill>
                          <a:effectLst/>
                          <a:latin typeface="Lato"/>
                        </a:rPr>
                        <a:t>Contextual Studies</a:t>
                      </a:r>
                      <a:r>
                        <a:rPr lang="en-GB" sz="1100" b="0" i="0" dirty="0">
                          <a:solidFill>
                            <a:schemeClr val="tx1"/>
                          </a:solidFill>
                          <a:effectLst/>
                          <a:latin typeface="+mn-lt"/>
                        </a:rPr>
                        <a:t>:</a:t>
                      </a:r>
                      <a:r>
                        <a:rPr lang="en-GB" sz="1100" b="0" i="0" baseline="0" dirty="0">
                          <a:solidFill>
                            <a:schemeClr val="tx1"/>
                          </a:solidFill>
                          <a:effectLst/>
                          <a:latin typeface="+mn-lt"/>
                        </a:rPr>
                        <a:t> </a:t>
                      </a:r>
                      <a:r>
                        <a:rPr lang="en-GB" sz="1100" b="0" i="1" dirty="0">
                          <a:solidFill>
                            <a:srgbClr val="2B2B2B"/>
                          </a:solidFill>
                          <a:effectLst/>
                          <a:latin typeface="Lato"/>
                        </a:rPr>
                        <a:t>Decoding Photography</a:t>
                      </a:r>
                    </a:p>
                    <a:p>
                      <a:pPr algn="l">
                        <a:buFont typeface="Arial" panose="020B0604020202020204" pitchFamily="34" charset="0"/>
                        <a:buChar char="•"/>
                      </a:pPr>
                      <a:r>
                        <a:rPr lang="en-GB" sz="1100" b="0" i="0" dirty="0">
                          <a:solidFill>
                            <a:srgbClr val="2B2B2B"/>
                          </a:solidFill>
                          <a:effectLst/>
                          <a:latin typeface="Noto Serif"/>
                        </a:rPr>
                        <a:t>Select one of the questions listed</a:t>
                      </a:r>
                    </a:p>
                    <a:p>
                      <a:pPr algn="l">
                        <a:buFont typeface="Arial" panose="020B0604020202020204" pitchFamily="34" charset="0"/>
                        <a:buChar char="•"/>
                      </a:pPr>
                      <a:r>
                        <a:rPr lang="en-GB" sz="1100" b="0" i="0" dirty="0">
                          <a:solidFill>
                            <a:srgbClr val="2B2B2B"/>
                          </a:solidFill>
                          <a:effectLst/>
                          <a:latin typeface="Noto Serif"/>
                        </a:rPr>
                        <a:t>Read text in detail, make notes and identify 3 quotes </a:t>
                      </a:r>
                    </a:p>
                    <a:p>
                      <a:pPr algn="l">
                        <a:buFont typeface="Arial" panose="020B0604020202020204" pitchFamily="34" charset="0"/>
                        <a:buChar char="•"/>
                      </a:pPr>
                      <a:r>
                        <a:rPr lang="en-GB" sz="1100" b="0" i="0" dirty="0">
                          <a:solidFill>
                            <a:srgbClr val="2B2B2B"/>
                          </a:solidFill>
                          <a:effectLst/>
                          <a:latin typeface="Noto Serif"/>
                        </a:rPr>
                        <a:t>Select one image from examples mentioned in text and apply your own interpretation of the photograph by applying theory and critical thinking Incorporate the 3 quotes above into your interpretation of the image and make sure you comment on the quotes.</a:t>
                      </a:r>
                      <a:endParaRPr lang="en-GB" sz="1100" b="0" i="0" dirty="0">
                        <a:solidFill>
                          <a:srgbClr val="2B2B2B"/>
                        </a:solidFill>
                        <a:effectLst/>
                        <a:latin typeface="inheri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2115491"/>
                  </a:ext>
                </a:extLst>
              </a:tr>
            </a:tbl>
          </a:graphicData>
        </a:graphic>
      </p:graphicFrame>
    </p:spTree>
    <p:extLst>
      <p:ext uri="{BB962C8B-B14F-4D97-AF65-F5344CB8AC3E}">
        <p14:creationId xmlns:p14="http://schemas.microsoft.com/office/powerpoint/2010/main" val="1536609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50" name="Group 42"/>
          <p:cNvGraphicFramePr>
            <a:graphicFrameLocks noGrp="1"/>
          </p:cNvGraphicFramePr>
          <p:nvPr>
            <p:extLst>
              <p:ext uri="{D42A27DB-BD31-4B8C-83A1-F6EECF244321}">
                <p14:modId xmlns:p14="http://schemas.microsoft.com/office/powerpoint/2010/main" val="3086943391"/>
              </p:ext>
            </p:extLst>
          </p:nvPr>
        </p:nvGraphicFramePr>
        <p:xfrm>
          <a:off x="287337" y="116632"/>
          <a:ext cx="8569325" cy="6594847"/>
        </p:xfrm>
        <a:graphic>
          <a:graphicData uri="http://schemas.openxmlformats.org/drawingml/2006/table">
            <a:tbl>
              <a:tblPr/>
              <a:tblGrid>
                <a:gridCol w="4536182">
                  <a:extLst>
                    <a:ext uri="{9D8B030D-6E8A-4147-A177-3AD203B41FA5}">
                      <a16:colId xmlns:a16="http://schemas.microsoft.com/office/drawing/2014/main" val="20000"/>
                    </a:ext>
                  </a:extLst>
                </a:gridCol>
                <a:gridCol w="2809181">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38653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525084"/>
                  </a:ext>
                </a:extLst>
              </a:tr>
              <a:tr h="624406">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dirty="0">
                          <a:solidFill>
                            <a:srgbClr val="FF0000"/>
                          </a:solidFill>
                        </a:rPr>
                        <a:t>Week 17</a:t>
                      </a:r>
                      <a:r>
                        <a:rPr lang="en-GB" altLang="en-US" sz="1200" b="1" i="1" dirty="0">
                          <a:solidFill>
                            <a:srgbClr val="000000"/>
                          </a:solidFill>
                        </a:rPr>
                        <a:t>:</a:t>
                      </a:r>
                      <a:r>
                        <a:rPr lang="en-GB" altLang="en-US" sz="1200" b="1" i="1" baseline="0" dirty="0">
                          <a:solidFill>
                            <a:srgbClr val="000000"/>
                          </a:solidFill>
                        </a:rPr>
                        <a:t> 11  – 17 Jan</a:t>
                      </a:r>
                      <a:br>
                        <a:rPr lang="en-GB" sz="1200" b="1" dirty="0"/>
                      </a:br>
                      <a:r>
                        <a:rPr kumimoji="0" lang="en-GB" sz="1200" b="1" i="0" u="none" strike="noStrike" cap="none" normalizeH="0" baseline="0" dirty="0">
                          <a:ln>
                            <a:noFill/>
                          </a:ln>
                          <a:solidFill>
                            <a:schemeClr val="tx1"/>
                          </a:solidFill>
                          <a:effectLst/>
                          <a:latin typeface="Tahoma" pitchFamily="34" charset="0"/>
                          <a:ea typeface="MS Mincho" pitchFamily="49" charset="-128"/>
                        </a:rPr>
                        <a:t>Essay: write paragraph 1</a:t>
                      </a:r>
                      <a:br>
                        <a:rPr kumimoji="0" lang="en-GB" sz="1200" b="1" i="0" u="none" strike="noStrike" cap="none" normalizeH="0" baseline="0" dirty="0">
                          <a:ln>
                            <a:noFill/>
                          </a:ln>
                          <a:solidFill>
                            <a:schemeClr val="tx1"/>
                          </a:solidFill>
                          <a:effectLst/>
                          <a:latin typeface="Tahoma" pitchFamily="34" charset="0"/>
                          <a:ea typeface="MS Mincho" pitchFamily="49" charset="-128"/>
                        </a:rPr>
                      </a:br>
                      <a:r>
                        <a:rPr kumimoji="0" lang="en-GB" sz="1200" b="1" i="0" u="none" strike="noStrike" cap="none" normalizeH="0" baseline="0" dirty="0">
                          <a:ln>
                            <a:noFill/>
                          </a:ln>
                          <a:solidFill>
                            <a:schemeClr val="tx1"/>
                          </a:solidFill>
                          <a:effectLst/>
                          <a:latin typeface="Tahoma" pitchFamily="34" charset="0"/>
                          <a:ea typeface="MS Mincho" pitchFamily="49" charset="-128"/>
                        </a:rPr>
                        <a:t>Photobook: Editing &gt; Experimenting &gt; Evaluating</a:t>
                      </a:r>
                      <a:endParaRPr kumimoji="0" lang="en-GB" altLang="en-US" sz="1200" b="1"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Slides to improve: Actions to take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Complete by: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785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1 and upload to the blog no later than </a:t>
                      </a:r>
                      <a:r>
                        <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rPr>
                        <a:t>Mon 18 Jan.</a:t>
                      </a: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2239125"/>
                  </a:ext>
                </a:extLst>
              </a:tr>
              <a:tr h="3196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PHOTOBOOK: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(Mon, Tue, Thurs &amp; Fri)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Bring images from new photo-shoots to lessons and follow these instructions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Save shoots in folder and import into </a:t>
                      </a:r>
                      <a:r>
                        <a:rPr kumimoji="0" lang="en-GB" sz="1100" b="0" i="0" u="none" strike="noStrike" kern="1200" cap="none" spc="0" normalizeH="0" baseline="0" noProof="0" dirty="0" err="1">
                          <a:ln>
                            <a:noFill/>
                          </a:ln>
                          <a:solidFill>
                            <a:srgbClr val="000000"/>
                          </a:solidFill>
                          <a:effectLst/>
                          <a:uLnTx/>
                          <a:uFillTx/>
                          <a:latin typeface="+mn-lt"/>
                          <a:ea typeface="+mn-ea"/>
                          <a:cs typeface="+mn-cs"/>
                        </a:rPr>
                        <a:t>Lightroom</a:t>
                      </a:r>
                      <a:endParaRPr kumimoji="0" lang="en-GB" sz="1100" b="0" i="0" u="none" strike="noStrike" kern="1200" cap="none" spc="0" normalizeH="0" baseline="0" noProof="0" dirty="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Organisation: Create a new Collection from each new shoot inside Collection Set: PHOTOBOOK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Editing: select 8-12 images from each shoot.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Experimenting: Adjust images in Develop, both as Colour and B&amp;W images appropriate to your intentions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Export images as JPGS (1000 pixels) and save in a folder: BLOG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Create a Blogpost with edited images and an evaluation; explaining what you focused on in each shoot and how you intend to develop your next photoshoot.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Make references to artists references, previous work, experiments, inspiration etc.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Prep for photobook design: Make a rough selection of your 40-50 best pictures from all shoots. Make sure you have adjusted and standardised all the pictures in terms of exposure, colour balance.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24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Further experimentation:</a:t>
                      </a:r>
                      <a:endParaRPr kumimoji="0" lang="en-GB" sz="1100" b="0" i="0" u="none" strike="noStrike" kern="1200" cap="none" spc="0" normalizeH="0" baseline="0" noProof="0" dirty="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Export same set of images from </a:t>
                      </a:r>
                      <a:r>
                        <a:rPr kumimoji="0" lang="en-GB" sz="1100" b="0" i="0" u="none" strike="noStrike" kern="1200" cap="none" spc="0" normalizeH="0" baseline="0" noProof="0" dirty="0" err="1">
                          <a:ln>
                            <a:noFill/>
                          </a:ln>
                          <a:solidFill>
                            <a:srgbClr val="000000"/>
                          </a:solidFill>
                          <a:effectLst/>
                          <a:uLnTx/>
                          <a:uFillTx/>
                          <a:latin typeface="+mn-lt"/>
                          <a:ea typeface="+mn-ea"/>
                          <a:cs typeface="+mn-cs"/>
                        </a:rPr>
                        <a:t>Lightroom</a:t>
                      </a:r>
                      <a:r>
                        <a:rPr kumimoji="0" lang="en-GB" sz="1100" b="0" i="0" u="none" strike="noStrike" kern="1200" cap="none" spc="0" normalizeH="0" baseline="0" noProof="0" dirty="0">
                          <a:ln>
                            <a:noFill/>
                          </a:ln>
                          <a:solidFill>
                            <a:srgbClr val="000000"/>
                          </a:solidFill>
                          <a:effectLst/>
                          <a:uLnTx/>
                          <a:uFillTx/>
                          <a:latin typeface="+mn-lt"/>
                          <a:ea typeface="+mn-ea"/>
                          <a:cs typeface="+mn-cs"/>
                        </a:rPr>
                        <a:t> as TIFF (4000 pixels)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Experimentation: demonstrate further creativity using Photoshop to make composite/ montage/ typology/ grids/ diptych/triptych, text/ typology </a:t>
                      </a:r>
                      <a:r>
                        <a:rPr kumimoji="0" lang="en-GB" sz="1100" b="0" i="0" u="none" strike="noStrike" kern="1200" cap="none" spc="0" normalizeH="0" baseline="0" noProof="0" dirty="0" err="1">
                          <a:ln>
                            <a:noFill/>
                          </a:ln>
                          <a:solidFill>
                            <a:srgbClr val="000000"/>
                          </a:solidFill>
                          <a:effectLst/>
                          <a:uLnTx/>
                          <a:uFillTx/>
                          <a:latin typeface="+mn-lt"/>
                          <a:ea typeface="+mn-ea"/>
                          <a:cs typeface="+mn-cs"/>
                        </a:rPr>
                        <a:t>etc</a:t>
                      </a:r>
                      <a:r>
                        <a:rPr kumimoji="0" lang="en-GB" sz="1100" b="0" i="0" u="none" strike="noStrike" kern="1200" cap="none" spc="0" normalizeH="0" baseline="0" noProof="0" dirty="0">
                          <a:ln>
                            <a:noFill/>
                          </a:ln>
                          <a:solidFill>
                            <a:srgbClr val="000000"/>
                          </a:solidFill>
                          <a:effectLst/>
                          <a:uLnTx/>
                          <a:uFillTx/>
                          <a:latin typeface="+mn-lt"/>
                          <a:ea typeface="+mn-ea"/>
                          <a:cs typeface="+mn-cs"/>
                        </a:rPr>
                        <a:t> appropriate to your intentions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Design: Begin to explore different layout options using </a:t>
                      </a:r>
                      <a:r>
                        <a:rPr kumimoji="0" lang="en-GB" sz="1100" b="0" i="0" u="none" strike="noStrike" kern="1200" cap="none" spc="0" normalizeH="0" baseline="0" noProof="0" dirty="0" err="1">
                          <a:ln>
                            <a:noFill/>
                          </a:ln>
                          <a:solidFill>
                            <a:srgbClr val="000000"/>
                          </a:solidFill>
                          <a:effectLst/>
                          <a:uLnTx/>
                          <a:uFillTx/>
                          <a:latin typeface="+mn-lt"/>
                          <a:ea typeface="+mn-ea"/>
                          <a:cs typeface="+mn-cs"/>
                        </a:rPr>
                        <a:t>Indesign</a:t>
                      </a:r>
                      <a:r>
                        <a:rPr kumimoji="0" lang="en-GB" sz="1100" b="0" i="0" u="none" strike="noStrike" kern="1200" cap="none" spc="0" normalizeH="0" baseline="0" noProof="0" dirty="0">
                          <a:ln>
                            <a:noFill/>
                          </a:ln>
                          <a:solidFill>
                            <a:srgbClr val="000000"/>
                          </a:solidFill>
                          <a:effectLst/>
                          <a:uLnTx/>
                          <a:uFillTx/>
                          <a:latin typeface="+mn-lt"/>
                          <a:ea typeface="+mn-ea"/>
                          <a:cs typeface="+mn-cs"/>
                        </a:rPr>
                        <a:t> and make a new zine/book. Set up new document as A5 page sizes. This is trying out ideas before you begin designing photobook.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Make sure you annotate process and techniques used and evaluate each experiment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25257735"/>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1735</TotalTime>
  <Words>3420</Words>
  <Application>Microsoft Office PowerPoint</Application>
  <PresentationFormat>On-screen Show (4:3)</PresentationFormat>
  <Paragraphs>254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inherit</vt:lpstr>
      <vt:lpstr>Lato</vt:lpstr>
      <vt:lpstr>Noto Serif</vt:lpstr>
      <vt:lpstr>Tahoma</vt:lpstr>
      <vt:lpstr>1_Default Design</vt:lpstr>
      <vt:lpstr>Personal Study</vt:lpstr>
      <vt:lpstr>A-Level Coursework</vt:lpstr>
      <vt:lpstr>PowerPoint Presentation</vt:lpstr>
      <vt:lpstr>PowerPoint Presentation</vt:lpstr>
      <vt:lpstr>PowerPoint Presentation</vt:lpstr>
      <vt:lpstr>Quotation  and  Harvard System of Referencing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Education Sport and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Study</dc:title>
  <dc:creator>Martin Toft</dc:creator>
  <cp:lastModifiedBy>Martin Toft</cp:lastModifiedBy>
  <cp:revision>98</cp:revision>
  <dcterms:created xsi:type="dcterms:W3CDTF">2015-07-07T13:54:45Z</dcterms:created>
  <dcterms:modified xsi:type="dcterms:W3CDTF">2020-12-18T13:46:00Z</dcterms:modified>
</cp:coreProperties>
</file>