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7" r:id="rId3"/>
    <p:sldId id="259" r:id="rId4"/>
    <p:sldId id="260" r:id="rId5"/>
    <p:sldId id="305" r:id="rId6"/>
    <p:sldId id="262" r:id="rId7"/>
    <p:sldId id="264" r:id="rId8"/>
    <p:sldId id="302" r:id="rId9"/>
    <p:sldId id="300" r:id="rId10"/>
    <p:sldId id="301" r:id="rId11"/>
    <p:sldId id="303" r:id="rId12"/>
    <p:sldId id="30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p:cViewPr>
        <p:scale>
          <a:sx n="80" d="100"/>
          <a:sy n="80" d="100"/>
        </p:scale>
        <p:origin x="240" y="-174"/>
      </p:cViewPr>
      <p:guideLst>
        <p:guide orient="horz" pos="2160"/>
        <p:guide pos="2880"/>
      </p:guideLst>
    </p:cSldViewPr>
  </p:slideViewPr>
  <p:notesTextViewPr>
    <p:cViewPr>
      <p:scale>
        <a:sx n="1" d="1"/>
        <a:sy n="1" d="1"/>
      </p:scale>
      <p:origin x="0" y="0"/>
    </p:cViewPr>
  </p:notesTextViewPr>
  <p:sorterViewPr>
    <p:cViewPr>
      <p:scale>
        <a:sx n="120" d="100"/>
        <a:sy n="12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hautlieucreative.co.uk/photo16a2/wp-content/uploads/sites/2/2015/12/essay-structure.doc" TargetMode="External"/><Relationship Id="rId2" Type="http://schemas.openxmlformats.org/officeDocument/2006/relationships/hyperlink" Target="http://www.hautlieucreative.co.uk/photo17ase/wp-content/uploads/sites/21/2017/11/possible-questions-to-investigate-1.doc"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hautlieucreative.co.uk/photo17ase/wp-content/uploads/sites/21/2017/12/Art-Movements-Isms-sheet.doc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dirty="0"/>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41888"/>
            <a:ext cx="4176712"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2</a:t>
            </a:r>
            <a:br>
              <a:rPr lang="en-GB" altLang="en-US" dirty="0">
                <a:solidFill>
                  <a:srgbClr val="000000"/>
                </a:solidFill>
                <a:ea typeface="MS PGothic" pitchFamily="34" charset="-128"/>
              </a:rPr>
            </a:br>
            <a:r>
              <a:rPr lang="en-GB" altLang="en-US" dirty="0">
                <a:solidFill>
                  <a:srgbClr val="000000"/>
                </a:solidFill>
                <a:ea typeface="MS PGothic" pitchFamily="34" charset="-128"/>
              </a:rPr>
              <a:t>10 Weeks</a:t>
            </a: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a:solidFill>
                  <a:srgbClr val="FF3300"/>
                </a:solidFill>
                <a:ea typeface="MS PGothic" pitchFamily="34" charset="-128"/>
              </a:rPr>
              <a:t>Thurs 11 Feb 2021</a:t>
            </a:r>
          </a:p>
          <a:p>
            <a:pPr fontAlgn="base">
              <a:spcBef>
                <a:spcPct val="50000"/>
              </a:spcBef>
              <a:spcAft>
                <a:spcPct val="0"/>
              </a:spcAft>
              <a:defRPr/>
            </a:pPr>
            <a:endParaRPr lang="en-GB" altLang="en-US" dirty="0">
              <a:solidFill>
                <a:srgbClr val="000000"/>
              </a:solidFill>
              <a:ea typeface="MS PGothic" pitchFamily="34" charset="-128"/>
            </a:endParaRP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LOVE &amp; REBELLION</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2020</a:t>
            </a:r>
          </a:p>
        </p:txBody>
      </p:sp>
    </p:spTree>
    <p:extLst>
      <p:ext uri="{BB962C8B-B14F-4D97-AF65-F5344CB8AC3E}">
        <p14:creationId xmlns:p14="http://schemas.microsoft.com/office/powerpoint/2010/main" val="292115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4231606917"/>
              </p:ext>
            </p:extLst>
          </p:nvPr>
        </p:nvGraphicFramePr>
        <p:xfrm>
          <a:off x="287337" y="399256"/>
          <a:ext cx="8569325" cy="6410138"/>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15 + Xmas: </a:t>
                      </a:r>
                      <a:r>
                        <a:rPr lang="en-GB" sz="1100" b="1" i="0" dirty="0">
                          <a:solidFill>
                            <a:schemeClr val="tx1"/>
                          </a:solidFill>
                        </a:rPr>
                        <a:t>14 Dec – 4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Essay introduction: Academic study skills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Contextual Study: Decoding Photography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Academic Sources</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Research and identify 3-5 literary sources from a variety of media such as books, journal/magazines, internet, </a:t>
                      </a:r>
                      <a:r>
                        <a:rPr lang="en-GB" sz="1100" b="0" i="0" dirty="0" err="1">
                          <a:solidFill>
                            <a:srgbClr val="2B2B2B"/>
                          </a:solidFill>
                          <a:effectLst/>
                          <a:latin typeface="inherit"/>
                        </a:rPr>
                        <a:t>Youtube</a:t>
                      </a:r>
                      <a:r>
                        <a:rPr lang="en-GB" sz="1100" b="0" i="0" dirty="0">
                          <a:solidFill>
                            <a:srgbClr val="2B2B2B"/>
                          </a:solidFill>
                          <a:effectLst/>
                          <a:latin typeface="inherit"/>
                        </a:rPr>
                        <a:t>/video .</a:t>
                      </a:r>
                    </a:p>
                    <a:p>
                      <a:pPr algn="l" fontAlgn="base">
                        <a:buFont typeface="Arial" panose="020B0604020202020204" pitchFamily="34" charset="0"/>
                        <a:buChar char="•"/>
                      </a:pPr>
                      <a:r>
                        <a:rPr lang="en-GB" sz="1100" b="0" i="0" dirty="0">
                          <a:solidFill>
                            <a:srgbClr val="2B2B2B"/>
                          </a:solidFill>
                          <a:effectLst/>
                          <a:latin typeface="inherit"/>
                        </a:rPr>
                        <a:t>Begin to read essay, texts and interviews with your chosen artists as well as commentary from critics, historians and others.</a:t>
                      </a:r>
                    </a:p>
                    <a:p>
                      <a:pPr algn="l" fontAlgn="base">
                        <a:buFont typeface="Arial" panose="020B0604020202020204" pitchFamily="34" charset="0"/>
                        <a:buChar char="•"/>
                      </a:pPr>
                      <a:r>
                        <a:rPr lang="en-GB" sz="1100" b="0" i="0" dirty="0">
                          <a:solidFill>
                            <a:srgbClr val="2B2B2B"/>
                          </a:solidFill>
                          <a:effectLst/>
                          <a:latin typeface="inherit"/>
                        </a:rPr>
                        <a:t>It’s important that you show evidence of reading and draw upon different pints of view – not only your own.</a:t>
                      </a:r>
                    </a:p>
                    <a:p>
                      <a:pPr algn="l" fontAlgn="base">
                        <a:buFont typeface="Arial" panose="020B0604020202020204" pitchFamily="34" charset="0"/>
                        <a:buChar char="•"/>
                      </a:pPr>
                      <a:r>
                        <a:rPr lang="en-GB" sz="1100" b="0" i="0" dirty="0">
                          <a:solidFill>
                            <a:srgbClr val="2B2B2B"/>
                          </a:solidFill>
                          <a:effectLst/>
                          <a:latin typeface="inherit"/>
                        </a:rPr>
                        <a:t>Take notes when you’re reading…key words, concepts, passages</a:t>
                      </a:r>
                    </a:p>
                    <a:p>
                      <a:pPr algn="l" fontAlgn="base">
                        <a:buFont typeface="Arial" panose="020B0604020202020204" pitchFamily="34" charset="0"/>
                        <a:buChar char="•"/>
                      </a:pPr>
                      <a:r>
                        <a:rPr lang="en-GB" sz="1100" b="0" i="0" dirty="0">
                          <a:solidFill>
                            <a:srgbClr val="2B2B2B"/>
                          </a:solidFill>
                          <a:effectLst/>
                          <a:latin typeface="inherit"/>
                        </a:rPr>
                        <a:t>Write down page number, author, year, title, publisher, place of publication so you can list source in a bibliography</a:t>
                      </a:r>
                    </a:p>
                    <a:p>
                      <a:pPr algn="l" fontAlgn="base">
                        <a:buFont typeface="Arial" panose="020B0604020202020204" pitchFamily="34" charset="0"/>
                        <a:buChar char="•"/>
                      </a:pPr>
                      <a:r>
                        <a:rPr lang="en-GB" sz="1100" b="1" i="0" dirty="0">
                          <a:solidFill>
                            <a:srgbClr val="2B2B2B"/>
                          </a:solidFill>
                          <a:effectLst/>
                          <a:latin typeface="inherit"/>
                        </a:rPr>
                        <a:t>Bibliography:</a:t>
                      </a:r>
                      <a:r>
                        <a:rPr lang="en-GB" sz="1100" b="0" i="0" dirty="0">
                          <a:solidFill>
                            <a:srgbClr val="2B2B2B"/>
                          </a:solidFill>
                          <a:effectLst/>
                          <a:latin typeface="Lato"/>
                        </a:rPr>
                        <a:t> List all the sources that you use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Quotation and Referencing:</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Use quotes to support or disprove your argument</a:t>
                      </a:r>
                    </a:p>
                    <a:p>
                      <a:pPr algn="l" fontAlgn="base">
                        <a:buFont typeface="Arial" panose="020B0604020202020204" pitchFamily="34" charset="0"/>
                        <a:buChar char="•"/>
                      </a:pPr>
                      <a:r>
                        <a:rPr lang="en-GB" sz="1100" b="0" i="0" dirty="0">
                          <a:solidFill>
                            <a:srgbClr val="2B2B2B"/>
                          </a:solidFill>
                          <a:effectLst/>
                          <a:latin typeface="inherit"/>
                        </a:rPr>
                        <a:t>Use quotes to show evidence of reading</a:t>
                      </a:r>
                    </a:p>
                    <a:p>
                      <a:pPr algn="l" fontAlgn="base">
                        <a:buFont typeface="Arial" panose="020B0604020202020204" pitchFamily="34" charset="0"/>
                        <a:buChar char="•"/>
                      </a:pPr>
                      <a:r>
                        <a:rPr lang="en-GB" sz="1100" b="0" i="0" dirty="0">
                          <a:solidFill>
                            <a:srgbClr val="2B2B2B"/>
                          </a:solidFill>
                          <a:effectLst/>
                          <a:latin typeface="inherit"/>
                        </a:rPr>
                        <a:t>Use </a:t>
                      </a:r>
                      <a:r>
                        <a:rPr lang="en-GB" sz="1100" b="1" i="0" dirty="0">
                          <a:solidFill>
                            <a:srgbClr val="2B2B2B"/>
                          </a:solidFill>
                          <a:effectLst/>
                          <a:latin typeface="inherit"/>
                        </a:rPr>
                        <a:t>Harvard System of Referencing…</a:t>
                      </a:r>
                      <a:r>
                        <a:rPr lang="en-GB" sz="1100" b="0" i="0" dirty="0">
                          <a:solidFill>
                            <a:srgbClr val="2B2B2B"/>
                          </a:solidFill>
                          <a:effectLst/>
                          <a:latin typeface="inherit"/>
                        </a:rPr>
                        <a:t>see </a:t>
                      </a:r>
                      <a:r>
                        <a:rPr lang="en-GB" sz="1100" b="0" i="0" dirty="0" err="1">
                          <a:solidFill>
                            <a:srgbClr val="2B2B2B"/>
                          </a:solidFill>
                          <a:effectLst/>
                          <a:latin typeface="inherit"/>
                        </a:rPr>
                        <a:t>Powerpoint</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0038">
                <a:tc>
                  <a:txBody>
                    <a:bodyPr/>
                    <a:lstStyle/>
                    <a:p>
                      <a:pPr algn="l" fontAlgn="base"/>
                      <a:r>
                        <a:rPr lang="en-GB" sz="1100" b="1" i="0" dirty="0">
                          <a:solidFill>
                            <a:srgbClr val="2B2B2B"/>
                          </a:solidFill>
                          <a:effectLst/>
                          <a:latin typeface="inherit"/>
                        </a:rPr>
                        <a:t>Essay Question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Think of a hypothesis and list possible essay questions</a:t>
                      </a:r>
                    </a:p>
                    <a:p>
                      <a:pPr algn="l" fontAlgn="base">
                        <a:buFont typeface="Arial" panose="020B0604020202020204" pitchFamily="34" charset="0"/>
                        <a:buChar char="•"/>
                      </a:pPr>
                      <a:r>
                        <a:rPr lang="en-GB" sz="1100" b="0" i="0" dirty="0">
                          <a:solidFill>
                            <a:srgbClr val="2B2B2B"/>
                          </a:solidFill>
                          <a:effectLst/>
                          <a:latin typeface="inherit"/>
                        </a:rPr>
                        <a:t>Here is a list of  </a:t>
                      </a:r>
                      <a:r>
                        <a:rPr lang="en-GB" sz="1100" b="0" i="0" u="sng" dirty="0">
                          <a:solidFill>
                            <a:srgbClr val="DDDDDD"/>
                          </a:solidFill>
                          <a:effectLst/>
                          <a:latin typeface="inherit"/>
                          <a:hlinkClick r:id="rId2"/>
                        </a:rPr>
                        <a:t>possible questions to investigate</a:t>
                      </a:r>
                      <a:r>
                        <a:rPr lang="en-GB" sz="1100" b="0" i="0" dirty="0">
                          <a:solidFill>
                            <a:srgbClr val="2B2B2B"/>
                          </a:solidFill>
                          <a:effectLst/>
                          <a:latin typeface="inherit"/>
                        </a:rPr>
                        <a:t> that may help you.</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7278595"/>
                  </a:ext>
                </a:extLst>
              </a:tr>
              <a:tr h="341474">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100" b="1" i="0" dirty="0">
                          <a:solidFill>
                            <a:srgbClr val="2B2B2B"/>
                          </a:solidFill>
                          <a:effectLst/>
                          <a:latin typeface="inherit"/>
                        </a:rPr>
                        <a:t>Essay Plan</a:t>
                      </a:r>
                      <a:br>
                        <a:rPr lang="en-GB" sz="1100" b="0" i="0" dirty="0">
                          <a:solidFill>
                            <a:srgbClr val="2B2B2B"/>
                          </a:solidFill>
                          <a:effectLst/>
                          <a:latin typeface="Lato"/>
                        </a:rPr>
                      </a:br>
                      <a:r>
                        <a:rPr lang="en-GB" sz="1100" b="0" i="0" dirty="0">
                          <a:solidFill>
                            <a:srgbClr val="2B2B2B"/>
                          </a:solidFill>
                          <a:effectLst/>
                          <a:latin typeface="Lato"/>
                        </a:rPr>
                        <a:t>Make a plan that lists what you are going to write about in each paragraph – </a:t>
                      </a:r>
                      <a:r>
                        <a:rPr lang="en-GB" sz="1100" b="0" i="0" u="sng" dirty="0">
                          <a:solidFill>
                            <a:srgbClr val="DDDDDD"/>
                          </a:solidFill>
                          <a:effectLst/>
                          <a:latin typeface="inherit"/>
                          <a:hlinkClick r:id="rId3"/>
                        </a:rPr>
                        <a:t>essay structure</a:t>
                      </a:r>
                      <a:r>
                        <a:rPr lang="en-GB" sz="1100" b="0" i="0" dirty="0">
                          <a:solidFill>
                            <a:srgbClr val="2B2B2B"/>
                          </a:solidFill>
                          <a:effectLst/>
                          <a:latin typeface="Lato"/>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9070365"/>
                  </a:ext>
                </a:extLst>
              </a:tr>
              <a:tr h="341474">
                <a:tc>
                  <a:txBody>
                    <a:bodyPr/>
                    <a:lstStyle/>
                    <a:p>
                      <a:pPr algn="l" fontAlgn="base"/>
                      <a:r>
                        <a:rPr lang="en-GB" sz="1100" b="1" i="0" dirty="0">
                          <a:solidFill>
                            <a:srgbClr val="2B2B2B"/>
                          </a:solidFill>
                          <a:effectLst/>
                          <a:latin typeface="inherit"/>
                        </a:rPr>
                        <a:t>Essay introduction</a:t>
                      </a:r>
                      <a:endParaRPr lang="en-GB" sz="1100" b="1" i="0" dirty="0">
                        <a:solidFill>
                          <a:srgbClr val="2B2B2B"/>
                        </a:solidFill>
                        <a:effectLst/>
                        <a:latin typeface="Lato"/>
                      </a:endParaRPr>
                    </a:p>
                    <a:p>
                      <a:pPr algn="l" fontAlgn="base"/>
                      <a:r>
                        <a:rPr lang="en-GB" sz="1100" b="0" i="0" dirty="0">
                          <a:solidFill>
                            <a:srgbClr val="2B2B2B"/>
                          </a:solidFill>
                          <a:effectLst/>
                          <a:latin typeface="Lato"/>
                        </a:rPr>
                        <a:t>Write a 45 mins draft in lesson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050180"/>
                  </a:ext>
                </a:extLst>
              </a:tr>
              <a:tr h="775367">
                <a:tc>
                  <a:txBody>
                    <a:bodyPr/>
                    <a:lstStyle/>
                    <a:p>
                      <a:pPr algn="l">
                        <a:buFont typeface="Arial" panose="020B0604020202020204" pitchFamily="34" charset="0"/>
                        <a:buNone/>
                      </a:pPr>
                      <a:r>
                        <a:rPr lang="en-GB" sz="1100" b="1" i="0" dirty="0">
                          <a:solidFill>
                            <a:srgbClr val="2B2B2B"/>
                          </a:solidFill>
                          <a:effectLst/>
                          <a:latin typeface="Lato"/>
                        </a:rPr>
                        <a:t>Contextual Stud</a:t>
                      </a:r>
                      <a:r>
                        <a:rPr lang="en-GB" sz="1100" b="0" i="0" dirty="0">
                          <a:solidFill>
                            <a:srgbClr val="2B2B2B"/>
                          </a:solidFill>
                          <a:effectLst/>
                          <a:latin typeface="Lato"/>
                        </a:rPr>
                        <a:t>ies</a:t>
                      </a:r>
                      <a:r>
                        <a:rPr lang="en-GB" sz="1100" b="0" i="0" dirty="0">
                          <a:solidFill>
                            <a:schemeClr val="tx1"/>
                          </a:solidFill>
                          <a:effectLst/>
                          <a:latin typeface="+mn-lt"/>
                        </a:rPr>
                        <a:t>:</a:t>
                      </a:r>
                      <a:r>
                        <a:rPr lang="en-GB" sz="1100" b="0" i="0" baseline="0" dirty="0">
                          <a:solidFill>
                            <a:schemeClr val="tx1"/>
                          </a:solidFill>
                          <a:effectLst/>
                          <a:latin typeface="+mn-lt"/>
                        </a:rPr>
                        <a:t> </a:t>
                      </a:r>
                      <a:r>
                        <a:rPr lang="en-GB" sz="1100" b="0" i="1" dirty="0">
                          <a:solidFill>
                            <a:srgbClr val="2B2B2B"/>
                          </a:solidFill>
                          <a:effectLst/>
                          <a:latin typeface="Lato"/>
                        </a:rPr>
                        <a:t>Decoding Photography</a:t>
                      </a:r>
                    </a:p>
                    <a:p>
                      <a:pPr algn="l">
                        <a:buFont typeface="Arial" panose="020B0604020202020204" pitchFamily="34" charset="0"/>
                        <a:buChar char="•"/>
                      </a:pPr>
                      <a:r>
                        <a:rPr lang="en-GB" sz="1100" b="0" i="0" dirty="0">
                          <a:solidFill>
                            <a:srgbClr val="2B2B2B"/>
                          </a:solidFill>
                          <a:effectLst/>
                          <a:latin typeface="Noto Serif"/>
                        </a:rPr>
                        <a:t>Select one of the questions listed</a:t>
                      </a:r>
                    </a:p>
                    <a:p>
                      <a:pPr algn="l">
                        <a:buFont typeface="Arial" panose="020B0604020202020204" pitchFamily="34" charset="0"/>
                        <a:buChar char="•"/>
                      </a:pPr>
                      <a:r>
                        <a:rPr lang="en-GB" sz="1100" b="0" i="0" dirty="0">
                          <a:solidFill>
                            <a:srgbClr val="2B2B2B"/>
                          </a:solidFill>
                          <a:effectLst/>
                          <a:latin typeface="Noto Serif"/>
                        </a:rPr>
                        <a:t>Read text in detail, make notes and identify 3 quotes </a:t>
                      </a:r>
                    </a:p>
                    <a:p>
                      <a:pPr algn="l">
                        <a:buFont typeface="Arial" panose="020B0604020202020204" pitchFamily="34" charset="0"/>
                        <a:buChar char="•"/>
                      </a:pPr>
                      <a:r>
                        <a:rPr lang="en-GB" sz="1100" b="0" i="0" dirty="0">
                          <a:solidFill>
                            <a:srgbClr val="2B2B2B"/>
                          </a:solidFill>
                          <a:effectLst/>
                          <a:latin typeface="Noto Serif"/>
                        </a:rPr>
                        <a:t>Select one image from examples mentioned in text and apply your own interpretation of the photograph by applying theory and critical thinking Incorporate the 3 quotes above into your interpretation of the image and make sure you comment on the quotes.</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2115491"/>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2306246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909341974"/>
              </p:ext>
            </p:extLst>
          </p:nvPr>
        </p:nvGraphicFramePr>
        <p:xfrm>
          <a:off x="323155" y="385655"/>
          <a:ext cx="8569325" cy="6151643"/>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81109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16: </a:t>
                      </a:r>
                      <a:r>
                        <a:rPr lang="en-GB" sz="1100" b="1" i="0" dirty="0">
                          <a:solidFill>
                            <a:schemeClr val="tx1"/>
                          </a:solidFill>
                        </a:rPr>
                        <a:t>4  – 10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Practical work: PHOTOBOOK </a:t>
                      </a:r>
                      <a:br>
                        <a:rPr lang="en-GB" sz="1100" b="1" i="0" dirty="0">
                          <a:solidFill>
                            <a:schemeClr val="tx1"/>
                          </a:solidFill>
                        </a:rPr>
                      </a:br>
                      <a:r>
                        <a:rPr lang="en-GB" sz="1100" b="1" i="0" dirty="0">
                          <a:solidFill>
                            <a:schemeClr val="tx1"/>
                          </a:solidFill>
                        </a:rPr>
                        <a:t>Photo-shoots &amp; Experimentation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0138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inherit"/>
                        </a:rPr>
                        <a:t>PLANNING: PHOTOBOOK</a:t>
                      </a:r>
                      <a:endParaRPr lang="en-GB" sz="1100" b="0" i="0" dirty="0">
                        <a:solidFill>
                          <a:srgbClr val="2B2B2B"/>
                        </a:solidFill>
                        <a:effectLst/>
                        <a:latin typeface="Lato"/>
                      </a:endParaRPr>
                    </a:p>
                    <a:p>
                      <a:pPr algn="l" fontAlgn="base"/>
                      <a:r>
                        <a:rPr lang="en-GB" sz="1100" b="1" i="0" dirty="0">
                          <a:solidFill>
                            <a:srgbClr val="2B2B2B"/>
                          </a:solidFill>
                          <a:effectLst/>
                          <a:latin typeface="inherit"/>
                        </a:rPr>
                        <a:t>Narrative: What is your story: 3 words, a sentence, a paragraph. </a:t>
                      </a:r>
                      <a:br>
                        <a:rPr lang="en-GB" sz="1100" b="1" i="0" dirty="0">
                          <a:solidFill>
                            <a:srgbClr val="2B2B2B"/>
                          </a:solidFill>
                          <a:effectLst/>
                          <a:latin typeface="inherit"/>
                        </a:rPr>
                      </a:br>
                      <a:r>
                        <a:rPr lang="en-GB" sz="1100" b="1" i="0" dirty="0">
                          <a:solidFill>
                            <a:srgbClr val="2B2B2B"/>
                          </a:solidFill>
                          <a:effectLst/>
                          <a:latin typeface="inherit"/>
                        </a:rPr>
                        <a:t>How will you tell your story: images, archives, texts</a:t>
                      </a:r>
                      <a:br>
                        <a:rPr lang="en-GB" sz="1100" b="1" i="0" dirty="0">
                          <a:solidFill>
                            <a:srgbClr val="2B2B2B"/>
                          </a:solidFill>
                          <a:effectLst/>
                          <a:latin typeface="inherit"/>
                        </a:rPr>
                      </a:br>
                      <a:r>
                        <a:rPr lang="en-GB" sz="1100" b="1" i="0" dirty="0">
                          <a:solidFill>
                            <a:srgbClr val="2B2B2B"/>
                          </a:solidFill>
                          <a:effectLst/>
                          <a:latin typeface="inherit"/>
                        </a:rPr>
                        <a:t>Recording: </a:t>
                      </a:r>
                      <a:r>
                        <a:rPr lang="en-GB" sz="1100" b="0" i="0" dirty="0">
                          <a:solidFill>
                            <a:srgbClr val="2B2B2B"/>
                          </a:solidFill>
                          <a:effectLst/>
                          <a:latin typeface="Lato"/>
                        </a:rPr>
                        <a:t>Produce a detailed plan of  at least 3-4 photoshoots that you intend on doing in the next 4 weeks</a:t>
                      </a:r>
                      <a:r>
                        <a:rPr lang="en-GB" sz="1100" b="1" i="0" dirty="0">
                          <a:solidFill>
                            <a:srgbClr val="2B2B2B"/>
                          </a:solidFill>
                          <a:effectLst/>
                          <a:latin typeface="inherit"/>
                        </a:rPr>
                        <a:t> –</a:t>
                      </a:r>
                      <a:r>
                        <a:rPr lang="en-GB" sz="1100" b="0" i="0" dirty="0">
                          <a:solidFill>
                            <a:srgbClr val="2B2B2B"/>
                          </a:solidFill>
                          <a:effectLst/>
                          <a:latin typeface="Lato"/>
                        </a:rPr>
                        <a:t> including Christmas break.</a:t>
                      </a:r>
                    </a:p>
                    <a:p>
                      <a:pPr algn="l" fontAlgn="base">
                        <a:buFont typeface="Arial" panose="020B0604020202020204" pitchFamily="34" charset="0"/>
                        <a:buNone/>
                      </a:pPr>
                      <a:r>
                        <a:rPr lang="en-GB" sz="1100" b="0" i="0" dirty="0">
                          <a:solidFill>
                            <a:srgbClr val="2B2B2B"/>
                          </a:solidFill>
                          <a:effectLst/>
                          <a:latin typeface="inherit"/>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PHOTOBOOK</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images from new photo-shoots to lessons:</a:t>
                      </a:r>
                    </a:p>
                    <a:p>
                      <a:pPr algn="l" fontAlgn="base">
                        <a:buFont typeface="Arial" panose="020B0604020202020204" pitchFamily="34" charset="0"/>
                        <a:buChar char="•"/>
                      </a:pPr>
                      <a:r>
                        <a:rPr lang="en-GB" sz="1100" b="0" i="0" dirty="0">
                          <a:solidFill>
                            <a:srgbClr val="2B2B2B"/>
                          </a:solidFill>
                          <a:effectLst/>
                          <a:latin typeface="inherit"/>
                        </a:rPr>
                        <a:t>Save shoots in folder on Media Drive: and import into </a:t>
                      </a:r>
                      <a:r>
                        <a:rPr lang="en-GB" sz="1100" b="0" i="0" dirty="0" err="1">
                          <a:solidFill>
                            <a:srgbClr val="2B2B2B"/>
                          </a:solidFill>
                          <a:effectLst/>
                          <a:latin typeface="inherit"/>
                        </a:rPr>
                        <a:t>Lightroom</a:t>
                      </a:r>
                      <a:endParaRPr lang="en-GB" sz="1100" b="0" i="0" dirty="0">
                        <a:solidFill>
                          <a:srgbClr val="2B2B2B"/>
                        </a:solidFill>
                        <a:effectLst/>
                        <a:latin typeface="inherit"/>
                      </a:endParaRPr>
                    </a:p>
                    <a:p>
                      <a:pPr algn="l" fontAlgn="base">
                        <a:buFont typeface="Arial" panose="020B0604020202020204" pitchFamily="34" charset="0"/>
                        <a:buChar char="•"/>
                      </a:pPr>
                      <a:r>
                        <a:rPr lang="en-GB" sz="1100" b="0" i="0" dirty="0">
                          <a:solidFill>
                            <a:srgbClr val="2B2B2B"/>
                          </a:solidFill>
                          <a:effectLst/>
                          <a:latin typeface="inherit"/>
                        </a:rPr>
                        <a:t>Organisation: Create a new  Collection from each new shoot inside Collection Set: LOVE &amp; REBELLION</a:t>
                      </a:r>
                    </a:p>
                    <a:p>
                      <a:pPr algn="l" fontAlgn="base">
                        <a:buFont typeface="Arial" panose="020B0604020202020204" pitchFamily="34" charset="0"/>
                        <a:buChar char="•"/>
                      </a:pPr>
                      <a:r>
                        <a:rPr lang="en-GB" sz="1100" b="0" i="0" dirty="0">
                          <a:solidFill>
                            <a:srgbClr val="2B2B2B"/>
                          </a:solidFill>
                          <a:effectLst/>
                          <a:latin typeface="inherit"/>
                        </a:rPr>
                        <a:t>Editing: select 8-12 images from each shoot.</a:t>
                      </a:r>
                    </a:p>
                    <a:p>
                      <a:pPr algn="l" fontAlgn="base">
                        <a:buFont typeface="Arial" panose="020B0604020202020204" pitchFamily="34" charset="0"/>
                        <a:buChar char="•"/>
                      </a:pPr>
                      <a:r>
                        <a:rPr lang="en-GB" sz="1100" b="0" i="0" dirty="0">
                          <a:solidFill>
                            <a:srgbClr val="2B2B2B"/>
                          </a:solidFill>
                          <a:effectLst/>
                          <a:latin typeface="inherit"/>
                        </a:rPr>
                        <a:t>Experimenting: Adjust images in Develop, both as Colour and B&amp;W images appropriate to your intentions</a:t>
                      </a:r>
                    </a:p>
                    <a:p>
                      <a:pPr algn="l" fontAlgn="base">
                        <a:buFont typeface="Arial" panose="020B0604020202020204" pitchFamily="34" charset="0"/>
                        <a:buChar char="•"/>
                      </a:pPr>
                      <a:r>
                        <a:rPr lang="en-GB" sz="1100" b="0" i="0" dirty="0">
                          <a:solidFill>
                            <a:srgbClr val="2B2B2B"/>
                          </a:solidFill>
                          <a:effectLst/>
                          <a:latin typeface="inherit"/>
                        </a:rPr>
                        <a:t>Export images as JPGS (1000 pixels) and save in a folder: BLOG</a:t>
                      </a:r>
                    </a:p>
                    <a:p>
                      <a:pPr algn="l" fontAlgn="base">
                        <a:buFont typeface="Arial" panose="020B0604020202020204" pitchFamily="34" charset="0"/>
                        <a:buChar char="•"/>
                      </a:pPr>
                      <a:r>
                        <a:rPr lang="en-GB" sz="1100" b="0" i="0" dirty="0">
                          <a:solidFill>
                            <a:srgbClr val="2B2B2B"/>
                          </a:solidFill>
                          <a:effectLst/>
                          <a:latin typeface="inherit"/>
                        </a:rPr>
                        <a:t>Create a Blogpost with edited images and an evaluation; explaining what you focused on in each shoot and how you intend to develop your next shoot.</a:t>
                      </a:r>
                    </a:p>
                    <a:p>
                      <a:pPr algn="l" fontAlgn="base">
                        <a:buFont typeface="Arial" panose="020B0604020202020204" pitchFamily="34" charset="0"/>
                        <a:buChar char="•"/>
                      </a:pPr>
                      <a:r>
                        <a:rPr lang="en-GB" sz="1100" b="0" i="0" dirty="0">
                          <a:solidFill>
                            <a:srgbClr val="2B2B2B"/>
                          </a:solidFill>
                          <a:effectLst/>
                          <a:latin typeface="inherit"/>
                        </a:rPr>
                        <a:t>Make references to artists references, previous shoots, experiments,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Export same set of images from Lightroom as JPEG (4000 pixels)</a:t>
                      </a:r>
                    </a:p>
                    <a:p>
                      <a:pPr algn="l" fontAlgn="base">
                        <a:buFont typeface="Arial" panose="020B0604020202020204" pitchFamily="34" charset="0"/>
                        <a:buChar char="•"/>
                      </a:pPr>
                      <a:r>
                        <a:rPr lang="en-GB" sz="1100" b="0" i="0" dirty="0">
                          <a:solidFill>
                            <a:srgbClr val="2B2B2B"/>
                          </a:solidFill>
                          <a:effectLst/>
                          <a:latin typeface="inherit"/>
                        </a:rPr>
                        <a:t>Experimentation: demonstrate further creativity using Photoshop to make composite/ montage/ typology/ grids/ diptych/triptych, text/ typology </a:t>
                      </a:r>
                      <a:r>
                        <a:rPr lang="en-GB" sz="1100" b="0" i="0" dirty="0" err="1">
                          <a:solidFill>
                            <a:srgbClr val="2B2B2B"/>
                          </a:solidFill>
                          <a:effectLst/>
                          <a:latin typeface="inherit"/>
                        </a:rPr>
                        <a:t>etc</a:t>
                      </a:r>
                      <a:r>
                        <a:rPr lang="en-GB" sz="1100" b="0" i="0" dirty="0">
                          <a:solidFill>
                            <a:srgbClr val="2B2B2B"/>
                          </a:solidFill>
                          <a:effectLst/>
                          <a:latin typeface="inherit"/>
                        </a:rPr>
                        <a:t> appropriate to your intentions</a:t>
                      </a:r>
                    </a:p>
                    <a:p>
                      <a:pPr algn="l" fontAlgn="base">
                        <a:buFont typeface="Arial" panose="020B0604020202020204" pitchFamily="34" charset="0"/>
                        <a:buChar char="•"/>
                      </a:pPr>
                      <a:r>
                        <a:rPr lang="en-GB" sz="1100" b="0" i="0" dirty="0">
                          <a:solidFill>
                            <a:srgbClr val="2B2B2B"/>
                          </a:solidFill>
                          <a:effectLst/>
                          <a:latin typeface="inherit"/>
                        </a:rPr>
                        <a:t>Design: Begin to explore different layout options using </a:t>
                      </a:r>
                      <a:r>
                        <a:rPr lang="en-GB" sz="1100" b="0" i="0" dirty="0" err="1">
                          <a:solidFill>
                            <a:srgbClr val="2B2B2B"/>
                          </a:solidFill>
                          <a:effectLst/>
                          <a:latin typeface="inherit"/>
                        </a:rPr>
                        <a:t>Indesign</a:t>
                      </a:r>
                      <a:r>
                        <a:rPr lang="en-GB" sz="1100" b="0" i="0" dirty="0">
                          <a:solidFill>
                            <a:srgbClr val="2B2B2B"/>
                          </a:solidFill>
                          <a:effectLst/>
                          <a:latin typeface="inherit"/>
                        </a:rPr>
                        <a:t> and make a new zine/book. Set up new document as A5 page sizes. This is trying out ideas before we begin designing photobook in January.</a:t>
                      </a:r>
                    </a:p>
                    <a:p>
                      <a:pPr algn="l" fontAlgn="base">
                        <a:buFont typeface="Arial" panose="020B0604020202020204" pitchFamily="34" charset="0"/>
                        <a:buChar char="•"/>
                      </a:pPr>
                      <a:r>
                        <a:rPr lang="en-GB" sz="1100" b="0" i="0" dirty="0">
                          <a:solidFill>
                            <a:srgbClr val="2B2B2B"/>
                          </a:solidFill>
                          <a:effectLst/>
                          <a:latin typeface="inherit"/>
                        </a:rPr>
                        <a:t>Make sure you annotate process and techniques used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2983109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456438690"/>
              </p:ext>
            </p:extLst>
          </p:nvPr>
        </p:nvGraphicFramePr>
        <p:xfrm>
          <a:off x="323155" y="401290"/>
          <a:ext cx="8569325" cy="6055419"/>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16: </a:t>
                      </a:r>
                      <a:r>
                        <a:rPr lang="en-GB" sz="1100" b="1" i="0" dirty="0">
                          <a:solidFill>
                            <a:schemeClr val="tx1"/>
                          </a:solidFill>
                        </a:rPr>
                        <a:t>4 – 10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latin typeface="Calibri" panose="020F0502020204030204" pitchFamily="34" charset="0"/>
                          <a:cs typeface="Calibri" panose="020F0502020204030204" pitchFamily="34" charset="0"/>
                        </a:rPr>
                        <a:t>Practical work:  FILM</a:t>
                      </a:r>
                      <a:br>
                        <a:rPr lang="en-GB" sz="1100" b="1" i="0" dirty="0">
                          <a:solidFill>
                            <a:schemeClr val="tx1"/>
                          </a:solidFill>
                          <a:latin typeface="Calibri" panose="020F0502020204030204" pitchFamily="34" charset="0"/>
                          <a:cs typeface="Calibri" panose="020F0502020204030204" pitchFamily="34" charset="0"/>
                        </a:rPr>
                      </a:br>
                      <a:r>
                        <a:rPr lang="en-GB" sz="1100" b="1" i="0" dirty="0">
                          <a:solidFill>
                            <a:schemeClr val="tx1"/>
                          </a:solidFill>
                          <a:latin typeface="Calibri" panose="020F0502020204030204" pitchFamily="34" charset="0"/>
                          <a:cs typeface="Calibri" panose="020F0502020204030204" pitchFamily="34" charset="0"/>
                        </a:rPr>
                        <a:t>Photo-shoots &amp; Experimentation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Slides to improve: Actions to take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MS Mincho" pitchFamily="49" charset="-128"/>
                          <a:cs typeface="Calibri" panose="020F0502020204030204" pitchFamily="34" charset="0"/>
                        </a:rPr>
                        <a:t>Complete by: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7370">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b="1" i="0" dirty="0">
                          <a:solidFill>
                            <a:srgbClr val="2B2B2B"/>
                          </a:solidFill>
                          <a:effectLst/>
                          <a:latin typeface="Calibri" panose="020F0502020204030204" pitchFamily="34" charset="0"/>
                          <a:cs typeface="Calibri" panose="020F0502020204030204" pitchFamily="34" charset="0"/>
                        </a:rPr>
                        <a:t>PLANNING: </a:t>
                      </a:r>
                      <a:r>
                        <a:rPr lang="en-GB" sz="1100" b="1" i="0" dirty="0">
                          <a:solidFill>
                            <a:srgbClr val="2B2B2B"/>
                          </a:solidFill>
                          <a:effectLst/>
                          <a:latin typeface="inherit"/>
                        </a:rPr>
                        <a:t>FILM</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Narrative: What is your story: 3 words, a sentence, a paragraph. </a:t>
                      </a:r>
                      <a:br>
                        <a:rPr lang="en-GB" sz="1100" b="1" i="0" dirty="0">
                          <a:solidFill>
                            <a:srgbClr val="2B2B2B"/>
                          </a:solidFill>
                          <a:effectLst/>
                          <a:latin typeface="Calibri" panose="020F0502020204030204" pitchFamily="34" charset="0"/>
                          <a:cs typeface="Calibri" panose="020F0502020204030204" pitchFamily="34" charset="0"/>
                        </a:rPr>
                      </a:br>
                      <a:r>
                        <a:rPr lang="en-GB" sz="1100" b="1" i="0" dirty="0">
                          <a:solidFill>
                            <a:srgbClr val="2B2B2B"/>
                          </a:solidFill>
                          <a:effectLst/>
                          <a:latin typeface="Calibri" panose="020F0502020204030204" pitchFamily="34" charset="0"/>
                          <a:cs typeface="Calibri" panose="020F0502020204030204" pitchFamily="34" charset="0"/>
                        </a:rPr>
                        <a:t>How will you tell your story: visuals, sound, archives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1" i="0" dirty="0">
                          <a:solidFill>
                            <a:srgbClr val="2B2B2B"/>
                          </a:solidFill>
                          <a:effectLst/>
                          <a:latin typeface="Calibri" panose="020F0502020204030204" pitchFamily="34" charset="0"/>
                          <a:cs typeface="Calibri" panose="020F0502020204030204" pitchFamily="34" charset="0"/>
                        </a:rPr>
                        <a:t> found imagery)</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Storyboard: Based on your specification and narrative produce a storyboard with details of individual scenes, action, shot sizes, camera angles and mise-</a:t>
                      </a:r>
                      <a:r>
                        <a:rPr lang="en-GB" sz="1100" b="0" i="0" dirty="0" err="1">
                          <a:solidFill>
                            <a:srgbClr val="2B2B2B"/>
                          </a:solidFill>
                          <a:effectLst/>
                          <a:latin typeface="Calibri" panose="020F0502020204030204" pitchFamily="34" charset="0"/>
                          <a:cs typeface="Calibri" panose="020F0502020204030204" pitchFamily="34" charset="0"/>
                        </a:rPr>
                        <a:t>en</a:t>
                      </a:r>
                      <a:r>
                        <a:rPr lang="en-GB" sz="1100" b="0" i="0" dirty="0">
                          <a:solidFill>
                            <a:srgbClr val="2B2B2B"/>
                          </a:solidFill>
                          <a:effectLst/>
                          <a:latin typeface="Calibri" panose="020F0502020204030204" pitchFamily="34" charset="0"/>
                          <a:cs typeface="Calibri" panose="020F0502020204030204" pitchFamily="34" charset="0"/>
                        </a:rPr>
                        <a:t>-scene (the arrangement of the scenery in front of the camera) from location, props, people, lighting, sound etc.</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b="0" i="0" dirty="0">
                          <a:solidFill>
                            <a:srgbClr val="2B2B2B"/>
                          </a:solidFill>
                          <a:effectLst/>
                          <a:latin typeface="Calibri" panose="020F0502020204030204" pitchFamily="34" charset="0"/>
                          <a:cs typeface="Calibri" panose="020F0502020204030204" pitchFamily="34" charset="0"/>
                        </a:rPr>
                        <a:t>Recording: Produce a detailed plan of  at least 3-4 video/audio recordings that you intend on doing in the next 4 weeks</a:t>
                      </a:r>
                      <a:r>
                        <a:rPr lang="en-GB" sz="1100" b="1" i="0" dirty="0">
                          <a:solidFill>
                            <a:srgbClr val="2B2B2B"/>
                          </a:solidFill>
                          <a:effectLst/>
                          <a:latin typeface="Calibri" panose="020F0502020204030204" pitchFamily="34" charset="0"/>
                          <a:cs typeface="Calibri" panose="020F0502020204030204" pitchFamily="34" charset="0"/>
                        </a:rPr>
                        <a:t>, </a:t>
                      </a:r>
                      <a:r>
                        <a:rPr lang="en-GB" sz="1100" b="1" i="0" dirty="0" err="1">
                          <a:solidFill>
                            <a:srgbClr val="2B2B2B"/>
                          </a:solidFill>
                          <a:effectLst/>
                          <a:latin typeface="Calibri" panose="020F0502020204030204" pitchFamily="34" charset="0"/>
                          <a:cs typeface="Calibri" panose="020F0502020204030204" pitchFamily="34" charset="0"/>
                        </a:rPr>
                        <a:t>incl</a:t>
                      </a:r>
                      <a:r>
                        <a:rPr lang="en-GB" sz="1100" b="0" i="0" dirty="0">
                          <a:solidFill>
                            <a:srgbClr val="2B2B2B"/>
                          </a:solidFill>
                          <a:effectLst/>
                          <a:latin typeface="Calibri" panose="020F0502020204030204" pitchFamily="34" charset="0"/>
                          <a:cs typeface="Calibri" panose="020F0502020204030204" pitchFamily="34" charset="0"/>
                        </a:rPr>
                        <a:t> Christmas break</a:t>
                      </a:r>
                      <a:br>
                        <a:rPr lang="en-GB" sz="1100" b="0" i="0" dirty="0">
                          <a:solidFill>
                            <a:srgbClr val="2B2B2B"/>
                          </a:solidFill>
                          <a:effectLst/>
                          <a:latin typeface="Calibri" panose="020F0502020204030204" pitchFamily="34" charset="0"/>
                          <a:cs typeface="Calibri" panose="020F0502020204030204" pitchFamily="34" charset="0"/>
                        </a:rPr>
                      </a:br>
                      <a:r>
                        <a:rPr lang="en-GB" sz="1100" b="0" i="0" dirty="0">
                          <a:solidFill>
                            <a:srgbClr val="2B2B2B"/>
                          </a:solidFill>
                          <a:effectLst/>
                          <a:latin typeface="Calibri" panose="020F0502020204030204" pitchFamily="34" charset="0"/>
                          <a:cs typeface="Calibri" panose="020F0502020204030204" pitchFamily="34" charset="0"/>
                        </a:rPr>
                        <a:t>Presentation: must present one shoot, with editing/ experimentation in class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1878222"/>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PRACTICAL WORK: FILM</a:t>
                      </a:r>
                      <a:endParaRPr lang="en-GB" sz="1100" b="0" i="0" dirty="0">
                        <a:solidFill>
                          <a:srgbClr val="2B2B2B"/>
                        </a:solidFill>
                        <a:effectLst/>
                        <a:latin typeface="Lato"/>
                      </a:endParaRPr>
                    </a:p>
                    <a:p>
                      <a:pPr algn="l" fontAlgn="base"/>
                      <a:r>
                        <a:rPr lang="en-GB" sz="1100" b="0" i="0" dirty="0">
                          <a:solidFill>
                            <a:srgbClr val="2B2B2B"/>
                          </a:solidFill>
                          <a:effectLst/>
                          <a:latin typeface="Lato"/>
                        </a:rPr>
                        <a:t>Produce a number of photographic response to your Personal Study</a:t>
                      </a:r>
                      <a:r>
                        <a:rPr lang="en-GB" sz="1100" b="0" i="0" baseline="0" dirty="0">
                          <a:solidFill>
                            <a:srgbClr val="2B2B2B"/>
                          </a:solidFill>
                          <a:effectLst/>
                          <a:latin typeface="Lato"/>
                        </a:rPr>
                        <a:t> and b</a:t>
                      </a:r>
                      <a:r>
                        <a:rPr lang="en-GB" sz="1100" b="0" i="0" dirty="0">
                          <a:solidFill>
                            <a:srgbClr val="2B2B2B"/>
                          </a:solidFill>
                          <a:effectLst/>
                          <a:latin typeface="Lato"/>
                        </a:rPr>
                        <a:t>ring footage from video/ audio recordings to lessons:</a:t>
                      </a:r>
                    </a:p>
                    <a:p>
                      <a:pPr algn="l" fontAlgn="base">
                        <a:buFont typeface="Arial" panose="020B0604020202020204" pitchFamily="34" charset="0"/>
                        <a:buChar char="•"/>
                      </a:pPr>
                      <a:r>
                        <a:rPr lang="en-GB" sz="1100" b="0" i="0" dirty="0">
                          <a:solidFill>
                            <a:srgbClr val="2B2B2B"/>
                          </a:solidFill>
                          <a:effectLst/>
                          <a:latin typeface="inherit"/>
                        </a:rPr>
                        <a:t>Save media in folder on local V:Data Drive</a:t>
                      </a:r>
                    </a:p>
                    <a:p>
                      <a:pPr algn="l" fontAlgn="base">
                        <a:buFont typeface="Arial" panose="020B0604020202020204" pitchFamily="34" charset="0"/>
                        <a:buChar char="•"/>
                      </a:pPr>
                      <a:r>
                        <a:rPr lang="en-GB" sz="1100" b="0" i="0" dirty="0">
                          <a:solidFill>
                            <a:srgbClr val="2B2B2B"/>
                          </a:solidFill>
                          <a:effectLst/>
                          <a:latin typeface="inherit"/>
                        </a:rPr>
                        <a:t>Organisation: Create a new project in Premiere</a:t>
                      </a:r>
                    </a:p>
                    <a:p>
                      <a:pPr algn="l" fontAlgn="base">
                        <a:buFont typeface="Arial" panose="020B0604020202020204" pitchFamily="34" charset="0"/>
                        <a:buChar char="•"/>
                      </a:pPr>
                      <a:r>
                        <a:rPr lang="en-GB" sz="1100" b="0" i="0" dirty="0">
                          <a:solidFill>
                            <a:srgbClr val="2B2B2B"/>
                          </a:solidFill>
                          <a:effectLst/>
                          <a:latin typeface="inherit"/>
                        </a:rPr>
                        <a:t>Editing: begin editing video/ audio clips on the timeline</a:t>
                      </a:r>
                    </a:p>
                    <a:p>
                      <a:pPr algn="l" fontAlgn="base">
                        <a:buFont typeface="Arial" panose="020B0604020202020204" pitchFamily="34" charset="0"/>
                        <a:buChar char="•"/>
                      </a:pPr>
                      <a:r>
                        <a:rPr lang="en-GB" sz="1100" b="0" i="0" dirty="0">
                          <a:solidFill>
                            <a:srgbClr val="2B2B2B"/>
                          </a:solidFill>
                          <a:effectLst/>
                          <a:latin typeface="inherit"/>
                        </a:rPr>
                        <a:t>Adjusting: recordings in Colour / B&amp;W appropriate to your intentions.</a:t>
                      </a:r>
                    </a:p>
                    <a:p>
                      <a:pPr algn="l" fontAlgn="base">
                        <a:buFont typeface="Arial" panose="020B0604020202020204" pitchFamily="34" charset="0"/>
                        <a:buChar char="•"/>
                      </a:pPr>
                      <a:r>
                        <a:rPr lang="en-GB" sz="1100" b="0" i="0" dirty="0">
                          <a:solidFill>
                            <a:srgbClr val="2B2B2B"/>
                          </a:solidFill>
                          <a:effectLst/>
                          <a:latin typeface="inherit"/>
                        </a:rPr>
                        <a:t>Experimenting: with sequencing using relevant transitions and effects </a:t>
                      </a:r>
                    </a:p>
                    <a:p>
                      <a:pPr algn="l" fontAlgn="base">
                        <a:buFont typeface="Arial" panose="020B0604020202020204" pitchFamily="34" charset="0"/>
                        <a:buChar char="•"/>
                      </a:pPr>
                      <a:r>
                        <a:rPr lang="en-GB" sz="1100" b="0" i="0" dirty="0">
                          <a:solidFill>
                            <a:srgbClr val="2B2B2B"/>
                          </a:solidFill>
                          <a:effectLst/>
                          <a:latin typeface="inherit"/>
                        </a:rPr>
                        <a:t>Sound: consider how audio can add depth to your film, such as ambient sound, sound </a:t>
                      </a:r>
                      <a:r>
                        <a:rPr lang="en-GB" sz="1100" b="0" i="0" dirty="0" err="1">
                          <a:solidFill>
                            <a:srgbClr val="2B2B2B"/>
                          </a:solidFill>
                          <a:effectLst/>
                          <a:latin typeface="inherit"/>
                        </a:rPr>
                        <a:t>fx</a:t>
                      </a:r>
                      <a:r>
                        <a:rPr lang="en-GB" sz="1100" b="0" i="0" dirty="0">
                          <a:solidFill>
                            <a:srgbClr val="2B2B2B"/>
                          </a:solidFill>
                          <a:effectLst/>
                          <a:latin typeface="inherit"/>
                        </a:rPr>
                        <a:t>, voice-over, interview, musical score etc.</a:t>
                      </a:r>
                    </a:p>
                    <a:p>
                      <a:pPr algn="l" fontAlgn="base">
                        <a:buFont typeface="Arial" panose="020B0604020202020204" pitchFamily="34" charset="0"/>
                        <a:buChar char="•"/>
                      </a:pPr>
                      <a:r>
                        <a:rPr lang="en-GB" sz="1100" b="0" i="0" dirty="0">
                          <a:solidFill>
                            <a:srgbClr val="2B2B2B"/>
                          </a:solidFill>
                          <a:effectLst/>
                          <a:latin typeface="inherit"/>
                        </a:rPr>
                        <a:t>Title and credits: Consider typography/ graphics/ styles etc. For more creative possibilities make title page in Photoshop (format: 1280 x 720 pixels) and import as a </a:t>
                      </a:r>
                      <a:r>
                        <a:rPr lang="en-GB" sz="1100" b="0" i="0" dirty="0" err="1">
                          <a:solidFill>
                            <a:srgbClr val="2B2B2B"/>
                          </a:solidFill>
                          <a:effectLst/>
                          <a:latin typeface="inherit"/>
                        </a:rPr>
                        <a:t>Psd</a:t>
                      </a:r>
                      <a:r>
                        <a:rPr lang="en-GB" sz="1100" b="0" i="0" dirty="0">
                          <a:solidFill>
                            <a:srgbClr val="2B2B2B"/>
                          </a:solidFill>
                          <a:effectLst/>
                          <a:latin typeface="inherit"/>
                        </a:rPr>
                        <a:t> file into your project folder on the V-Data drive.</a:t>
                      </a:r>
                    </a:p>
                    <a:p>
                      <a:pPr algn="l" fontAlgn="base">
                        <a:buFont typeface="Arial" panose="020B0604020202020204" pitchFamily="34" charset="0"/>
                        <a:buChar char="•"/>
                      </a:pPr>
                      <a:r>
                        <a:rPr lang="en-GB" sz="1100" b="0" i="0" dirty="0">
                          <a:solidFill>
                            <a:srgbClr val="2B2B2B"/>
                          </a:solidFill>
                          <a:effectLst/>
                          <a:latin typeface="inherit"/>
                        </a:rPr>
                        <a:t>Export film as mp4 file and uploads to </a:t>
                      </a:r>
                      <a:r>
                        <a:rPr lang="en-GB" sz="1100" b="0" i="0" dirty="0" err="1">
                          <a:solidFill>
                            <a:srgbClr val="2B2B2B"/>
                          </a:solidFill>
                          <a:effectLst/>
                          <a:latin typeface="inherit"/>
                        </a:rPr>
                        <a:t>Youtube</a:t>
                      </a:r>
                      <a:r>
                        <a:rPr lang="en-GB" sz="1100" b="0" i="0" dirty="0">
                          <a:solidFill>
                            <a:srgbClr val="2B2B2B"/>
                          </a:solidFill>
                          <a:effectLst/>
                          <a:latin typeface="inherit"/>
                        </a:rPr>
                        <a:t> account and embed on Blog.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FURTHER EXPERIMENTATION: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Write an evaluation on the blog that reflects on your artistic intentions, film-editing process and collaboration. Include screen-prints from Premiere and a few ‘behind the scenes’ images of the shooting/ production for further annotation.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ＭＳ Ｐゴシック" pitchFamily="34" charset="-128"/>
                        <a:cs typeface="Calibri" panose="020F050202020403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44624"/>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416280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8-10 Feb is a Mock Exam and will count as final DEADLINE. </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On Thursday 11 Feb we will handout Exam paper and begin work on the final component, </a:t>
            </a:r>
            <a:r>
              <a:rPr lang="en-GB" altLang="en-US" sz="1800" b="1" dirty="0">
                <a:solidFill>
                  <a:schemeClr val="tx2"/>
                </a:solidFill>
              </a:rPr>
              <a:t>Externally Set Assignment </a:t>
            </a:r>
            <a:r>
              <a:rPr lang="en-GB" altLang="en-US" sz="1800" dirty="0">
                <a:solidFill>
                  <a:schemeClr val="tx2"/>
                </a:solidFill>
              </a:rPr>
              <a:t>(Exam) that accounts for the remaining 40% of the combined A-level Photography marks </a:t>
            </a:r>
          </a:p>
          <a:p>
            <a:pPr algn="ctr" eaLnBrk="1" hangingPunct="1">
              <a:defRPr/>
            </a:pPr>
            <a:endParaRPr lang="en-GB" altLang="en-US" sz="1800" dirty="0">
              <a:solidFill>
                <a:schemeClr val="tx2"/>
              </a:solidFill>
            </a:endParaRPr>
          </a:p>
        </p:txBody>
      </p:sp>
    </p:spTree>
    <p:extLst>
      <p:ext uri="{BB962C8B-B14F-4D97-AF65-F5344CB8AC3E}">
        <p14:creationId xmlns:p14="http://schemas.microsoft.com/office/powerpoint/2010/main" val="18345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lens-based body of work (either stills photography or moving image) with a number of final outcomes produced from your </a:t>
            </a:r>
            <a:r>
              <a:rPr lang="en-US" b="1" dirty="0"/>
              <a:t>Personal Investigation</a:t>
            </a:r>
            <a:r>
              <a:rPr lang="en-US" dirty="0"/>
              <a:t> unit.</a:t>
            </a:r>
            <a:br>
              <a:rPr lang="en-US" dirty="0"/>
            </a:br>
            <a:endParaRPr lang="en-US" dirty="0"/>
          </a:p>
          <a:p>
            <a:r>
              <a:rPr lang="en-US" dirty="0"/>
              <a:t>This year you have a choice to make either a </a:t>
            </a:r>
            <a:r>
              <a:rPr lang="en-US" b="1" dirty="0"/>
              <a:t>film</a:t>
            </a:r>
            <a:r>
              <a:rPr lang="en-US" dirty="0"/>
              <a:t> (3-5mins) or 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LOVE &amp; REBELLION.</a:t>
            </a:r>
            <a:br>
              <a:rPr lang="en-US" b="1" dirty="0"/>
            </a:br>
            <a:endParaRPr lang="en-US" b="1" dirty="0"/>
          </a:p>
          <a:p>
            <a:r>
              <a:rPr lang="en-US" dirty="0"/>
              <a:t>In addition, you are expecting to produce an appropriate amount of </a:t>
            </a:r>
            <a:r>
              <a:rPr lang="en-US" b="1" dirty="0"/>
              <a:t>blogposts</a:t>
            </a:r>
            <a:r>
              <a:rPr lang="en-US" dirty="0"/>
              <a:t> that demonstrates your ability to research, analysis, plan, record, experiment, present and evaluate. </a:t>
            </a:r>
          </a:p>
        </p:txBody>
      </p:sp>
    </p:spTree>
    <p:extLst>
      <p:ext uri="{BB962C8B-B14F-4D97-AF65-F5344CB8AC3E}">
        <p14:creationId xmlns:p14="http://schemas.microsoft.com/office/powerpoint/2010/main" val="82471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886763946"/>
              </p:ext>
            </p:extLst>
          </p:nvPr>
        </p:nvGraphicFramePr>
        <p:xfrm>
          <a:off x="251520" y="476672"/>
          <a:ext cx="8641655" cy="5516840"/>
        </p:xfrm>
        <a:graphic>
          <a:graphicData uri="http://schemas.openxmlformats.org/drawingml/2006/table">
            <a:tbl>
              <a:tblPr/>
              <a:tblGrid>
                <a:gridCol w="5328592">
                  <a:extLst>
                    <a:ext uri="{9D8B030D-6E8A-4147-A177-3AD203B41FA5}">
                      <a16:colId xmlns:a16="http://schemas.microsoft.com/office/drawing/2014/main" val="20000"/>
                    </a:ext>
                  </a:extLst>
                </a:gridCol>
                <a:gridCol w="2613632">
                  <a:extLst>
                    <a:ext uri="{9D8B030D-6E8A-4147-A177-3AD203B41FA5}">
                      <a16:colId xmlns:a16="http://schemas.microsoft.com/office/drawing/2014/main" val="20001"/>
                    </a:ext>
                  </a:extLst>
                </a:gridCol>
                <a:gridCol w="699431">
                  <a:extLst>
                    <a:ext uri="{9D8B030D-6E8A-4147-A177-3AD203B41FA5}">
                      <a16:colId xmlns:a16="http://schemas.microsoft.com/office/drawing/2014/main" val="20002"/>
                    </a:ext>
                  </a:extLst>
                </a:gridCol>
              </a:tblGrid>
              <a:tr h="64006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kern="1200" dirty="0">
                          <a:solidFill>
                            <a:srgbClr val="FF0000"/>
                          </a:solidFill>
                          <a:latin typeface="Arial" pitchFamily="34" charset="0"/>
                          <a:ea typeface="ＭＳ Ｐゴシック" pitchFamily="34" charset="-128"/>
                          <a:cs typeface="+mn-cs"/>
                        </a:rPr>
                        <a:t>Week 12: </a:t>
                      </a:r>
                      <a:r>
                        <a:rPr lang="en-GB" altLang="en-US" sz="1100" b="1" i="0" kern="1200" dirty="0">
                          <a:solidFill>
                            <a:schemeClr val="tx1"/>
                          </a:solidFill>
                          <a:latin typeface="Arial" pitchFamily="34" charset="0"/>
                          <a:ea typeface="ＭＳ Ｐゴシック" pitchFamily="34" charset="-128"/>
                          <a:cs typeface="+mn-cs"/>
                        </a:rPr>
                        <a:t>23 – 29 Nov</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Introduction to Personal Study</a:t>
                      </a:r>
                      <a:br>
                        <a:rPr lang="en-GB" altLang="en-US" sz="1100" b="1" i="0" baseline="0" dirty="0">
                          <a:solidFill>
                            <a:srgbClr val="000000"/>
                          </a:solidFill>
                        </a:rPr>
                      </a:br>
                      <a:r>
                        <a:rPr lang="en-GB" altLang="en-US" sz="1100" b="1" i="0" baseline="0" dirty="0">
                          <a:solidFill>
                            <a:srgbClr val="000000"/>
                          </a:solidFill>
                        </a:rPr>
                        <a:t>Review and Reflect</a:t>
                      </a:r>
                      <a:endParaRPr lang="en-GB" altLang="en-US" sz="1100" b="1" i="0" dirty="0">
                        <a:solidFill>
                          <a:srgbClr val="000000"/>
                        </a:solidFill>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17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1" i="0" u="none" strike="noStrike" cap="none" normalizeH="0" baseline="0" dirty="0">
                          <a:ln>
                            <a:noFill/>
                          </a:ln>
                          <a:solidFill>
                            <a:schemeClr val="tx1"/>
                          </a:solidFill>
                          <a:effectLst/>
                          <a:latin typeface="Tahoma" pitchFamily="34" charset="0"/>
                          <a:ea typeface="ＭＳ Ｐゴシック" pitchFamily="34" charset="-128"/>
                        </a:rPr>
                        <a:t>Objective: Criteria from the Syllabus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endParaRP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Essential that students build on their prior knowledge and experience developed during the course.</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Develop your written dissertation in the light of your chosen focus from the  practical part of previous coursework and projects.</a:t>
                      </a:r>
                    </a:p>
                    <a:p>
                      <a:pPr marL="0" marR="0" lvl="0" indent="0" algn="l" defTabSz="914400" rtl="0" eaLnBrk="1" fontAlgn="base" latinLnBrk="0" hangingPunct="1">
                        <a:lnSpc>
                          <a:spcPct val="100000"/>
                        </a:lnSpc>
                        <a:spcBef>
                          <a:spcPct val="0"/>
                        </a:spcBef>
                        <a:spcAft>
                          <a:spcPct val="0"/>
                        </a:spcAft>
                        <a:buClrTx/>
                        <a:buSzTx/>
                        <a:buFontTx/>
                        <a:buNone/>
                        <a:tabLst/>
                      </a:pP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r>
                        <a:rPr lang="en-GB" altLang="en-US" sz="1100" b="1" dirty="0">
                          <a:solidFill>
                            <a:srgbClr val="000000"/>
                          </a:solidFill>
                        </a:rPr>
                        <a:t>How to get started:</a:t>
                      </a:r>
                      <a:r>
                        <a:rPr lang="en-GB" altLang="en-US" sz="1100" dirty="0">
                          <a:solidFill>
                            <a:srgbClr val="000000"/>
                          </a:solidFill>
                        </a:rPr>
                        <a:t> </a:t>
                      </a:r>
                      <a:r>
                        <a:rPr lang="en-US" sz="1100" dirty="0"/>
                        <a:t>Link your chosen area of study to your previous work, knowledge and understanding based upon your chosen theme(s) of LOVE &amp; REBELLION</a:t>
                      </a:r>
                      <a:endPar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788">
                <a:tc>
                  <a:txBody>
                    <a:bodyPr/>
                    <a:lstStyle/>
                    <a:p>
                      <a:pPr algn="l" fontAlgn="base">
                        <a:buFont typeface="+mj-lt"/>
                        <a:buNone/>
                      </a:pPr>
                      <a:r>
                        <a:rPr lang="en-GB" sz="1100" b="0" i="0" dirty="0">
                          <a:solidFill>
                            <a:srgbClr val="2B2B2B"/>
                          </a:solidFill>
                          <a:effectLst/>
                          <a:latin typeface="inherit"/>
                        </a:rPr>
                        <a:t>From your Personal Investigation based on LOVE &amp; REBELLION write an overview of what you learned and how you intend to develop your Personal Study.</a:t>
                      </a:r>
                      <a:br>
                        <a:rPr lang="en-GB" sz="1100" b="0" i="0" dirty="0">
                          <a:solidFill>
                            <a:srgbClr val="2B2B2B"/>
                          </a:solidFill>
                          <a:effectLst/>
                          <a:latin typeface="inherit"/>
                        </a:rPr>
                      </a:br>
                      <a:endParaRPr lang="en-GB" sz="1100" b="0" i="0" dirty="0">
                        <a:solidFill>
                          <a:srgbClr val="2B2B2B"/>
                        </a:solidFill>
                        <a:effectLst/>
                        <a:latin typeface="inherit"/>
                      </a:endParaRPr>
                    </a:p>
                    <a:p>
                      <a:pPr algn="l" fontAlgn="base">
                        <a:buFont typeface="+mj-lt"/>
                        <a:buAutoNum type="arabicPeriod"/>
                      </a:pPr>
                      <a:r>
                        <a:rPr lang="en-GB" sz="1100" b="0" i="0" dirty="0">
                          <a:solidFill>
                            <a:srgbClr val="2B2B2B"/>
                          </a:solidFill>
                          <a:effectLst/>
                          <a:latin typeface="inherit"/>
                        </a:rPr>
                        <a:t>Describe which themes, medium (photography, film), approaches (documentary, tableaux, conceptual), artists, skills and photographic processes/ techniques inspired you the most and why.</a:t>
                      </a:r>
                      <a:br>
                        <a:rPr lang="en-GB" sz="1100" b="0" i="0" dirty="0">
                          <a:solidFill>
                            <a:srgbClr val="2B2B2B"/>
                          </a:solidFill>
                          <a:effectLst/>
                          <a:latin typeface="inherit"/>
                        </a:rPr>
                      </a:br>
                      <a:endParaRPr lang="en-GB" sz="1100" b="0" i="0" dirty="0">
                        <a:solidFill>
                          <a:srgbClr val="2B2B2B"/>
                        </a:solidFill>
                        <a:effectLst/>
                        <a:latin typeface="inherit"/>
                      </a:endParaRPr>
                    </a:p>
                    <a:p>
                      <a:pPr algn="l" fontAlgn="base">
                        <a:buFont typeface="+mj-lt"/>
                        <a:buAutoNum type="arabicPeriod"/>
                      </a:pPr>
                      <a:r>
                        <a:rPr lang="en-GB" sz="1100" b="0" i="0" dirty="0">
                          <a:solidFill>
                            <a:srgbClr val="2B2B2B"/>
                          </a:solidFill>
                          <a:effectLst/>
                          <a:latin typeface="inherit"/>
                        </a:rPr>
                        <a:t>Include examples of current experiments to illustrate your thinking.</a:t>
                      </a:r>
                      <a:br>
                        <a:rPr lang="en-GB" sz="1100" b="0" i="0" dirty="0">
                          <a:solidFill>
                            <a:srgbClr val="2B2B2B"/>
                          </a:solidFill>
                          <a:effectLst/>
                          <a:latin typeface="inherit"/>
                        </a:rPr>
                      </a:br>
                      <a:endParaRPr lang="en-GB" sz="1100" b="0" i="0" dirty="0">
                        <a:solidFill>
                          <a:srgbClr val="2B2B2B"/>
                        </a:solidFill>
                        <a:effectLst/>
                        <a:latin typeface="inherit"/>
                      </a:endParaRPr>
                    </a:p>
                    <a:p>
                      <a:pPr algn="l" fontAlgn="base">
                        <a:buFont typeface="+mj-lt"/>
                        <a:buAutoNum type="arabicPeriod"/>
                      </a:pPr>
                      <a:r>
                        <a:rPr lang="en-GB" sz="1100" b="0" i="0" dirty="0">
                          <a:solidFill>
                            <a:srgbClr val="2B2B2B"/>
                          </a:solidFill>
                          <a:effectLst/>
                          <a:latin typeface="inherit"/>
                        </a:rPr>
                        <a:t>Produce a new mind-map and mood-board based around how you interpret the theme of </a:t>
                      </a:r>
                      <a:r>
                        <a:rPr lang="en-US" sz="1100" dirty="0"/>
                        <a:t>LOVE &amp; REBELLION </a:t>
                      </a:r>
                      <a:r>
                        <a:rPr lang="en-GB" sz="1100" b="0" i="0" dirty="0">
                          <a:solidFill>
                            <a:srgbClr val="2B2B2B"/>
                          </a:solidFill>
                          <a:effectLst/>
                          <a:latin typeface="inherit"/>
                        </a:rPr>
                        <a:t>now using new inspirations etc.</a:t>
                      </a:r>
                      <a:br>
                        <a:rPr lang="en-GB" sz="1100" b="0" i="0" dirty="0">
                          <a:solidFill>
                            <a:srgbClr val="2B2B2B"/>
                          </a:solidFill>
                          <a:effectLst/>
                          <a:latin typeface="inherit"/>
                        </a:rPr>
                      </a:br>
                      <a:endParaRPr lang="en-GB" sz="1100" b="0" i="0" dirty="0">
                        <a:solidFill>
                          <a:srgbClr val="2B2B2B"/>
                        </a:solidFill>
                        <a:effectLst/>
                        <a:latin typeface="inherit"/>
                      </a:endParaRPr>
                    </a:p>
                    <a:p>
                      <a:pPr algn="l" fontAlgn="base">
                        <a:buFont typeface="+mj-lt"/>
                        <a:buAutoNum type="arabicPeriod"/>
                      </a:pPr>
                      <a:r>
                        <a:rPr lang="en-GB" sz="1100" b="0" i="0" dirty="0">
                          <a:solidFill>
                            <a:srgbClr val="2B2B2B"/>
                          </a:solidFill>
                          <a:effectLst/>
                          <a:latin typeface="inherit"/>
                        </a:rPr>
                        <a:t> Write a specification that clearly </a:t>
                      </a:r>
                      <a:r>
                        <a:rPr lang="en-GB" sz="1100" b="0" i="0" dirty="0" err="1">
                          <a:solidFill>
                            <a:srgbClr val="2B2B2B"/>
                          </a:solidFill>
                          <a:effectLst/>
                          <a:latin typeface="inherit"/>
                        </a:rPr>
                        <a:t>contexualises</a:t>
                      </a:r>
                      <a:r>
                        <a:rPr lang="en-GB" sz="1100" b="0" i="0" dirty="0">
                          <a:solidFill>
                            <a:srgbClr val="2B2B2B"/>
                          </a:solidFill>
                          <a:effectLst/>
                          <a:latin typeface="inherit"/>
                        </a:rPr>
                        <a:t> how you wish to develop your project further, including exploring theme(s), interpreting subject-matter, constructing a narrative and producing a final outcome (photobook/ film).</a:t>
                      </a:r>
                      <a:br>
                        <a:rPr lang="en-GB" sz="1100" b="0" i="0" dirty="0">
                          <a:solidFill>
                            <a:srgbClr val="2B2B2B"/>
                          </a:solidFill>
                          <a:effectLst/>
                          <a:latin typeface="inherit"/>
                        </a:rPr>
                      </a:br>
                      <a:endParaRPr lang="en-GB" sz="1100" b="0" i="0" dirty="0">
                        <a:solidFill>
                          <a:srgbClr val="2B2B2B"/>
                        </a:solidFill>
                        <a:effectLst/>
                        <a:latin typeface="inherit"/>
                      </a:endParaRPr>
                    </a:p>
                    <a:p>
                      <a:pPr algn="l">
                        <a:buFont typeface="+mj-lt"/>
                        <a:buAutoNum type="arabicPeriod"/>
                      </a:pPr>
                      <a:r>
                        <a:rPr lang="en-GB" sz="1100" b="0" i="0" dirty="0">
                          <a:solidFill>
                            <a:srgbClr val="2B2B2B"/>
                          </a:solidFill>
                          <a:effectLst/>
                          <a:latin typeface="Noto Serif"/>
                        </a:rPr>
                        <a:t>Plan your first photo-shoot as a response to initial ideas. Must be published on the blog by Wed 2 Dec.</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04183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3105093871"/>
              </p:ext>
            </p:extLst>
          </p:nvPr>
        </p:nvGraphicFramePr>
        <p:xfrm>
          <a:off x="251521" y="413720"/>
          <a:ext cx="8496943" cy="6327648"/>
        </p:xfrm>
        <a:graphic>
          <a:graphicData uri="http://schemas.openxmlformats.org/drawingml/2006/table">
            <a:tbl>
              <a:tblPr/>
              <a:tblGrid>
                <a:gridCol w="4552270">
                  <a:extLst>
                    <a:ext uri="{9D8B030D-6E8A-4147-A177-3AD203B41FA5}">
                      <a16:colId xmlns:a16="http://schemas.microsoft.com/office/drawing/2014/main" val="20000"/>
                    </a:ext>
                  </a:extLst>
                </a:gridCol>
                <a:gridCol w="2731049">
                  <a:extLst>
                    <a:ext uri="{9D8B030D-6E8A-4147-A177-3AD203B41FA5}">
                      <a16:colId xmlns:a16="http://schemas.microsoft.com/office/drawing/2014/main" val="20001"/>
                    </a:ext>
                  </a:extLst>
                </a:gridCol>
                <a:gridCol w="1213624">
                  <a:extLst>
                    <a:ext uri="{9D8B030D-6E8A-4147-A177-3AD203B41FA5}">
                      <a16:colId xmlns:a16="http://schemas.microsoft.com/office/drawing/2014/main" val="20002"/>
                    </a:ext>
                  </a:extLst>
                </a:gridCol>
              </a:tblGrid>
              <a:tr h="57774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kern="1200" dirty="0">
                          <a:solidFill>
                            <a:srgbClr val="FF0000"/>
                          </a:solidFill>
                          <a:latin typeface="Arial" pitchFamily="34" charset="0"/>
                          <a:ea typeface="ＭＳ Ｐゴシック" pitchFamily="34" charset="-128"/>
                          <a:cs typeface="+mn-cs"/>
                        </a:rPr>
                        <a:t>Week 13</a:t>
                      </a:r>
                      <a:r>
                        <a:rPr lang="en-GB" sz="1100" b="0" i="0" kern="1200" dirty="0">
                          <a:solidFill>
                            <a:schemeClr val="tx1"/>
                          </a:solidFill>
                          <a:latin typeface="Arial" pitchFamily="34" charset="0"/>
                          <a:ea typeface="ＭＳ Ｐゴシック" pitchFamily="34" charset="-128"/>
                          <a:cs typeface="+mn-cs"/>
                        </a:rPr>
                        <a:t>: </a:t>
                      </a:r>
                      <a:r>
                        <a:rPr lang="en-GB" sz="1100" b="1" i="0" kern="1200" dirty="0">
                          <a:solidFill>
                            <a:schemeClr val="tx1"/>
                          </a:solidFill>
                          <a:latin typeface="Arial" pitchFamily="34" charset="0"/>
                          <a:ea typeface="ＭＳ Ｐゴシック" pitchFamily="34" charset="-128"/>
                          <a:cs typeface="+mn-cs"/>
                        </a:rPr>
                        <a:t>30 Nov – 6 Dec</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a:solidFill>
                            <a:schemeClr val="tx1"/>
                          </a:solidFill>
                          <a:latin typeface="+mn-lt"/>
                        </a:rPr>
                        <a:t>Theory &amp; Practice: Artists References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a:solidFill>
                            <a:schemeClr val="tx1"/>
                          </a:solidFill>
                          <a:latin typeface="+mn-lt"/>
                        </a:rPr>
                        <a:t>Contextual Studies: Conversations on Photography</a:t>
                      </a:r>
                      <a:endParaRPr lang="en-GB" sz="1100" b="0" i="0" dirty="0">
                        <a:solidFill>
                          <a:schemeClr val="tx1"/>
                        </a:solidFill>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0064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mn-lt"/>
                        </a:rPr>
                        <a:t>ARTISTS REFERENCES:</a:t>
                      </a:r>
                      <a:r>
                        <a:rPr lang="en-GB" sz="1100" b="0" i="0" dirty="0">
                          <a:solidFill>
                            <a:srgbClr val="2B2B2B"/>
                          </a:solidFill>
                          <a:effectLst/>
                          <a:latin typeface="+mn-lt"/>
                        </a:rPr>
                        <a:t> Select 2-3 artists/photographers that have inspired your work already and that you would like to research in depth as a basis for your Personal Study.</a:t>
                      </a:r>
                      <a:r>
                        <a:rPr lang="en-GB" sz="1100" b="0" i="0" baseline="0" dirty="0">
                          <a:solidFill>
                            <a:srgbClr val="2B2B2B"/>
                          </a:solidFill>
                          <a:effectLst/>
                          <a:latin typeface="+mn-lt"/>
                        </a:rPr>
                        <a:t> </a:t>
                      </a:r>
                      <a:r>
                        <a:rPr lang="en-GB" sz="1100" b="0" i="0" dirty="0">
                          <a:solidFill>
                            <a:srgbClr val="2B2B2B"/>
                          </a:solidFill>
                          <a:effectLst/>
                          <a:latin typeface="+mn-lt"/>
                        </a:rPr>
                        <a:t>Compare and contrast their </a:t>
                      </a:r>
                      <a:r>
                        <a:rPr lang="en-GB" sz="1100" b="0" i="0" baseline="0" dirty="0">
                          <a:solidFill>
                            <a:srgbClr val="2B2B2B"/>
                          </a:solidFill>
                          <a:effectLst/>
                          <a:latin typeface="+mn-lt"/>
                        </a:rPr>
                        <a:t>practice and work</a:t>
                      </a:r>
                      <a:r>
                        <a:rPr lang="en-GB" sz="1100" b="0" i="0" dirty="0">
                          <a:solidFill>
                            <a:srgbClr val="2B2B2B"/>
                          </a:solidFill>
                          <a:effectLst/>
                          <a:latin typeface="+mn-lt"/>
                        </a:rPr>
                        <a:t> following these steps:</a:t>
                      </a:r>
                    </a:p>
                    <a:p>
                      <a:pPr marL="171450" indent="-171450" algn="l" fontAlgn="base">
                        <a:buFont typeface="Arial" panose="020B0604020202020204" pitchFamily="34" charset="0"/>
                        <a:buChar char="•"/>
                      </a:pPr>
                      <a:r>
                        <a:rPr lang="en-GB" sz="1100" b="0" i="0" dirty="0">
                          <a:solidFill>
                            <a:srgbClr val="2B2B2B"/>
                          </a:solidFill>
                          <a:effectLst/>
                          <a:latin typeface="+mn-lt"/>
                        </a:rPr>
                        <a:t>Produce a mood board with a selection of images and write an overview of their work, style, approach and subject matter. </a:t>
                      </a:r>
                    </a:p>
                    <a:p>
                      <a:pPr marL="171450" indent="-171450" algn="l" fontAlgn="base">
                        <a:buFont typeface="Arial" panose="020B0604020202020204" pitchFamily="34" charset="0"/>
                        <a:buChar char="•"/>
                      </a:pPr>
                      <a:r>
                        <a:rPr lang="en-GB" sz="1100" b="0" i="0" dirty="0">
                          <a:solidFill>
                            <a:srgbClr val="2B2B2B"/>
                          </a:solidFill>
                          <a:effectLst/>
                          <a:latin typeface="+mn-lt"/>
                        </a:rPr>
                        <a:t>Select at least one image from each photographer and analyse in depth using methodology of</a:t>
                      </a:r>
                      <a:r>
                        <a:rPr lang="en-GB" sz="1100" b="0" i="0" baseline="0" dirty="0">
                          <a:solidFill>
                            <a:srgbClr val="2B2B2B"/>
                          </a:solidFill>
                          <a:effectLst/>
                          <a:latin typeface="+mn-lt"/>
                        </a:rPr>
                        <a:t> </a:t>
                      </a:r>
                      <a:r>
                        <a:rPr lang="en-GB" sz="1100" b="0" i="0" dirty="0">
                          <a:solidFill>
                            <a:srgbClr val="2B2B2B"/>
                          </a:solidFill>
                          <a:effectLst/>
                          <a:latin typeface="+mn-lt"/>
                        </a:rPr>
                        <a:t>TECHNICAL &gt; VISUAL &gt; CONTEXTUAL &gt; CONCEPTUAL.</a:t>
                      </a:r>
                    </a:p>
                    <a:p>
                      <a:pPr marL="171450" indent="-171450" algn="l" fontAlgn="base">
                        <a:buFont typeface="Arial" panose="020B0604020202020204" pitchFamily="34" charset="0"/>
                        <a:buChar char="•"/>
                      </a:pPr>
                      <a:r>
                        <a:rPr lang="en-GB" sz="1100" b="0" i="0" dirty="0">
                          <a:solidFill>
                            <a:srgbClr val="2B2B2B"/>
                          </a:solidFill>
                          <a:effectLst/>
                          <a:latin typeface="+mn-lt"/>
                        </a:rPr>
                        <a:t>Incorporate quotes and comments from artist themselves or others (art critics, art historians, curators, writers, journalists </a:t>
                      </a:r>
                      <a:r>
                        <a:rPr lang="en-GB" sz="1100" b="0" i="0" dirty="0" err="1">
                          <a:solidFill>
                            <a:srgbClr val="2B2B2B"/>
                          </a:solidFill>
                          <a:effectLst/>
                          <a:latin typeface="+mn-lt"/>
                        </a:rPr>
                        <a:t>etc</a:t>
                      </a:r>
                      <a:r>
                        <a:rPr lang="en-GB" sz="1100" b="0" i="0" dirty="0">
                          <a:solidFill>
                            <a:srgbClr val="2B2B2B"/>
                          </a:solidFill>
                          <a:effectLst/>
                          <a:latin typeface="+mn-lt"/>
                        </a:rPr>
                        <a:t>) using a variety of sources such as </a:t>
                      </a:r>
                      <a:r>
                        <a:rPr lang="en-GB" sz="1100" b="0" i="0" dirty="0" err="1">
                          <a:solidFill>
                            <a:srgbClr val="2B2B2B"/>
                          </a:solidFill>
                          <a:effectLst/>
                          <a:latin typeface="+mn-lt"/>
                        </a:rPr>
                        <a:t>Youtube</a:t>
                      </a:r>
                      <a:r>
                        <a:rPr lang="en-GB" sz="1100" b="0" i="0" dirty="0">
                          <a:solidFill>
                            <a:srgbClr val="2B2B2B"/>
                          </a:solidFill>
                          <a:effectLst/>
                          <a:latin typeface="+mn-lt"/>
                        </a:rPr>
                        <a:t>, online articles, reviews, books</a:t>
                      </a:r>
                    </a:p>
                    <a:p>
                      <a:pPr marL="171450" indent="-171450" algn="l" fontAlgn="base">
                        <a:buFont typeface="Arial" panose="020B0604020202020204" pitchFamily="34" charset="0"/>
                        <a:buChar char="•"/>
                      </a:pPr>
                      <a:r>
                        <a:rPr lang="en-GB" sz="1100" b="0" i="0" dirty="0">
                          <a:solidFill>
                            <a:srgbClr val="2B2B2B"/>
                          </a:solidFill>
                          <a:effectLst/>
                          <a:latin typeface="+mn-lt"/>
                        </a:rPr>
                        <a:t>Make sure you reference sources and embed links to the above sources in your blog post.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8624">
                <a:tc>
                  <a:txBody>
                    <a:bodyPr/>
                    <a:lstStyle/>
                    <a:p>
                      <a:r>
                        <a:rPr lang="en-GB" sz="1100" b="1" dirty="0">
                          <a:latin typeface="+mn-lt"/>
                        </a:rPr>
                        <a:t>MEANING &amp; METHODS:</a:t>
                      </a:r>
                      <a:r>
                        <a:rPr lang="en-GB" sz="1100" dirty="0">
                          <a:latin typeface="+mn-lt"/>
                        </a:rPr>
                        <a:t> Identify meaning and methods behind selected artists/photographers work and research at least 3 different literary sources (online articles, books, </a:t>
                      </a:r>
                      <a:r>
                        <a:rPr lang="en-GB" sz="1100" dirty="0" err="1">
                          <a:latin typeface="+mn-lt"/>
                        </a:rPr>
                        <a:t>Youtube</a:t>
                      </a:r>
                      <a:r>
                        <a:rPr lang="en-GB" sz="1100" dirty="0">
                          <a:latin typeface="+mn-lt"/>
                        </a:rPr>
                        <a:t> clips) that will provide you with different critical perspective and views other than your own.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mn-lt"/>
                        </a:rPr>
                        <a:t>CONTEXTUAL STUDY: </a:t>
                      </a:r>
                      <a:r>
                        <a:rPr lang="en-GB" sz="1100" i="1" dirty="0">
                          <a:latin typeface="+mn-lt"/>
                        </a:rPr>
                        <a:t>Conversations on Photography</a:t>
                      </a:r>
                      <a:br>
                        <a:rPr lang="en-GB" sz="1100" dirty="0">
                          <a:latin typeface="+mn-lt"/>
                        </a:rPr>
                      </a:br>
                      <a:r>
                        <a:rPr lang="en-GB" sz="1100" dirty="0">
                          <a:latin typeface="+mn-lt"/>
                        </a:rPr>
                        <a:t>Read interview, identity 3 quotes and apply theory to an image</a:t>
                      </a:r>
                    </a:p>
                    <a:p>
                      <a:endParaRPr lang="en-GB" sz="1100" dirty="0">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3485874"/>
                  </a:ext>
                </a:extLst>
              </a:tr>
              <a:tr h="1718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dirty="0">
                          <a:solidFill>
                            <a:srgbClr val="2B2B2B"/>
                          </a:solidFill>
                          <a:effectLst/>
                          <a:latin typeface="+mn-lt"/>
                        </a:rPr>
                        <a:t>PLANNING</a:t>
                      </a:r>
                      <a:r>
                        <a:rPr lang="en-GB" sz="1100" b="1" i="0" dirty="0">
                          <a:solidFill>
                            <a:srgbClr val="2B2B2B"/>
                          </a:solidFill>
                          <a:effectLst/>
                          <a:latin typeface="+mn-lt"/>
                        </a:rPr>
                        <a:t>:</a:t>
                      </a:r>
                      <a:r>
                        <a:rPr lang="en-GB" sz="1100" b="0" i="0" dirty="0">
                          <a:solidFill>
                            <a:srgbClr val="2B2B2B"/>
                          </a:solidFill>
                          <a:effectLst/>
                          <a:latin typeface="+mn-lt"/>
                        </a:rPr>
                        <a:t> Plan a shoot in response to researching and interpreting artists work above. Make sure it relates to your ideas on how you intend to develop your project. Follow these instructions: </a:t>
                      </a:r>
                      <a:r>
                        <a:rPr lang="en-GB" sz="1100" b="0" i="1" dirty="0">
                          <a:solidFill>
                            <a:srgbClr val="2B2B2B"/>
                          </a:solidFill>
                          <a:effectLst/>
                          <a:latin typeface="+mn-lt"/>
                        </a:rPr>
                        <a:t>what, why, how, when, where?</a:t>
                      </a:r>
                      <a:endParaRPr lang="en-GB" sz="1100" b="0" i="1" dirty="0">
                        <a:latin typeface="+mn-lt"/>
                      </a:endParaRPr>
                    </a:p>
                    <a:p>
                      <a:r>
                        <a:rPr lang="en-GB" sz="1100" b="0" i="0" dirty="0">
                          <a:solidFill>
                            <a:srgbClr val="2B2B2B"/>
                          </a:solidFill>
                          <a:effectLst/>
                          <a:latin typeface="+mn-lt"/>
                        </a:rPr>
                        <a:t>RECORDING</a:t>
                      </a:r>
                      <a:r>
                        <a:rPr lang="en-GB" sz="1100" b="1" i="0" dirty="0">
                          <a:solidFill>
                            <a:srgbClr val="2B2B2B"/>
                          </a:solidFill>
                          <a:effectLst/>
                          <a:latin typeface="+mn-lt"/>
                        </a:rPr>
                        <a:t>:</a:t>
                      </a:r>
                      <a:r>
                        <a:rPr lang="en-GB" sz="1100" b="0" i="0" dirty="0">
                          <a:solidFill>
                            <a:srgbClr val="2B2B2B"/>
                          </a:solidFill>
                          <a:effectLst/>
                          <a:latin typeface="+mn-lt"/>
                        </a:rPr>
                        <a:t> Complete planned photo-shoot and bring images in to class. Begin to edit and show experimentation with images using Lightroom / Photoshops/ Premiere as appropriate to your intentions. Make sure you annotate processes and techniques used.</a:t>
                      </a:r>
                      <a:endParaRPr lang="en-GB" sz="1100" dirty="0">
                        <a:latin typeface="+mn-lt"/>
                      </a:endParaRPr>
                    </a:p>
                    <a:p>
                      <a:r>
                        <a:rPr lang="en-GB" sz="1100" b="0" i="0" dirty="0">
                          <a:solidFill>
                            <a:srgbClr val="2B2B2B"/>
                          </a:solidFill>
                          <a:effectLst/>
                          <a:latin typeface="+mn-lt"/>
                        </a:rPr>
                        <a:t>EVALUATION</a:t>
                      </a:r>
                      <a:r>
                        <a:rPr lang="en-GB" sz="1100" b="1" i="0" dirty="0">
                          <a:solidFill>
                            <a:srgbClr val="2B2B2B"/>
                          </a:solidFill>
                          <a:effectLst/>
                          <a:latin typeface="+mn-lt"/>
                        </a:rPr>
                        <a:t>:</a:t>
                      </a:r>
                      <a:r>
                        <a:rPr lang="en-GB" sz="1100" b="0" i="0" dirty="0">
                          <a:solidFill>
                            <a:srgbClr val="2B2B2B"/>
                          </a:solidFill>
                          <a:effectLst/>
                          <a:latin typeface="+mn-lt"/>
                        </a:rPr>
                        <a:t> Upon completion of photoshoot and experimentation, make sure you evaluate</a:t>
                      </a:r>
                      <a:r>
                        <a:rPr lang="en-GB" sz="1100" b="0" i="0" baseline="0" dirty="0">
                          <a:solidFill>
                            <a:srgbClr val="2B2B2B"/>
                          </a:solidFill>
                          <a:effectLst/>
                          <a:latin typeface="+mn-lt"/>
                        </a:rPr>
                        <a:t> and reflect on your next step of development.</a:t>
                      </a:r>
                      <a:endParaRPr lang="en-GB" sz="1100" dirty="0">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3185740"/>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1805936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925611109"/>
              </p:ext>
            </p:extLst>
          </p:nvPr>
        </p:nvGraphicFramePr>
        <p:xfrm>
          <a:off x="323155" y="399256"/>
          <a:ext cx="8569325" cy="6232215"/>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14: </a:t>
                      </a:r>
                      <a:r>
                        <a:rPr lang="en-GB" sz="1100" b="1" i="0" dirty="0">
                          <a:solidFill>
                            <a:schemeClr val="tx1"/>
                          </a:solidFill>
                        </a:rPr>
                        <a:t>7 – 13 Dec</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latin typeface="+mn-lt"/>
                        </a:rPr>
                        <a:t>Theory &amp; Practice: Art Movements &amp; Isms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1766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mn-lt"/>
                        </a:rPr>
                        <a:t>THEORY &gt; Art Movements &amp; Isms</a:t>
                      </a:r>
                    </a:p>
                    <a:p>
                      <a:pPr algn="l" fontAlgn="base"/>
                      <a:r>
                        <a:rPr lang="en-GB" sz="1100" b="0" i="0" dirty="0">
                          <a:solidFill>
                            <a:srgbClr val="2B2B2B"/>
                          </a:solidFill>
                          <a:effectLst/>
                          <a:latin typeface="+mn-lt"/>
                        </a:rPr>
                        <a:t>For this task you need to select an art movement and ism that is relevant to your Personal Study :</a:t>
                      </a:r>
                    </a:p>
                    <a:p>
                      <a:pPr algn="l" fontAlgn="base">
                        <a:buFont typeface="Arial" panose="020B0604020202020204" pitchFamily="34" charset="0"/>
                        <a:buChar char="•"/>
                      </a:pPr>
                      <a:r>
                        <a:rPr lang="en-GB" sz="1100" b="1" i="0" dirty="0">
                          <a:solidFill>
                            <a:srgbClr val="2B2B2B"/>
                          </a:solidFill>
                          <a:effectLst/>
                          <a:latin typeface="+mn-lt"/>
                        </a:rPr>
                        <a:t>Pictorialism / Tableaux</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Realism / Straight Photography / Documentary</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Modernism</a:t>
                      </a:r>
                      <a:endParaRPr lang="en-GB" sz="1100" b="0" i="0" dirty="0">
                        <a:solidFill>
                          <a:srgbClr val="2B2B2B"/>
                        </a:solidFill>
                        <a:effectLst/>
                        <a:latin typeface="+mn-lt"/>
                      </a:endParaRPr>
                    </a:p>
                    <a:p>
                      <a:pPr algn="l" fontAlgn="base">
                        <a:buFont typeface="Arial" panose="020B0604020202020204" pitchFamily="34" charset="0"/>
                        <a:buChar char="•"/>
                      </a:pPr>
                      <a:r>
                        <a:rPr lang="en-GB" sz="1100" b="1" i="0" dirty="0">
                          <a:solidFill>
                            <a:srgbClr val="2B2B2B"/>
                          </a:solidFill>
                          <a:effectLst/>
                          <a:latin typeface="+mn-lt"/>
                        </a:rPr>
                        <a:t>Post-modernism</a:t>
                      </a:r>
                      <a:endParaRPr lang="en-GB" sz="1100" b="0" i="0" dirty="0">
                        <a:solidFill>
                          <a:srgbClr val="2B2B2B"/>
                        </a:solidFill>
                        <a:effectLst/>
                        <a:latin typeface="+mn-lt"/>
                      </a:endParaRPr>
                    </a:p>
                    <a:p>
                      <a:pPr algn="l" fontAlgn="base"/>
                      <a:r>
                        <a:rPr lang="en-GB" sz="1100" b="0" i="1" dirty="0">
                          <a:solidFill>
                            <a:srgbClr val="2B2B2B"/>
                          </a:solidFill>
                          <a:effectLst/>
                          <a:latin typeface="+mn-lt"/>
                        </a:rPr>
                        <a:t>Follow these instructions:</a:t>
                      </a: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Start by looking at the PPT presentations here which will provide you with an overview.</a:t>
                      </a:r>
                      <a:br>
                        <a:rPr lang="en-GB" sz="1100" b="0" i="0" dirty="0">
                          <a:solidFill>
                            <a:srgbClr val="2B2B2B"/>
                          </a:solidFill>
                          <a:effectLst/>
                          <a:latin typeface="+mn-lt"/>
                        </a:rPr>
                      </a:br>
                      <a:r>
                        <a:rPr lang="en-GB" sz="1100" b="0" i="1" dirty="0">
                          <a:solidFill>
                            <a:srgbClr val="2B2B2B"/>
                          </a:solidFill>
                          <a:effectLst/>
                          <a:latin typeface="+mn-lt"/>
                        </a:rPr>
                        <a:t>M:\Departments\Photography\Students\Resources\Personal Study</a:t>
                      </a:r>
                      <a:r>
                        <a:rPr lang="en-GB" sz="1100" b="0" i="0" dirty="0">
                          <a:solidFill>
                            <a:srgbClr val="2B2B2B"/>
                          </a:solidFill>
                          <a:effectLst/>
                          <a:latin typeface="+mn-lt"/>
                        </a:rPr>
                        <a:t>.</a:t>
                      </a:r>
                    </a:p>
                    <a:p>
                      <a:pPr algn="l" fontAlgn="base">
                        <a:buFont typeface="+mj-lt"/>
                        <a:buAutoNum type="arabicPeriod"/>
                      </a:pPr>
                      <a:r>
                        <a:rPr lang="en-GB" sz="1100" b="0" i="0" dirty="0">
                          <a:solidFill>
                            <a:srgbClr val="2B2B2B"/>
                          </a:solidFill>
                          <a:effectLst/>
                          <a:latin typeface="+mn-lt"/>
                        </a:rPr>
                        <a:t>Find two other sources, article on internet, text in book, </a:t>
                      </a:r>
                      <a:r>
                        <a:rPr lang="en-GB" sz="1100" b="0" i="0" dirty="0" err="1">
                          <a:solidFill>
                            <a:srgbClr val="2B2B2B"/>
                          </a:solidFill>
                          <a:effectLst/>
                          <a:latin typeface="+mn-lt"/>
                        </a:rPr>
                        <a:t>Youtube</a:t>
                      </a:r>
                      <a:r>
                        <a:rPr lang="en-GB" sz="1100" b="0" i="0" dirty="0">
                          <a:solidFill>
                            <a:srgbClr val="2B2B2B"/>
                          </a:solidFill>
                          <a:effectLst/>
                          <a:latin typeface="+mn-lt"/>
                        </a:rPr>
                        <a:t> video etc and identify relevant quotes, at least two that you can incorporate into your blog post/ presentation.</a:t>
                      </a:r>
                    </a:p>
                    <a:p>
                      <a:pPr algn="l" fontAlgn="base">
                        <a:buFont typeface="+mj-lt"/>
                        <a:buAutoNum type="arabicPeriod"/>
                      </a:pPr>
                      <a:r>
                        <a:rPr lang="en-GB" sz="1100" b="0" i="0" dirty="0">
                          <a:solidFill>
                            <a:srgbClr val="2B2B2B"/>
                          </a:solidFill>
                          <a:effectLst/>
                          <a:latin typeface="+mn-lt"/>
                        </a:rPr>
                        <a:t>Use </a:t>
                      </a:r>
                      <a:r>
                        <a:rPr lang="en-GB" sz="1100" b="0" i="0" u="sng" dirty="0">
                          <a:solidFill>
                            <a:srgbClr val="DDDDDD"/>
                          </a:solidFill>
                          <a:effectLst/>
                          <a:latin typeface="+mn-lt"/>
                          <a:hlinkClick r:id="rId2"/>
                        </a:rPr>
                        <a:t>Art Movements &amp; Isms sheet</a:t>
                      </a:r>
                      <a:r>
                        <a:rPr lang="en-GB" sz="1100" b="0" i="0" dirty="0">
                          <a:solidFill>
                            <a:srgbClr val="2B2B2B"/>
                          </a:solidFill>
                          <a:effectLst/>
                          <a:latin typeface="+mn-lt"/>
                        </a:rPr>
                        <a:t> as a prompt with information that is required in your presentation.</a:t>
                      </a:r>
                    </a:p>
                    <a:p>
                      <a:pPr marL="0" marR="0" lvl="0" indent="0" algn="l" defTabSz="914400" rtl="0" eaLnBrk="0" fontAlgn="base" latinLnBrk="0" hangingPunct="0">
                        <a:lnSpc>
                          <a:spcPct val="100000"/>
                        </a:lnSpc>
                        <a:spcBef>
                          <a:spcPct val="20000"/>
                        </a:spcBef>
                        <a:spcAft>
                          <a:spcPts val="0"/>
                        </a:spcAft>
                        <a:buClrTx/>
                        <a:buSzTx/>
                        <a:buFont typeface="+mj-lt"/>
                        <a:buAutoNum type="arabicPeriod"/>
                        <a:tabLst/>
                        <a:defRPr/>
                      </a:pPr>
                      <a:r>
                        <a:rPr lang="en-GB" sz="1100" b="0" i="0" dirty="0">
                          <a:solidFill>
                            <a:srgbClr val="2B2B2B"/>
                          </a:solidFill>
                          <a:effectLst/>
                          <a:latin typeface="+mn-lt"/>
                        </a:rPr>
                        <a:t>Write 500 words which would form the basis of paragraph 1 in your essay and publish on blog.</a:t>
                      </a:r>
                    </a:p>
                    <a:p>
                      <a:pPr marL="0" marR="0" lvl="0" indent="0" algn="l" defTabSz="914400" rtl="0" eaLnBrk="0" fontAlgn="base" latinLnBrk="0" hangingPunct="0">
                        <a:lnSpc>
                          <a:spcPct val="100000"/>
                        </a:lnSpc>
                        <a:spcBef>
                          <a:spcPct val="20000"/>
                        </a:spcBef>
                        <a:spcAft>
                          <a:spcPts val="0"/>
                        </a:spcAft>
                        <a:buClrTx/>
                        <a:buSzTx/>
                        <a:buFont typeface="+mj-lt"/>
                        <a:buAutoNum type="arabicPeriod"/>
                        <a:tabLst/>
                        <a:defRPr/>
                      </a:pPr>
                      <a:r>
                        <a:rPr lang="en-GB" sz="1100" b="0" i="0" kern="1200" dirty="0">
                          <a:solidFill>
                            <a:srgbClr val="2B2B2B"/>
                          </a:solidFill>
                          <a:effectLst/>
                          <a:latin typeface="Arial" pitchFamily="34" charset="0"/>
                          <a:ea typeface="ＭＳ Ｐゴシック" pitchFamily="34" charset="-128"/>
                          <a:cs typeface="+mn-cs"/>
                        </a:rPr>
                        <a:t>Your presentation must include visual examples of artists making work within that art movement and ism.</a:t>
                      </a: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Prepare a 2-3 mins presentation at the end of the week  </a:t>
                      </a:r>
                      <a:r>
                        <a:rPr lang="en-GB" sz="1100" b="1" i="0" dirty="0">
                          <a:solidFill>
                            <a:srgbClr val="2B2B2B"/>
                          </a:solidFill>
                          <a:effectLst/>
                          <a:latin typeface="+mn-lt"/>
                        </a:rPr>
                        <a:t>Fri 11 Dec</a:t>
                      </a:r>
                      <a:r>
                        <a:rPr lang="en-GB" sz="1100" b="0" i="0" dirty="0">
                          <a:solidFill>
                            <a:srgbClr val="2B2B2B"/>
                          </a:solidFill>
                          <a:effectLst/>
                          <a:latin typeface="+mn-lt"/>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mn-lt"/>
                        </a:rPr>
                        <a:t>PRACTICE&gt; Photographic responses</a:t>
                      </a:r>
                    </a:p>
                    <a:p>
                      <a:pPr algn="l" fontAlgn="base">
                        <a:buFont typeface="+mj-lt"/>
                        <a:buAutoNum type="arabicPeriod"/>
                      </a:pPr>
                      <a:r>
                        <a:rPr lang="en-GB" sz="1100" b="0" i="0" dirty="0">
                          <a:solidFill>
                            <a:srgbClr val="2B2B2B"/>
                          </a:solidFill>
                          <a:effectLst/>
                          <a:latin typeface="+mn-lt"/>
                        </a:rPr>
                        <a:t>Respond to the art movement/ ism that you have researched and make an image or a set of images that represent the methods/ techniques/ processes/ approach/ styles / aesthetics used by artists working within that is ism or movement.</a:t>
                      </a:r>
                      <a:br>
                        <a:rPr lang="en-GB" sz="1100" b="0" i="0" dirty="0">
                          <a:solidFill>
                            <a:srgbClr val="2B2B2B"/>
                          </a:solidFill>
                          <a:effectLst/>
                          <a:latin typeface="+mn-lt"/>
                        </a:rPr>
                      </a:b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Make it relevant to your own project.</a:t>
                      </a:r>
                      <a:br>
                        <a:rPr lang="en-GB" sz="1100" b="0" i="0" dirty="0">
                          <a:solidFill>
                            <a:srgbClr val="2B2B2B"/>
                          </a:solidFill>
                          <a:effectLst/>
                          <a:latin typeface="+mn-lt"/>
                        </a:rPr>
                      </a:br>
                      <a:endParaRPr lang="en-GB" sz="1100" b="0" i="0" dirty="0">
                        <a:solidFill>
                          <a:srgbClr val="2B2B2B"/>
                        </a:solidFill>
                        <a:effectLst/>
                        <a:latin typeface="+mn-lt"/>
                      </a:endParaRPr>
                    </a:p>
                    <a:p>
                      <a:pPr algn="l" fontAlgn="base">
                        <a:buFont typeface="+mj-lt"/>
                        <a:buAutoNum type="arabicPeriod"/>
                      </a:pPr>
                      <a:r>
                        <a:rPr lang="en-GB" sz="1100" b="0" i="0" dirty="0">
                          <a:solidFill>
                            <a:srgbClr val="2B2B2B"/>
                          </a:solidFill>
                          <a:effectLst/>
                          <a:latin typeface="+mn-lt"/>
                        </a:rPr>
                        <a:t>Produce a blog post and publish by </a:t>
                      </a:r>
                      <a:r>
                        <a:rPr lang="en-GB" sz="1100" b="1" i="0" dirty="0">
                          <a:solidFill>
                            <a:srgbClr val="2B2B2B"/>
                          </a:solidFill>
                          <a:effectLst/>
                          <a:latin typeface="+mn-lt"/>
                        </a:rPr>
                        <a:t>– Mon 13 Dec</a:t>
                      </a:r>
                      <a:endParaRPr lang="en-GB" sz="1100" b="0" i="0" dirty="0">
                        <a:solidFill>
                          <a:srgbClr val="2B2B2B"/>
                        </a:solidFill>
                        <a:effectLst/>
                        <a:latin typeface="+mn-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36"/>
          <p:cNvSpPr>
            <a:spLocks noChangeArrowheads="1"/>
          </p:cNvSpPr>
          <p:nvPr/>
        </p:nvSpPr>
        <p:spPr bwMode="auto">
          <a:xfrm>
            <a:off x="806450" y="115888"/>
            <a:ext cx="8229600"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r" eaLnBrk="1" fontAlgn="base" hangingPunct="1">
              <a:spcBef>
                <a:spcPct val="0"/>
              </a:spcBef>
              <a:spcAft>
                <a:spcPct val="0"/>
              </a:spcAft>
              <a:defRPr/>
            </a:pPr>
            <a:r>
              <a:rPr lang="en-GB" altLang="en-US" sz="1800" dirty="0">
                <a:solidFill>
                  <a:srgbClr val="000000"/>
                </a:solidFill>
              </a:rPr>
              <a:t>Tracking sheet</a:t>
            </a:r>
            <a:br>
              <a:rPr lang="en-GB" altLang="en-US" sz="2400" dirty="0">
                <a:solidFill>
                  <a:srgbClr val="000000"/>
                </a:solidFill>
              </a:rPr>
            </a:br>
            <a:endParaRPr lang="en-GB" altLang="en-US" sz="2400" dirty="0">
              <a:solidFill>
                <a:srgbClr val="000000"/>
              </a:solidFill>
            </a:endParaRPr>
          </a:p>
        </p:txBody>
      </p:sp>
    </p:spTree>
    <p:extLst>
      <p:ext uri="{BB962C8B-B14F-4D97-AF65-F5344CB8AC3E}">
        <p14:creationId xmlns:p14="http://schemas.microsoft.com/office/powerpoint/2010/main" val="3218921541"/>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1244</TotalTime>
  <Words>2545</Words>
  <Application>Microsoft Office PowerPoint</Application>
  <PresentationFormat>On-screen Show (4:3)</PresentationFormat>
  <Paragraphs>168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inherit</vt:lpstr>
      <vt:lpstr>Lato</vt:lpstr>
      <vt:lpstr>Noto Serif</vt:lpstr>
      <vt:lpstr>Tahoma</vt:lpstr>
      <vt:lpstr>1_Default Design</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70</cp:revision>
  <dcterms:created xsi:type="dcterms:W3CDTF">2015-07-07T13:54:45Z</dcterms:created>
  <dcterms:modified xsi:type="dcterms:W3CDTF">2020-11-17T12:24:12Z</dcterms:modified>
</cp:coreProperties>
</file>