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93" r:id="rId6"/>
    <p:sldId id="294" r:id="rId7"/>
    <p:sldId id="29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1"/>
  </p:normalViewPr>
  <p:slideViewPr>
    <p:cSldViewPr>
      <p:cViewPr varScale="1">
        <p:scale>
          <a:sx n="68" d="100"/>
          <a:sy n="68" d="100"/>
        </p:scale>
        <p:origin x="576" y="6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C9E3D9-6448-4DFD-BCD3-5F3DBBCB948B}"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74619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C9E3D9-6448-4DFD-BCD3-5F3DBBCB948B}"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386079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C9E3D9-6448-4DFD-BCD3-5F3DBBCB948B}"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581053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C9E3D9-6448-4DFD-BCD3-5F3DBBCB948B}"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458488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C9E3D9-6448-4DFD-BCD3-5F3DBBCB948B}"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389886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C9E3D9-6448-4DFD-BCD3-5F3DBBCB948B}"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18534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C9E3D9-6448-4DFD-BCD3-5F3DBBCB948B}" type="datetimeFigureOut">
              <a:rPr lang="en-GB" smtClean="0"/>
              <a:t>12/10/2020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293675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C9E3D9-6448-4DFD-BCD3-5F3DBBCB948B}" type="datetimeFigureOut">
              <a:rPr lang="en-GB" smtClean="0"/>
              <a:t>12/10/2020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37292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9E3D9-6448-4DFD-BCD3-5F3DBBCB948B}" type="datetimeFigureOut">
              <a:rPr lang="en-GB" smtClean="0"/>
              <a:t>12/10/2020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351966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C9E3D9-6448-4DFD-BCD3-5F3DBBCB948B}"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164843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C9E3D9-6448-4DFD-BCD3-5F3DBBCB948B}"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105146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9E3D9-6448-4DFD-BCD3-5F3DBBCB948B}" type="datetimeFigureOut">
              <a:rPr lang="en-GB" smtClean="0"/>
              <a:t>12/10/2020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CC42F-6569-4E61-ABE9-92192B80E1CA}" type="slidenum">
              <a:rPr lang="en-GB" smtClean="0"/>
              <a:t>‹#›</a:t>
            </a:fld>
            <a:endParaRPr lang="en-GB"/>
          </a:p>
        </p:txBody>
      </p:sp>
    </p:spTree>
    <p:extLst>
      <p:ext uri="{BB962C8B-B14F-4D97-AF65-F5344CB8AC3E}">
        <p14:creationId xmlns:p14="http://schemas.microsoft.com/office/powerpoint/2010/main" val="770489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5300" dirty="0"/>
              <a:t>LOVE &amp; REBELLION </a:t>
            </a:r>
            <a:br>
              <a:rPr lang="en-GB" sz="5300" dirty="0"/>
            </a:br>
            <a:r>
              <a:rPr lang="en-GB" sz="2700" dirty="0"/>
              <a:t>ART &amp; ACTIVISM</a:t>
            </a:r>
            <a:br>
              <a:rPr lang="en-GB" sz="4400" dirty="0"/>
            </a:br>
            <a:br>
              <a:rPr lang="en-GB" sz="4400" dirty="0"/>
            </a:br>
            <a:r>
              <a:rPr lang="en-GB" sz="4400" dirty="0"/>
              <a:t>PLANNER</a:t>
            </a:r>
            <a:br>
              <a:rPr lang="en-GB" dirty="0"/>
            </a:br>
            <a:endParaRPr lang="en-GB" sz="3200" dirty="0"/>
          </a:p>
        </p:txBody>
      </p:sp>
      <p:sp>
        <p:nvSpPr>
          <p:cNvPr id="3" name="Subtitle 2"/>
          <p:cNvSpPr>
            <a:spLocks noGrp="1"/>
          </p:cNvSpPr>
          <p:nvPr>
            <p:ph type="subTitle" idx="1"/>
          </p:nvPr>
        </p:nvSpPr>
        <p:spPr/>
        <p:txBody>
          <a:bodyPr>
            <a:noAutofit/>
          </a:bodyPr>
          <a:lstStyle/>
          <a:p>
            <a:r>
              <a:rPr lang="en-GB" sz="1800" dirty="0"/>
              <a:t>Autumn Term</a:t>
            </a:r>
            <a:br>
              <a:rPr lang="en-GB" sz="1800" dirty="0"/>
            </a:br>
            <a:r>
              <a:rPr lang="en-GB" sz="1800" dirty="0"/>
              <a:t>Tracking &amp; Monitoring</a:t>
            </a:r>
            <a:br>
              <a:rPr lang="en-GB" sz="1800" dirty="0"/>
            </a:br>
            <a:br>
              <a:rPr lang="en-GB" sz="1800" dirty="0"/>
            </a:br>
            <a:br>
              <a:rPr lang="en-GB" sz="1800" dirty="0"/>
            </a:br>
            <a:br>
              <a:rPr lang="en-GB" sz="1800" dirty="0"/>
            </a:br>
            <a:r>
              <a:rPr lang="en-GB" sz="1200" dirty="0"/>
              <a:t>Photography A-level</a:t>
            </a:r>
            <a:br>
              <a:rPr lang="en-GB" sz="1200" dirty="0"/>
            </a:br>
            <a:r>
              <a:rPr lang="en-GB" sz="1200" dirty="0" err="1"/>
              <a:t>Hautlieu</a:t>
            </a:r>
            <a:r>
              <a:rPr lang="en-GB" sz="1200" dirty="0"/>
              <a:t> School</a:t>
            </a:r>
            <a:br>
              <a:rPr lang="en-GB" sz="1200" dirty="0"/>
            </a:br>
            <a:r>
              <a:rPr lang="en-GB" sz="1200" dirty="0"/>
              <a:t>2020-2021</a:t>
            </a:r>
          </a:p>
        </p:txBody>
      </p:sp>
    </p:spTree>
    <p:extLst>
      <p:ext uri="{BB962C8B-B14F-4D97-AF65-F5344CB8AC3E}">
        <p14:creationId xmlns:p14="http://schemas.microsoft.com/office/powerpoint/2010/main" val="241894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20688"/>
            <a:ext cx="8417938" cy="527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824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8652" r="43411"/>
          <a:stretch/>
        </p:blipFill>
        <p:spPr bwMode="auto">
          <a:xfrm>
            <a:off x="226060" y="102870"/>
            <a:ext cx="8691880" cy="66522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580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8418" r="42961"/>
          <a:stretch/>
        </p:blipFill>
        <p:spPr bwMode="auto">
          <a:xfrm>
            <a:off x="123507" y="72390"/>
            <a:ext cx="8896985" cy="67132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246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82687944"/>
              </p:ext>
            </p:extLst>
          </p:nvPr>
        </p:nvGraphicFramePr>
        <p:xfrm>
          <a:off x="467544" y="260648"/>
          <a:ext cx="8229600" cy="6123621"/>
        </p:xfrm>
        <a:graphic>
          <a:graphicData uri="http://schemas.openxmlformats.org/drawingml/2006/table">
            <a:tbl>
              <a:tblPr/>
              <a:tblGrid>
                <a:gridCol w="4498848">
                  <a:extLst>
                    <a:ext uri="{9D8B030D-6E8A-4147-A177-3AD203B41FA5}">
                      <a16:colId xmlns:a16="http://schemas.microsoft.com/office/drawing/2014/main" val="20000"/>
                    </a:ext>
                  </a:extLst>
                </a:gridCol>
                <a:gridCol w="2694432">
                  <a:extLst>
                    <a:ext uri="{9D8B030D-6E8A-4147-A177-3AD203B41FA5}">
                      <a16:colId xmlns:a16="http://schemas.microsoft.com/office/drawing/2014/main" val="20001"/>
                    </a:ext>
                  </a:extLst>
                </a:gridCol>
                <a:gridCol w="1036320">
                  <a:extLst>
                    <a:ext uri="{9D8B030D-6E8A-4147-A177-3AD203B41FA5}">
                      <a16:colId xmlns:a16="http://schemas.microsoft.com/office/drawing/2014/main" val="20002"/>
                    </a:ext>
                  </a:extLst>
                </a:gridCol>
              </a:tblGrid>
              <a:tr h="288032">
                <a:tc gridSpan="3">
                  <a:txBody>
                    <a:bodyPr/>
                    <a:lstStyle/>
                    <a:p>
                      <a:pPr algn="ctr">
                        <a:lnSpc>
                          <a:spcPct val="115000"/>
                        </a:lnSpc>
                        <a:spcAft>
                          <a:spcPts val="1000"/>
                        </a:spcAft>
                      </a:pPr>
                      <a:r>
                        <a:rPr lang="en-GB" sz="1400" b="0" i="0" dirty="0">
                          <a:effectLst/>
                          <a:latin typeface="+mn-lt"/>
                          <a:ea typeface="Calibri"/>
                          <a:cs typeface="Times New Roman"/>
                        </a:rPr>
                        <a:t>TRACKING SHEET: LOVE &amp; REBELLION</a:t>
                      </a:r>
                      <a:endParaRPr lang="en-GB" sz="1400" dirty="0">
                        <a:effectLst/>
                        <a:latin typeface="+mn-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828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FF0000"/>
                          </a:solidFill>
                          <a:effectLst/>
                          <a:latin typeface="+mn-lt"/>
                          <a:ea typeface="Calibri"/>
                          <a:cs typeface="Times New Roman"/>
                        </a:rPr>
                        <a:t>Week 7: 12 </a:t>
                      </a:r>
                      <a:r>
                        <a:rPr lang="en-US" sz="1200" b="1" i="1" baseline="0" dirty="0">
                          <a:solidFill>
                            <a:srgbClr val="FF0000"/>
                          </a:solidFill>
                          <a:effectLst/>
                          <a:latin typeface="+mn-lt"/>
                          <a:ea typeface="Calibri"/>
                          <a:cs typeface="Times New Roman"/>
                        </a:rPr>
                        <a:t>– 18 Oct</a:t>
                      </a:r>
                      <a:r>
                        <a:rPr lang="en-US" sz="1200" b="1" i="1" dirty="0">
                          <a:solidFill>
                            <a:srgbClr val="FF0000"/>
                          </a:solidFill>
                          <a:effectLst/>
                          <a:latin typeface="+mn-lt"/>
                          <a:ea typeface="Calibri"/>
                          <a:cs typeface="Times New Roman"/>
                        </a:rPr>
                        <a:t> </a:t>
                      </a:r>
                      <a:br>
                        <a:rPr lang="en-US" sz="1200" b="1" i="1" dirty="0">
                          <a:effectLst/>
                          <a:latin typeface="+mn-lt"/>
                          <a:ea typeface="Calibri"/>
                          <a:cs typeface="Times New Roman"/>
                        </a:rPr>
                      </a:br>
                      <a:r>
                        <a:rPr lang="en-US" sz="1200" b="1" i="0" dirty="0">
                          <a:effectLst/>
                          <a:latin typeface="+mn-lt"/>
                          <a:ea typeface="Calibri"/>
                          <a:cs typeface="Times New Roman"/>
                        </a:rPr>
                        <a:t>INSPIRATIONS &amp; INFLUENCES</a:t>
                      </a:r>
                      <a:br>
                        <a:rPr lang="en-US" sz="1200" b="1" i="1" dirty="0">
                          <a:effectLst/>
                          <a:latin typeface="+mn-lt"/>
                          <a:ea typeface="Calibri"/>
                          <a:cs typeface="Times New Roman"/>
                        </a:rPr>
                      </a:br>
                      <a:r>
                        <a:rPr lang="en-GB" sz="1200" dirty="0">
                          <a:solidFill>
                            <a:srgbClr val="2B2B2B"/>
                          </a:solidFill>
                          <a:effectLst/>
                          <a:latin typeface="+mn-lt"/>
                          <a:ea typeface="Times New Roman"/>
                          <a:cs typeface="Arial"/>
                        </a:rPr>
                        <a:t>RESEARCH</a:t>
                      </a:r>
                      <a:r>
                        <a:rPr lang="en-GB" sz="1200" baseline="0" dirty="0">
                          <a:solidFill>
                            <a:srgbClr val="2B2B2B"/>
                          </a:solidFill>
                          <a:effectLst/>
                          <a:latin typeface="+mn-lt"/>
                          <a:ea typeface="Times New Roman"/>
                          <a:cs typeface="Arial"/>
                        </a:rPr>
                        <a:t> &gt; ANALYSIS</a:t>
                      </a:r>
                      <a:br>
                        <a:rPr lang="en-US" sz="1200" b="1" i="1" dirty="0">
                          <a:effectLst/>
                          <a:latin typeface="+mn-lt"/>
                          <a:ea typeface="Calibri"/>
                          <a:cs typeface="Times New Roman"/>
                        </a:rPr>
                      </a:br>
                      <a:r>
                        <a:rPr lang="en-US" sz="1200" b="0" i="1" baseline="0" dirty="0">
                          <a:effectLst/>
                          <a:latin typeface="+mn-lt"/>
                          <a:ea typeface="Calibri"/>
                          <a:cs typeface="Times New Roman"/>
                        </a:rPr>
                        <a:t>Complete the following blog posts</a:t>
                      </a:r>
                      <a:endParaRPr lang="en-US" sz="1200" b="0" i="1" dirty="0">
                        <a:effectLst/>
                        <a:latin typeface="+mn-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100" b="1" dirty="0">
                          <a:effectLst/>
                          <a:latin typeface="Calibri"/>
                          <a:ea typeface="Calibri"/>
                          <a:cs typeface="Times New Roman"/>
                        </a:rPr>
                        <a:t>Blog posts to improve/ Actions to take</a:t>
                      </a:r>
                      <a:br>
                        <a:rPr lang="en-GB" sz="1100" b="1" dirty="0">
                          <a:effectLst/>
                          <a:latin typeface="Calibri"/>
                          <a:ea typeface="Calibri"/>
                          <a:cs typeface="Times New Roman"/>
                        </a:rPr>
                      </a:br>
                      <a:br>
                        <a:rPr lang="en-GB" sz="1100" b="1" dirty="0">
                          <a:effectLst/>
                          <a:latin typeface="Calibri"/>
                          <a:ea typeface="Calibri"/>
                          <a:cs typeface="Times New Roman"/>
                        </a:rPr>
                      </a:br>
                      <a:endParaRPr lang="en-GB" sz="11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100" b="1" dirty="0">
                          <a:effectLst/>
                          <a:latin typeface="Calibri"/>
                          <a:ea typeface="Calibri"/>
                          <a:cs typeface="Times New Roman"/>
                        </a:rPr>
                        <a:t>Assessment Objectives</a:t>
                      </a:r>
                      <a:br>
                        <a:rPr lang="en-GB" sz="1100" b="1" dirty="0">
                          <a:effectLst/>
                          <a:latin typeface="Calibri"/>
                          <a:ea typeface="Calibri"/>
                          <a:cs typeface="Times New Roman"/>
                        </a:rPr>
                      </a:br>
                      <a:r>
                        <a:rPr lang="en-GB" sz="1100" b="1" dirty="0">
                          <a:effectLst/>
                          <a:latin typeface="Calibri"/>
                          <a:ea typeface="Calibri"/>
                          <a:cs typeface="Times New Roman"/>
                        </a:rPr>
                        <a:t>Self-evaluate</a:t>
                      </a:r>
                      <a:br>
                        <a:rPr lang="en-GB" sz="1100" b="1" dirty="0">
                          <a:effectLst/>
                          <a:latin typeface="Calibri"/>
                          <a:ea typeface="Calibri"/>
                          <a:cs typeface="Times New Roman"/>
                        </a:rPr>
                      </a:br>
                      <a:r>
                        <a:rPr lang="en-GB" sz="1100" b="1" dirty="0">
                          <a:effectLst/>
                          <a:latin typeface="Calibri"/>
                          <a:ea typeface="Calibri"/>
                          <a:cs typeface="Times New Roman"/>
                        </a:rPr>
                        <a:t>Award marks</a:t>
                      </a:r>
                      <a:endParaRPr lang="en-GB" sz="11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28081">
                <a:tc>
                  <a:txBody>
                    <a:bodyPr/>
                    <a:lstStyle/>
                    <a:p>
                      <a:pPr marL="0" marR="0" lvl="0" indent="0" algn="l" defTabSz="914400" rtl="0" eaLnBrk="1" fontAlgn="base" latinLnBrk="0" hangingPunct="1">
                        <a:lnSpc>
                          <a:spcPct val="100000"/>
                        </a:lnSpc>
                        <a:spcBef>
                          <a:spcPts val="0"/>
                        </a:spcBef>
                        <a:spcAft>
                          <a:spcPts val="0"/>
                        </a:spcAft>
                        <a:buClrTx/>
                        <a:buSzTx/>
                        <a:buFont typeface="Symbol"/>
                        <a:buNone/>
                        <a:tabLst/>
                        <a:defRPr/>
                      </a:pPr>
                      <a:r>
                        <a:rPr lang="en-GB" sz="1100" baseline="0" dirty="0">
                          <a:solidFill>
                            <a:srgbClr val="2B2B2B"/>
                          </a:solidFill>
                          <a:effectLst/>
                          <a:latin typeface="+mn-lt"/>
                          <a:ea typeface="Times New Roman"/>
                          <a:cs typeface="Arial"/>
                        </a:rPr>
                        <a:t>THEORY &amp; CONTEXT</a:t>
                      </a:r>
                      <a:r>
                        <a:rPr lang="en-GB" sz="1100" b="0" i="0" dirty="0">
                          <a:solidFill>
                            <a:srgbClr val="1E1E1E"/>
                          </a:solidFill>
                          <a:effectLst/>
                          <a:latin typeface="Noto Serif"/>
                        </a:rPr>
                        <a:t>: Write 300-500 words expressing your view on identity politics and culture wars. How does it impact society? Describe some of the positive aspects on groups harnessing their shared identity and political views as well some of the dangers of tribalism dividing communities. Provide examples both for and against, reference sources used and include images. Try and frame the debate both within a global and local perspective. </a:t>
                      </a:r>
                      <a:endParaRPr lang="en-GB" sz="1100" dirty="0">
                        <a:effectLst/>
                        <a:latin typeface="Times New Roman"/>
                        <a:ea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n-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dirty="0">
                          <a:effectLst/>
                          <a:latin typeface="+mn-lt"/>
                          <a:ea typeface="Calibri"/>
                          <a:cs typeface="Times New Roman"/>
                        </a:rPr>
                        <a:t>AO1</a:t>
                      </a:r>
                    </a:p>
                    <a:p>
                      <a:pPr algn="l">
                        <a:lnSpc>
                          <a:spcPct val="115000"/>
                        </a:lnSpc>
                        <a:spcAft>
                          <a:spcPts val="1000"/>
                        </a:spcAft>
                      </a:pPr>
                      <a:endParaRPr lang="en-GB" sz="11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583562"/>
                  </a:ext>
                </a:extLst>
              </a:tr>
              <a:tr h="828081">
                <a:tc>
                  <a:txBody>
                    <a:bodyPr/>
                    <a:lstStyle/>
                    <a:p>
                      <a:pPr marL="0" marR="0" lvl="0" indent="0" algn="l" defTabSz="914400" rtl="0" eaLnBrk="1" fontAlgn="base" latinLnBrk="0" hangingPunct="1">
                        <a:lnSpc>
                          <a:spcPct val="100000"/>
                        </a:lnSpc>
                        <a:spcBef>
                          <a:spcPts val="0"/>
                        </a:spcBef>
                        <a:spcAft>
                          <a:spcPts val="0"/>
                        </a:spcAft>
                        <a:buClrTx/>
                        <a:buSzTx/>
                        <a:buFont typeface="Symbol"/>
                        <a:buNone/>
                        <a:tabLst/>
                        <a:defRPr/>
                      </a:pPr>
                      <a:r>
                        <a:rPr lang="en-GB" sz="1100" baseline="0" dirty="0">
                          <a:solidFill>
                            <a:srgbClr val="2B2B2B"/>
                          </a:solidFill>
                          <a:effectLst/>
                          <a:latin typeface="+mn-lt"/>
                          <a:ea typeface="Times New Roman"/>
                          <a:cs typeface="Arial"/>
                        </a:rPr>
                        <a:t>PROTESTS &amp; MOVEMENTS: </a:t>
                      </a:r>
                      <a:r>
                        <a:rPr lang="en-GB" sz="1100" dirty="0">
                          <a:solidFill>
                            <a:srgbClr val="2B2B2B"/>
                          </a:solidFill>
                          <a:effectLst/>
                          <a:latin typeface="+mn-lt"/>
                          <a:ea typeface="Times New Roman"/>
                          <a:cs typeface="Arial"/>
                        </a:rPr>
                        <a:t>Research political activism of the Suffragettes as well as the artistic movement of Dadaism. Describe each of their political ideologies and analyse what role photography played and how it was used as a propaganda tool. Make references to contemporary activism and movements, such as FEMEN, #</a:t>
                      </a:r>
                      <a:r>
                        <a:rPr lang="en-GB" sz="1100" dirty="0" err="1">
                          <a:solidFill>
                            <a:srgbClr val="2B2B2B"/>
                          </a:solidFill>
                          <a:effectLst/>
                          <a:latin typeface="+mn-lt"/>
                          <a:ea typeface="Times New Roman"/>
                          <a:cs typeface="Arial"/>
                        </a:rPr>
                        <a:t>meToo</a:t>
                      </a:r>
                      <a:r>
                        <a:rPr lang="en-GB" sz="1100" dirty="0">
                          <a:solidFill>
                            <a:srgbClr val="2B2B2B"/>
                          </a:solidFill>
                          <a:effectLst/>
                          <a:latin typeface="+mn-lt"/>
                          <a:ea typeface="Times New Roman"/>
                          <a:cs typeface="Arial"/>
                        </a:rPr>
                        <a:t>, BLM etc.</a:t>
                      </a:r>
                      <a:endParaRPr lang="en-GB" sz="1100" dirty="0">
                        <a:effectLst/>
                        <a:latin typeface="Times New Roman"/>
                        <a:ea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n-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dirty="0">
                          <a:effectLst/>
                          <a:latin typeface="+mn-lt"/>
                          <a:ea typeface="Calibri"/>
                          <a:cs typeface="Times New Roman"/>
                        </a:rPr>
                        <a:t>AO1</a:t>
                      </a:r>
                    </a:p>
                    <a:p>
                      <a:pPr algn="l">
                        <a:lnSpc>
                          <a:spcPct val="115000"/>
                        </a:lnSpc>
                        <a:spcAft>
                          <a:spcPts val="1000"/>
                        </a:spcAft>
                      </a:pPr>
                      <a:endParaRPr lang="en-GB" sz="11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035158"/>
                  </a:ext>
                </a:extLst>
              </a:tr>
              <a:tr h="828081">
                <a:tc>
                  <a:txBody>
                    <a:bodyPr/>
                    <a:lstStyle/>
                    <a:p>
                      <a:pPr marL="0" marR="0" lvl="0" indent="0" algn="l" defTabSz="914400" rtl="0" eaLnBrk="1" fontAlgn="base" latinLnBrk="0" hangingPunct="1">
                        <a:lnSpc>
                          <a:spcPct val="100000"/>
                        </a:lnSpc>
                        <a:spcBef>
                          <a:spcPts val="0"/>
                        </a:spcBef>
                        <a:spcAft>
                          <a:spcPts val="0"/>
                        </a:spcAft>
                        <a:buClrTx/>
                        <a:buSzTx/>
                        <a:buFont typeface="Symbol"/>
                        <a:buNone/>
                        <a:tabLst/>
                        <a:defRPr/>
                      </a:pPr>
                      <a:r>
                        <a:rPr lang="en-GB" sz="1100" baseline="0" dirty="0">
                          <a:solidFill>
                            <a:srgbClr val="2B2B2B"/>
                          </a:solidFill>
                          <a:effectLst/>
                          <a:latin typeface="+mn-lt"/>
                          <a:ea typeface="Times New Roman"/>
                          <a:cs typeface="Arial"/>
                        </a:rPr>
                        <a:t>ARTISTS REFERENCES: A comparative study between Claude </a:t>
                      </a:r>
                      <a:r>
                        <a:rPr lang="en-GB" sz="1100" baseline="0" dirty="0" err="1">
                          <a:solidFill>
                            <a:srgbClr val="2B2B2B"/>
                          </a:solidFill>
                          <a:effectLst/>
                          <a:latin typeface="+mn-lt"/>
                          <a:ea typeface="Times New Roman"/>
                          <a:cs typeface="Arial"/>
                        </a:rPr>
                        <a:t>Cahun</a:t>
                      </a:r>
                      <a:r>
                        <a:rPr lang="en-GB" sz="1100" baseline="0" dirty="0">
                          <a:solidFill>
                            <a:srgbClr val="2B2B2B"/>
                          </a:solidFill>
                          <a:effectLst/>
                          <a:latin typeface="+mn-lt"/>
                          <a:ea typeface="Times New Roman"/>
                          <a:cs typeface="Arial"/>
                        </a:rPr>
                        <a:t> and a contemporary photographer. </a:t>
                      </a:r>
                      <a:r>
                        <a:rPr lang="en-US" sz="1100" baseline="0" dirty="0" err="1">
                          <a:solidFill>
                            <a:srgbClr val="2B2B2B"/>
                          </a:solidFill>
                          <a:effectLst/>
                          <a:latin typeface="+mn-lt"/>
                          <a:ea typeface="Times New Roman"/>
                          <a:cs typeface="Times New Roman"/>
                        </a:rPr>
                        <a:t>Analyse</a:t>
                      </a:r>
                      <a:r>
                        <a:rPr lang="en-US" sz="1100" baseline="0" dirty="0">
                          <a:effectLst/>
                          <a:latin typeface="+mn-lt"/>
                          <a:ea typeface="Calibri"/>
                          <a:cs typeface="Times New Roman"/>
                        </a:rPr>
                        <a:t>, </a:t>
                      </a:r>
                      <a:r>
                        <a:rPr lang="en-US" sz="1100" dirty="0">
                          <a:effectLst/>
                          <a:latin typeface="+mn-lt"/>
                          <a:ea typeface="Calibri"/>
                          <a:cs typeface="Times New Roman"/>
                        </a:rPr>
                        <a:t>describe and discuss similarities and/or differences between key examples of  their work</a:t>
                      </a:r>
                      <a:r>
                        <a:rPr lang="en-US" sz="1100" baseline="0" dirty="0">
                          <a:effectLst/>
                          <a:latin typeface="+mn-lt"/>
                          <a:ea typeface="Calibri"/>
                          <a:cs typeface="Times New Roman"/>
                        </a:rPr>
                        <a:t> on political activism and gender identities. F</a:t>
                      </a:r>
                      <a:r>
                        <a:rPr lang="en-US" sz="1100" dirty="0">
                          <a:effectLst/>
                          <a:latin typeface="+mn-lt"/>
                          <a:ea typeface="Calibri"/>
                          <a:cs typeface="Times New Roman"/>
                        </a:rPr>
                        <a:t>ollow</a:t>
                      </a:r>
                      <a:r>
                        <a:rPr lang="en-US" sz="1100" baseline="0" dirty="0">
                          <a:effectLst/>
                          <a:latin typeface="+mn-lt"/>
                          <a:ea typeface="Calibri"/>
                          <a:cs typeface="Times New Roman"/>
                        </a:rPr>
                        <a:t> these steps:</a:t>
                      </a:r>
                      <a:endParaRPr lang="en-US" sz="1100" dirty="0">
                        <a:effectLst/>
                        <a:latin typeface="+mn-lt"/>
                        <a:ea typeface="Calibri"/>
                        <a:cs typeface="Times New Roman"/>
                      </a:endParaRPr>
                    </a:p>
                    <a:p>
                      <a:pPr marL="228600" lvl="0" indent="-228600">
                        <a:spcAft>
                          <a:spcPts val="0"/>
                        </a:spcAft>
                        <a:buFont typeface="+mj-lt"/>
                        <a:buAutoNum type="arabicPeriod"/>
                      </a:pPr>
                      <a:r>
                        <a:rPr lang="en-GB" sz="1100" dirty="0">
                          <a:effectLst/>
                          <a:latin typeface="+mn-lt"/>
                          <a:ea typeface="Calibri"/>
                          <a:cs typeface="Times New Roman"/>
                        </a:rPr>
                        <a:t>Produce a mood board with a selection of images and write an overview of their work, style</a:t>
                      </a:r>
                      <a:r>
                        <a:rPr lang="en-GB" sz="1100" baseline="0" dirty="0">
                          <a:effectLst/>
                          <a:latin typeface="+mn-lt"/>
                          <a:ea typeface="Calibri"/>
                          <a:cs typeface="Times New Roman"/>
                        </a:rPr>
                        <a:t> and approach to self-portraiture. </a:t>
                      </a:r>
                    </a:p>
                    <a:p>
                      <a:pPr marL="228600" lvl="0" indent="-228600">
                        <a:spcAft>
                          <a:spcPts val="0"/>
                        </a:spcAft>
                        <a:buFont typeface="+mj-lt"/>
                        <a:buAutoNum type="arabicPeriod"/>
                      </a:pPr>
                      <a:r>
                        <a:rPr lang="en-GB" sz="1100" dirty="0">
                          <a:effectLst/>
                          <a:latin typeface="+mn-lt"/>
                          <a:ea typeface="Calibri"/>
                          <a:cs typeface="Times New Roman"/>
                        </a:rPr>
                        <a:t>Select at least one image and/or video from each artists and analyse in depth using methodology of </a:t>
                      </a:r>
                      <a:r>
                        <a:rPr lang="en-US" sz="1100" dirty="0">
                          <a:effectLst/>
                          <a:latin typeface="+mn-lt"/>
                          <a:ea typeface="Calibri"/>
                          <a:cs typeface="Times New Roman"/>
                        </a:rPr>
                        <a:t>TECHNICAL&gt;VISUAL&gt;CONTEXTUAL&gt;CONCEPTUAL</a:t>
                      </a:r>
                      <a:endParaRPr lang="en-GB" sz="1100" dirty="0">
                        <a:effectLst/>
                        <a:latin typeface="+mn-lt"/>
                        <a:ea typeface="Calibri"/>
                        <a:cs typeface="Times New Roman"/>
                      </a:endParaRPr>
                    </a:p>
                    <a:p>
                      <a:pPr marL="228600" lvl="0" indent="-228600">
                        <a:spcAft>
                          <a:spcPts val="0"/>
                        </a:spcAft>
                        <a:buFont typeface="+mj-lt"/>
                        <a:buAutoNum type="arabicPeriod"/>
                      </a:pPr>
                      <a:r>
                        <a:rPr lang="en-GB" sz="1100" b="0" i="0" dirty="0">
                          <a:solidFill>
                            <a:srgbClr val="2B2B2B"/>
                          </a:solidFill>
                          <a:effectLst/>
                          <a:latin typeface="+mn-lt"/>
                        </a:rPr>
                        <a:t>Incorporate quotes and comments from the artists themselves or others (art critics, art historians, curators, writers, journalists etc) using a variety of sources such as </a:t>
                      </a:r>
                      <a:r>
                        <a:rPr lang="en-GB" sz="1100" b="0" i="0" dirty="0" err="1">
                          <a:solidFill>
                            <a:srgbClr val="2B2B2B"/>
                          </a:solidFill>
                          <a:effectLst/>
                          <a:latin typeface="+mn-lt"/>
                        </a:rPr>
                        <a:t>Youtube</a:t>
                      </a:r>
                      <a:r>
                        <a:rPr lang="en-GB" sz="1100" b="0" i="0" dirty="0">
                          <a:solidFill>
                            <a:srgbClr val="2B2B2B"/>
                          </a:solidFill>
                          <a:effectLst/>
                          <a:latin typeface="+mn-lt"/>
                        </a:rPr>
                        <a:t>, online articles, reviews, text, books.</a:t>
                      </a:r>
                    </a:p>
                    <a:p>
                      <a:pPr marL="228600" lvl="0" indent="-228600">
                        <a:spcAft>
                          <a:spcPts val="0"/>
                        </a:spcAft>
                        <a:buFont typeface="+mj-lt"/>
                        <a:buAutoNum type="arabicPeriod"/>
                      </a:pPr>
                      <a:r>
                        <a:rPr lang="en-GB" sz="1100" b="0" i="0" dirty="0">
                          <a:solidFill>
                            <a:srgbClr val="2B2B2B"/>
                          </a:solidFill>
                          <a:effectLst/>
                          <a:latin typeface="+mn-lt"/>
                        </a:rPr>
                        <a:t>Make sure you reference sources and embed links to the above sources in your blog post.</a:t>
                      </a:r>
                    </a:p>
                    <a:p>
                      <a:pPr marL="228600" lvl="0" indent="-228600">
                        <a:spcAft>
                          <a:spcPts val="0"/>
                        </a:spcAft>
                        <a:buFont typeface="+mj-lt"/>
                        <a:buAutoNum type="arabicPeriod"/>
                      </a:pPr>
                      <a:r>
                        <a:rPr lang="en-GB" sz="1100" b="0" i="0" baseline="0" dirty="0">
                          <a:solidFill>
                            <a:srgbClr val="2B2B2B"/>
                          </a:solidFill>
                          <a:effectLst/>
                          <a:latin typeface="+mn-lt"/>
                          <a:ea typeface="Calibri"/>
                          <a:cs typeface="Times New Roman"/>
                        </a:rPr>
                        <a:t>Plan a photographic response that links with </a:t>
                      </a:r>
                      <a:r>
                        <a:rPr lang="en-GB" sz="1100" b="1" i="0" baseline="0" dirty="0">
                          <a:solidFill>
                            <a:srgbClr val="2B2B2B"/>
                          </a:solidFill>
                          <a:effectLst/>
                          <a:latin typeface="+mn-lt"/>
                          <a:ea typeface="Calibri"/>
                          <a:cs typeface="Times New Roman"/>
                        </a:rPr>
                        <a:t>your 90 SEC FILM ASSIGNMENT</a:t>
                      </a:r>
                      <a:endParaRPr lang="en-GB" sz="1100" baseline="0" dirty="0">
                        <a:effectLst/>
                        <a:latin typeface="+mn-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 typeface="Symbol"/>
                        <a:buNone/>
                        <a:tabLst/>
                        <a:defRPr/>
                      </a:pPr>
                      <a:endParaRPr lang="en-GB" sz="1100" baseline="0" dirty="0">
                        <a:solidFill>
                          <a:srgbClr val="2B2B2B"/>
                        </a:solidFill>
                        <a:effectLst/>
                        <a:latin typeface="+mn-lt"/>
                        <a:ea typeface="Times New Roman"/>
                        <a:cs typeface="Arial"/>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dirty="0">
                          <a:effectLst/>
                          <a:latin typeface="+mn-lt"/>
                          <a:ea typeface="Calibri"/>
                          <a:cs typeface="Times New Roman"/>
                        </a:rPr>
                        <a:t>AO1</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100" dirty="0">
                        <a:effectLst/>
                        <a:latin typeface="+mn-lt"/>
                        <a:ea typeface="Calibri"/>
                        <a:cs typeface="Times New Roman"/>
                      </a:endParaRPr>
                    </a:p>
                    <a:p>
                      <a:pPr algn="l">
                        <a:lnSpc>
                          <a:spcPct val="115000"/>
                        </a:lnSpc>
                        <a:spcAft>
                          <a:spcPts val="1000"/>
                        </a:spcAft>
                      </a:pPr>
                      <a:endParaRPr lang="en-GB" sz="11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538114"/>
                  </a:ext>
                </a:extLst>
              </a:tr>
            </a:tbl>
          </a:graphicData>
        </a:graphic>
      </p:graphicFrame>
    </p:spTree>
    <p:extLst>
      <p:ext uri="{BB962C8B-B14F-4D97-AF65-F5344CB8AC3E}">
        <p14:creationId xmlns:p14="http://schemas.microsoft.com/office/powerpoint/2010/main" val="1852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80008893"/>
              </p:ext>
            </p:extLst>
          </p:nvPr>
        </p:nvGraphicFramePr>
        <p:xfrm>
          <a:off x="467544" y="188640"/>
          <a:ext cx="8157592" cy="6626541"/>
        </p:xfrm>
        <a:graphic>
          <a:graphicData uri="http://schemas.openxmlformats.org/drawingml/2006/table">
            <a:tbl>
              <a:tblPr/>
              <a:tblGrid>
                <a:gridCol w="4459484">
                  <a:extLst>
                    <a:ext uri="{9D8B030D-6E8A-4147-A177-3AD203B41FA5}">
                      <a16:colId xmlns:a16="http://schemas.microsoft.com/office/drawing/2014/main" val="20000"/>
                    </a:ext>
                  </a:extLst>
                </a:gridCol>
                <a:gridCol w="2670856">
                  <a:extLst>
                    <a:ext uri="{9D8B030D-6E8A-4147-A177-3AD203B41FA5}">
                      <a16:colId xmlns:a16="http://schemas.microsoft.com/office/drawing/2014/main" val="20001"/>
                    </a:ext>
                  </a:extLst>
                </a:gridCol>
                <a:gridCol w="1027252">
                  <a:extLst>
                    <a:ext uri="{9D8B030D-6E8A-4147-A177-3AD203B41FA5}">
                      <a16:colId xmlns:a16="http://schemas.microsoft.com/office/drawing/2014/main" val="20002"/>
                    </a:ext>
                  </a:extLst>
                </a:gridCol>
              </a:tblGrid>
              <a:tr h="302949">
                <a:tc gridSpan="3">
                  <a:txBody>
                    <a:bodyPr/>
                    <a:lstStyle/>
                    <a:p>
                      <a:pPr algn="ctr">
                        <a:lnSpc>
                          <a:spcPct val="115000"/>
                        </a:lnSpc>
                        <a:spcAft>
                          <a:spcPts val="1000"/>
                        </a:spcAft>
                      </a:pPr>
                      <a:r>
                        <a:rPr lang="en-GB" sz="1400" b="0" i="0" dirty="0">
                          <a:effectLst/>
                          <a:latin typeface="+mj-lt"/>
                          <a:ea typeface="Calibri"/>
                          <a:cs typeface="Times New Roman"/>
                        </a:rPr>
                        <a:t>TRACKING SHEET: LOVE &amp; REBELLION</a:t>
                      </a:r>
                      <a:endParaRPr lang="en-GB" sz="14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8056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FF0000"/>
                          </a:solidFill>
                          <a:effectLst/>
                          <a:latin typeface="+mj-lt"/>
                          <a:ea typeface="Calibri"/>
                          <a:cs typeface="Times New Roman"/>
                        </a:rPr>
                        <a:t>Week 8: 19 </a:t>
                      </a:r>
                      <a:r>
                        <a:rPr lang="en-US" sz="1200" b="1" i="1" baseline="0" dirty="0">
                          <a:solidFill>
                            <a:srgbClr val="FF0000"/>
                          </a:solidFill>
                          <a:effectLst/>
                          <a:latin typeface="+mj-lt"/>
                          <a:ea typeface="Calibri"/>
                          <a:cs typeface="Times New Roman"/>
                        </a:rPr>
                        <a:t>– 25 Oct</a:t>
                      </a:r>
                      <a:r>
                        <a:rPr lang="en-US" sz="1200" b="1" i="1" dirty="0">
                          <a:solidFill>
                            <a:srgbClr val="FF0000"/>
                          </a:solidFill>
                          <a:effectLst/>
                          <a:latin typeface="+mj-lt"/>
                          <a:ea typeface="Calibri"/>
                          <a:cs typeface="Times New Roman"/>
                        </a:rPr>
                        <a:t> </a:t>
                      </a:r>
                      <a:br>
                        <a:rPr lang="en-US" sz="1200" b="1" i="1" dirty="0">
                          <a:effectLst/>
                          <a:latin typeface="+mj-lt"/>
                          <a:ea typeface="Calibri"/>
                          <a:cs typeface="Times New Roman"/>
                        </a:rPr>
                      </a:br>
                      <a:r>
                        <a:rPr lang="en-US" sz="1200" b="1" i="0" dirty="0">
                          <a:effectLst/>
                          <a:latin typeface="+mj-lt"/>
                          <a:ea typeface="Calibri"/>
                          <a:cs typeface="Times New Roman"/>
                        </a:rPr>
                        <a:t>PLANNING &amp; SPECIFICATION</a:t>
                      </a:r>
                      <a:br>
                        <a:rPr lang="en-US" sz="1200" b="1" i="1" dirty="0">
                          <a:effectLst/>
                          <a:latin typeface="+mj-lt"/>
                          <a:ea typeface="Calibri"/>
                          <a:cs typeface="Times New Roman"/>
                        </a:rPr>
                      </a:br>
                      <a:br>
                        <a:rPr lang="en-US" sz="1200" b="1" i="1" dirty="0">
                          <a:effectLst/>
                          <a:latin typeface="+mj-lt"/>
                          <a:ea typeface="Calibri"/>
                          <a:cs typeface="Times New Roman"/>
                        </a:rPr>
                      </a:br>
                      <a:r>
                        <a:rPr lang="en-US" sz="1200" b="0" i="1" baseline="0" dirty="0">
                          <a:effectLst/>
                          <a:latin typeface="+mj-lt"/>
                          <a:ea typeface="Calibri"/>
                          <a:cs typeface="Times New Roman"/>
                        </a:rPr>
                        <a:t>Complete the following blog posts</a:t>
                      </a:r>
                      <a:endParaRPr lang="en-US" sz="1200" b="0" i="1"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100" b="1" dirty="0">
                          <a:effectLst/>
                          <a:latin typeface="+mj-lt"/>
                          <a:ea typeface="Calibri"/>
                          <a:cs typeface="Times New Roman"/>
                        </a:rPr>
                        <a:t>Blog posts to improve/ Actions to take</a:t>
                      </a:r>
                      <a:br>
                        <a:rPr lang="en-GB" sz="1100" b="1" dirty="0">
                          <a:effectLst/>
                          <a:latin typeface="+mj-lt"/>
                          <a:ea typeface="Calibri"/>
                          <a:cs typeface="Times New Roman"/>
                        </a:rPr>
                      </a:br>
                      <a:br>
                        <a:rPr lang="en-GB" sz="1100" b="1" dirty="0">
                          <a:effectLst/>
                          <a:latin typeface="+mj-lt"/>
                          <a:ea typeface="Calibri"/>
                          <a:cs typeface="Times New Roman"/>
                        </a:rPr>
                      </a:b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100" b="1" dirty="0">
                          <a:effectLst/>
                          <a:latin typeface="+mj-lt"/>
                          <a:ea typeface="Calibri"/>
                          <a:cs typeface="Times New Roman"/>
                        </a:rPr>
                        <a:t>Assessment Objectives</a:t>
                      </a:r>
                      <a:br>
                        <a:rPr lang="en-GB" sz="1100" b="1" dirty="0">
                          <a:effectLst/>
                          <a:latin typeface="+mj-lt"/>
                          <a:ea typeface="Calibri"/>
                          <a:cs typeface="Times New Roman"/>
                        </a:rPr>
                      </a:br>
                      <a:r>
                        <a:rPr lang="en-GB" sz="1100" b="1" dirty="0">
                          <a:effectLst/>
                          <a:latin typeface="+mj-lt"/>
                          <a:ea typeface="Calibri"/>
                          <a:cs typeface="Times New Roman"/>
                        </a:rPr>
                        <a:t>Self-evaluate</a:t>
                      </a:r>
                      <a:br>
                        <a:rPr lang="en-GB" sz="1100" b="1" dirty="0">
                          <a:effectLst/>
                          <a:latin typeface="+mj-lt"/>
                          <a:ea typeface="Calibri"/>
                          <a:cs typeface="Times New Roman"/>
                        </a:rPr>
                      </a:br>
                      <a:r>
                        <a:rPr lang="en-GB" sz="1100" b="1" dirty="0">
                          <a:effectLst/>
                          <a:latin typeface="+mj-lt"/>
                          <a:ea typeface="Calibri"/>
                          <a:cs typeface="Times New Roman"/>
                        </a:rPr>
                        <a:t>Award marks</a:t>
                      </a: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17484">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100" dirty="0">
                          <a:effectLst/>
                          <a:latin typeface="+mj-lt"/>
                          <a:ea typeface="Times New Roman"/>
                        </a:rPr>
                        <a:t>PLANNING &gt; PITCHING</a:t>
                      </a:r>
                      <a:br>
                        <a:rPr lang="en-GB" sz="1100" dirty="0">
                          <a:effectLst/>
                          <a:latin typeface="+mj-lt"/>
                          <a:ea typeface="Times New Roman"/>
                        </a:rPr>
                      </a:br>
                      <a:r>
                        <a:rPr lang="en-GB" sz="1100" b="1" i="0" dirty="0">
                          <a:solidFill>
                            <a:srgbClr val="1E1E1E"/>
                          </a:solidFill>
                          <a:effectLst/>
                          <a:latin typeface="Noto Serif"/>
                        </a:rPr>
                        <a:t>90 SEC FILM</a:t>
                      </a:r>
                      <a:r>
                        <a:rPr lang="en-GB" sz="1100" b="0" i="0" dirty="0">
                          <a:solidFill>
                            <a:srgbClr val="1E1E1E"/>
                          </a:solidFill>
                          <a:effectLst/>
                          <a:latin typeface="Noto Serif"/>
                        </a:rPr>
                        <a:t>: A moving-image response in relation to the theme of REBELLION engaging with politics that are based on art, identity or culture.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100" dirty="0">
                          <a:effectLst/>
                          <a:latin typeface="+mj-lt"/>
                          <a:ea typeface="Times New Roman"/>
                        </a:rPr>
                        <a:t>In groups of 2/3 students present idea and concept for your 90 sec film as a poster and manifesto.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100" dirty="0">
                          <a:effectLst/>
                          <a:latin typeface="+mj-lt"/>
                          <a:ea typeface="Times New Roman"/>
                        </a:rPr>
                        <a:t>You have 30 mins to put together your poster and will have 30 seconds to present and pitch your idea to the class. Use Photoshop to design your poster and publish on the blog as a JPEG.</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100" dirty="0">
                          <a:effectLst/>
                          <a:latin typeface="+mj-lt"/>
                          <a:ea typeface="Times New Roman"/>
                        </a:rPr>
                        <a:t>Photo-game: You must use 3 words from ‘throwing the dice’ and incorporate into your manifesto and use those concepts as creative starting points for making your film.</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100" b="0" i="0" dirty="0">
                          <a:solidFill>
                            <a:srgbClr val="1E1E1E"/>
                          </a:solidFill>
                          <a:effectLst/>
                          <a:latin typeface="Noto Serif"/>
                        </a:rPr>
                        <a:t>You must choose one rule to break and use creatively in the making of your film</a:t>
                      </a:r>
                      <a:endParaRPr lang="en-GB" sz="1100" dirty="0">
                        <a:effectLst/>
                        <a:latin typeface="+mj-lt"/>
                        <a:ea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100" kern="1200" dirty="0">
                        <a:solidFill>
                          <a:schemeClr val="tx1"/>
                        </a:solidFill>
                        <a:effectLst/>
                        <a:latin typeface="+mn-lt"/>
                        <a:ea typeface="Times New Roman"/>
                        <a:cs typeface="+mn-cs"/>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dirty="0">
                          <a:effectLst/>
                          <a:latin typeface="+mj-lt"/>
                          <a:ea typeface="Calibri"/>
                          <a:cs typeface="Times New Roman"/>
                        </a:rPr>
                        <a:t>AO1, AO3, AO4</a:t>
                      </a:r>
                    </a:p>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035158"/>
                  </a:ext>
                </a:extLst>
              </a:tr>
              <a:tr h="880129">
                <a:tc>
                  <a:txBody>
                    <a:bodyPr/>
                    <a:lstStyle/>
                    <a:p>
                      <a:pPr marL="0" lvl="0" indent="0" fontAlgn="base">
                        <a:buFont typeface="Symbol"/>
                        <a:buNone/>
                      </a:pPr>
                      <a:r>
                        <a:rPr lang="en-GB" sz="1100" dirty="0">
                          <a:effectLst/>
                          <a:latin typeface="+mj-lt"/>
                          <a:ea typeface="Times New Roman"/>
                        </a:rPr>
                        <a:t>SPECIFICATION &gt; STORYBOARD</a:t>
                      </a:r>
                      <a:br>
                        <a:rPr lang="en-GB" sz="1100" dirty="0">
                          <a:effectLst/>
                          <a:latin typeface="+mj-lt"/>
                          <a:ea typeface="Times New Roman"/>
                        </a:rPr>
                      </a:br>
                      <a:r>
                        <a:rPr lang="en-GB" sz="1100" dirty="0">
                          <a:effectLst/>
                          <a:latin typeface="+mj-lt"/>
                          <a:ea typeface="Times New Roman"/>
                        </a:rPr>
                        <a:t>Develop the above poster into a specification and produce a storyboard that provides you with a clear plan ahead of how you wish to make your 90 sec film, incl. </a:t>
                      </a:r>
                      <a:r>
                        <a:rPr lang="en-GB" sz="1100" i="1" kern="1200" dirty="0">
                          <a:solidFill>
                            <a:schemeClr val="tx1"/>
                          </a:solidFill>
                          <a:effectLst/>
                          <a:latin typeface="+mn-lt"/>
                          <a:ea typeface="Times New Roman"/>
                          <a:cs typeface="+mn-cs"/>
                        </a:rPr>
                        <a:t>mise-</a:t>
                      </a:r>
                      <a:r>
                        <a:rPr lang="en-GB" sz="1100" i="1" kern="1200" dirty="0" err="1">
                          <a:solidFill>
                            <a:schemeClr val="tx1"/>
                          </a:solidFill>
                          <a:effectLst/>
                          <a:latin typeface="+mn-lt"/>
                          <a:ea typeface="Times New Roman"/>
                          <a:cs typeface="+mn-cs"/>
                        </a:rPr>
                        <a:t>en</a:t>
                      </a:r>
                      <a:r>
                        <a:rPr lang="en-GB" sz="1100" i="1" kern="1200" dirty="0">
                          <a:solidFill>
                            <a:schemeClr val="tx1"/>
                          </a:solidFill>
                          <a:effectLst/>
                          <a:latin typeface="+mn-lt"/>
                          <a:ea typeface="Times New Roman"/>
                          <a:cs typeface="+mn-cs"/>
                        </a:rPr>
                        <a:t>-scene</a:t>
                      </a:r>
                      <a:r>
                        <a:rPr lang="en-GB" sz="1100" kern="1200" dirty="0">
                          <a:solidFill>
                            <a:schemeClr val="tx1"/>
                          </a:solidFill>
                          <a:effectLst/>
                          <a:latin typeface="+mn-lt"/>
                          <a:ea typeface="Times New Roman"/>
                          <a:cs typeface="+mn-cs"/>
                        </a:rPr>
                        <a:t> (the arrangement of the scenery in front of the camera) from </a:t>
                      </a:r>
                      <a:r>
                        <a:rPr lang="en-GB" sz="1100" dirty="0">
                          <a:effectLst/>
                          <a:latin typeface="+mj-lt"/>
                          <a:ea typeface="Times New Roman"/>
                        </a:rPr>
                        <a:t>location, props, people, lighting, sound etc.</a:t>
                      </a: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fontAlgn="base">
                        <a:buFont typeface="Symbol"/>
                        <a:buNone/>
                      </a:pPr>
                      <a:endParaRPr lang="en-GB" sz="1100" dirty="0">
                        <a:effectLst/>
                        <a:latin typeface="+mj-lt"/>
                        <a:ea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dirty="0">
                          <a:effectLst/>
                          <a:latin typeface="+mj-lt"/>
                          <a:ea typeface="Calibri"/>
                          <a:cs typeface="Times New Roman"/>
                        </a:rPr>
                        <a:t>AO2</a:t>
                      </a:r>
                    </a:p>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538114"/>
                  </a:ext>
                </a:extLst>
              </a:tr>
              <a:tr h="2154839">
                <a:tc>
                  <a:txBody>
                    <a:bodyPr/>
                    <a:lstStyle/>
                    <a:p>
                      <a:pPr marL="0" lvl="0" indent="0" fontAlgn="base">
                        <a:buFont typeface="Symbol"/>
                        <a:buNone/>
                      </a:pPr>
                      <a:r>
                        <a:rPr lang="en-GB" sz="1100" kern="1200" dirty="0">
                          <a:solidFill>
                            <a:schemeClr val="tx1"/>
                          </a:solidFill>
                          <a:effectLst/>
                          <a:latin typeface="+mn-lt"/>
                          <a:ea typeface="Times New Roman"/>
                          <a:cs typeface="+mn-cs"/>
                        </a:rPr>
                        <a:t>ESSAY &gt; WRITING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100" b="0" i="1" u="none" strike="noStrike" kern="1200" dirty="0">
                          <a:solidFill>
                            <a:srgbClr val="000000"/>
                          </a:solidFill>
                          <a:effectLst/>
                          <a:latin typeface="+mn-lt"/>
                          <a:ea typeface="+mn-ea"/>
                          <a:cs typeface="+mn-cs"/>
                        </a:rPr>
                        <a:t>In what way can the work of Claude </a:t>
                      </a:r>
                      <a:r>
                        <a:rPr lang="en-GB" sz="1100" b="0" i="1" u="none" strike="noStrike" kern="1200" dirty="0" err="1">
                          <a:solidFill>
                            <a:srgbClr val="000000"/>
                          </a:solidFill>
                          <a:effectLst/>
                          <a:latin typeface="+mn-lt"/>
                          <a:ea typeface="+mn-ea"/>
                          <a:cs typeface="+mn-cs"/>
                        </a:rPr>
                        <a:t>Cahun</a:t>
                      </a:r>
                      <a:r>
                        <a:rPr lang="en-GB" sz="1100" b="0" i="1" u="none" strike="noStrike" kern="1200" dirty="0">
                          <a:solidFill>
                            <a:srgbClr val="000000"/>
                          </a:solidFill>
                          <a:effectLst/>
                          <a:latin typeface="+mn-lt"/>
                          <a:ea typeface="+mn-ea"/>
                          <a:cs typeface="+mn-cs"/>
                        </a:rPr>
                        <a:t> and Shannon O’Donnell be considered political?</a:t>
                      </a:r>
                      <a:br>
                        <a:rPr lang="en-GB" sz="1100" b="0" i="1" u="none" strike="noStrike" kern="1200" dirty="0">
                          <a:solidFill>
                            <a:srgbClr val="000000"/>
                          </a:solidFill>
                          <a:effectLst/>
                          <a:latin typeface="+mn-lt"/>
                          <a:ea typeface="+mn-ea"/>
                          <a:cs typeface="+mn-cs"/>
                        </a:rPr>
                      </a:br>
                      <a:endParaRPr lang="en-GB" sz="1100" b="0" i="1" u="none" strike="noStrike" kern="1200" dirty="0">
                        <a:solidFill>
                          <a:srgbClr val="000000"/>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kern="1200" dirty="0">
                          <a:solidFill>
                            <a:srgbClr val="000000"/>
                          </a:solidFill>
                          <a:effectLst/>
                          <a:latin typeface="+mn-lt"/>
                          <a:ea typeface="+mn-ea"/>
                          <a:cs typeface="+mn-cs"/>
                        </a:rPr>
                        <a:t>Put in context of identity politics and both historical activism and contemporary movements.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kern="1200" dirty="0">
                          <a:solidFill>
                            <a:srgbClr val="000000"/>
                          </a:solidFill>
                          <a:effectLst/>
                          <a:latin typeface="+mn-lt"/>
                          <a:ea typeface="+mn-ea"/>
                          <a:cs typeface="+mn-cs"/>
                        </a:rPr>
                        <a:t>As exemplar, choose one key image of </a:t>
                      </a:r>
                      <a:r>
                        <a:rPr lang="en-GB" sz="1100" b="0" i="0" u="none" strike="noStrike" kern="1200" dirty="0" err="1">
                          <a:solidFill>
                            <a:srgbClr val="000000"/>
                          </a:solidFill>
                          <a:effectLst/>
                          <a:latin typeface="+mn-lt"/>
                          <a:ea typeface="+mn-ea"/>
                          <a:cs typeface="+mn-cs"/>
                        </a:rPr>
                        <a:t>Cahun</a:t>
                      </a:r>
                      <a:r>
                        <a:rPr lang="en-GB" sz="1100" b="0" i="0" u="none" strike="noStrike" kern="1200" dirty="0">
                          <a:solidFill>
                            <a:srgbClr val="000000"/>
                          </a:solidFill>
                          <a:effectLst/>
                          <a:latin typeface="+mn-lt"/>
                          <a:ea typeface="+mn-ea"/>
                          <a:cs typeface="+mn-cs"/>
                        </a:rPr>
                        <a:t> and O’Donnell for comparison. </a:t>
                      </a:r>
                      <a:endParaRPr lang="en-GB" sz="1100" i="0" kern="1200" baseline="0" dirty="0">
                        <a:solidFill>
                          <a:srgbClr val="2B2B2B"/>
                        </a:solidFill>
                        <a:effectLst/>
                        <a:latin typeface="+mn-lt"/>
                        <a:ea typeface="Times New Roman"/>
                        <a:cs typeface="Arial"/>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100" i="0" kern="1200" baseline="0" dirty="0">
                        <a:solidFill>
                          <a:srgbClr val="2B2B2B"/>
                        </a:solidFill>
                        <a:effectLst/>
                        <a:latin typeface="+mn-lt"/>
                        <a:ea typeface="Times New Roman"/>
                        <a:cs typeface="Arial"/>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100" i="0" kern="1200" baseline="0" dirty="0">
                          <a:solidFill>
                            <a:srgbClr val="2B2B2B"/>
                          </a:solidFill>
                          <a:effectLst/>
                          <a:latin typeface="+mn-lt"/>
                          <a:ea typeface="Times New Roman"/>
                          <a:cs typeface="Arial"/>
                        </a:rPr>
                        <a:t>Read: two key text on gender identity / feminism/ self portraiture and incorporate relevant quotes and reference sources in your essay.</a:t>
                      </a:r>
                      <a:br>
                        <a:rPr lang="en-GB" sz="1100" i="0" kern="1200" baseline="0" dirty="0">
                          <a:solidFill>
                            <a:srgbClr val="2B2B2B"/>
                          </a:solidFill>
                          <a:effectLst/>
                          <a:latin typeface="+mn-lt"/>
                          <a:ea typeface="Times New Roman"/>
                          <a:cs typeface="Arial"/>
                        </a:rPr>
                      </a:br>
                      <a:endParaRPr lang="en-GB" sz="1100" i="0" kern="1200" baseline="0" dirty="0">
                        <a:solidFill>
                          <a:srgbClr val="2B2B2B"/>
                        </a:solidFill>
                        <a:effectLst/>
                        <a:latin typeface="+mn-lt"/>
                        <a:ea typeface="Times New Roman"/>
                        <a:cs typeface="Arial"/>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100" i="0" kern="1200" baseline="0" dirty="0">
                          <a:solidFill>
                            <a:srgbClr val="FF0000"/>
                          </a:solidFill>
                          <a:effectLst/>
                          <a:latin typeface="+mn-lt"/>
                          <a:ea typeface="Times New Roman"/>
                          <a:cs typeface="Arial"/>
                        </a:rPr>
                        <a:t>DEADLINE: Wed 4 Nov. This is an independent study/ Homework task!</a:t>
                      </a: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 typeface="Symbol"/>
                        <a:buNone/>
                        <a:tabLst/>
                        <a:defRPr/>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kern="1200" dirty="0">
                          <a:solidFill>
                            <a:schemeClr val="tx1"/>
                          </a:solidFill>
                          <a:effectLst/>
                          <a:latin typeface="+mn-lt"/>
                          <a:ea typeface="Calibri"/>
                          <a:cs typeface="Times New Roman"/>
                        </a:rPr>
                        <a:t>AO1, AO3, AO4</a:t>
                      </a:r>
                    </a:p>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483503"/>
                  </a:ext>
                </a:extLst>
              </a:tr>
            </a:tbl>
          </a:graphicData>
        </a:graphic>
      </p:graphicFrame>
    </p:spTree>
    <p:extLst>
      <p:ext uri="{BB962C8B-B14F-4D97-AF65-F5344CB8AC3E}">
        <p14:creationId xmlns:p14="http://schemas.microsoft.com/office/powerpoint/2010/main" val="412859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62483088"/>
              </p:ext>
            </p:extLst>
          </p:nvPr>
        </p:nvGraphicFramePr>
        <p:xfrm>
          <a:off x="467544" y="260648"/>
          <a:ext cx="8229600" cy="4782501"/>
        </p:xfrm>
        <a:graphic>
          <a:graphicData uri="http://schemas.openxmlformats.org/drawingml/2006/table">
            <a:tbl>
              <a:tblPr/>
              <a:tblGrid>
                <a:gridCol w="4498848">
                  <a:extLst>
                    <a:ext uri="{9D8B030D-6E8A-4147-A177-3AD203B41FA5}">
                      <a16:colId xmlns:a16="http://schemas.microsoft.com/office/drawing/2014/main" val="20000"/>
                    </a:ext>
                  </a:extLst>
                </a:gridCol>
                <a:gridCol w="2694432">
                  <a:extLst>
                    <a:ext uri="{9D8B030D-6E8A-4147-A177-3AD203B41FA5}">
                      <a16:colId xmlns:a16="http://schemas.microsoft.com/office/drawing/2014/main" val="20001"/>
                    </a:ext>
                  </a:extLst>
                </a:gridCol>
                <a:gridCol w="1036320">
                  <a:extLst>
                    <a:ext uri="{9D8B030D-6E8A-4147-A177-3AD203B41FA5}">
                      <a16:colId xmlns:a16="http://schemas.microsoft.com/office/drawing/2014/main" val="20002"/>
                    </a:ext>
                  </a:extLst>
                </a:gridCol>
              </a:tblGrid>
              <a:tr h="288032">
                <a:tc gridSpan="3">
                  <a:txBody>
                    <a:bodyPr/>
                    <a:lstStyle/>
                    <a:p>
                      <a:pPr algn="ctr">
                        <a:lnSpc>
                          <a:spcPct val="115000"/>
                        </a:lnSpc>
                        <a:spcAft>
                          <a:spcPts val="1000"/>
                        </a:spcAft>
                      </a:pPr>
                      <a:r>
                        <a:rPr lang="en-GB" sz="1400" b="0" i="0" dirty="0">
                          <a:effectLst/>
                          <a:latin typeface="+mn-lt"/>
                          <a:ea typeface="Calibri"/>
                          <a:cs typeface="Times New Roman"/>
                        </a:rPr>
                        <a:t>TRACKING SHEET: LOVE &amp; REBELLION</a:t>
                      </a:r>
                      <a:endParaRPr lang="en-GB" sz="1400" dirty="0">
                        <a:effectLst/>
                        <a:latin typeface="+mn-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828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FF0000"/>
                          </a:solidFill>
                          <a:effectLst/>
                          <a:latin typeface="+mn-lt"/>
                          <a:ea typeface="Calibri"/>
                          <a:cs typeface="Times New Roman"/>
                        </a:rPr>
                        <a:t>Week 9-10: 26 Oct </a:t>
                      </a:r>
                      <a:r>
                        <a:rPr lang="en-US" sz="1200" b="1" i="1" baseline="0" dirty="0">
                          <a:solidFill>
                            <a:srgbClr val="FF0000"/>
                          </a:solidFill>
                          <a:effectLst/>
                          <a:latin typeface="+mn-lt"/>
                          <a:ea typeface="Calibri"/>
                          <a:cs typeface="Times New Roman"/>
                        </a:rPr>
                        <a:t>– 11 Nov (incl H-TERM)</a:t>
                      </a:r>
                      <a:r>
                        <a:rPr lang="en-US" sz="1200" b="1" i="1" dirty="0">
                          <a:solidFill>
                            <a:srgbClr val="FF0000"/>
                          </a:solidFill>
                          <a:effectLst/>
                          <a:latin typeface="+mn-lt"/>
                          <a:ea typeface="Calibri"/>
                          <a:cs typeface="Times New Roman"/>
                        </a:rPr>
                        <a:t> </a:t>
                      </a:r>
                      <a:br>
                        <a:rPr lang="en-US" sz="1200" b="1" i="1" dirty="0">
                          <a:effectLst/>
                          <a:latin typeface="+mn-lt"/>
                          <a:ea typeface="Calibri"/>
                          <a:cs typeface="Times New Roman"/>
                        </a:rPr>
                      </a:br>
                      <a:r>
                        <a:rPr lang="en-US" sz="1200" b="1" i="0" dirty="0">
                          <a:effectLst/>
                          <a:latin typeface="+mn-lt"/>
                          <a:ea typeface="Calibri"/>
                          <a:cs typeface="Times New Roman"/>
                        </a:rPr>
                        <a:t>RECORDING &gt; EDITING</a:t>
                      </a:r>
                      <a:br>
                        <a:rPr lang="en-US" sz="1200" b="1" i="1" dirty="0">
                          <a:effectLst/>
                          <a:latin typeface="+mn-lt"/>
                          <a:ea typeface="Calibri"/>
                          <a:cs typeface="Times New Roman"/>
                        </a:rPr>
                      </a:br>
                      <a:br>
                        <a:rPr lang="en-US" sz="1200" b="1" i="1" dirty="0">
                          <a:effectLst/>
                          <a:latin typeface="+mn-lt"/>
                          <a:ea typeface="Calibri"/>
                          <a:cs typeface="Times New Roman"/>
                        </a:rPr>
                      </a:br>
                      <a:r>
                        <a:rPr lang="en-US" sz="1200" b="0" i="1" baseline="0" dirty="0">
                          <a:effectLst/>
                          <a:latin typeface="+mn-lt"/>
                          <a:ea typeface="Calibri"/>
                          <a:cs typeface="Times New Roman"/>
                        </a:rPr>
                        <a:t>Complete the following blog posts</a:t>
                      </a:r>
                      <a:endParaRPr lang="en-US" sz="1200" b="0" i="1" dirty="0">
                        <a:effectLst/>
                        <a:latin typeface="+mn-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100" b="1" dirty="0">
                          <a:effectLst/>
                          <a:latin typeface="Calibri"/>
                          <a:ea typeface="Calibri"/>
                          <a:cs typeface="Times New Roman"/>
                        </a:rPr>
                        <a:t>Blog posts to improve/ Actions to take</a:t>
                      </a:r>
                      <a:br>
                        <a:rPr lang="en-GB" sz="1100" b="1" dirty="0">
                          <a:effectLst/>
                          <a:latin typeface="Calibri"/>
                          <a:ea typeface="Calibri"/>
                          <a:cs typeface="Times New Roman"/>
                        </a:rPr>
                      </a:br>
                      <a:br>
                        <a:rPr lang="en-GB" sz="1100" b="1" dirty="0">
                          <a:effectLst/>
                          <a:latin typeface="Calibri"/>
                          <a:ea typeface="Calibri"/>
                          <a:cs typeface="Times New Roman"/>
                        </a:rPr>
                      </a:br>
                      <a:endParaRPr lang="en-GB" sz="11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100" b="1" dirty="0">
                          <a:effectLst/>
                          <a:latin typeface="Calibri"/>
                          <a:ea typeface="Calibri"/>
                          <a:cs typeface="Times New Roman"/>
                        </a:rPr>
                        <a:t>Assessment Objectives</a:t>
                      </a:r>
                      <a:br>
                        <a:rPr lang="en-GB" sz="1100" b="1" dirty="0">
                          <a:effectLst/>
                          <a:latin typeface="Calibri"/>
                          <a:ea typeface="Calibri"/>
                          <a:cs typeface="Times New Roman"/>
                        </a:rPr>
                      </a:br>
                      <a:r>
                        <a:rPr lang="en-GB" sz="1100" b="1" dirty="0">
                          <a:effectLst/>
                          <a:latin typeface="Calibri"/>
                          <a:ea typeface="Calibri"/>
                          <a:cs typeface="Times New Roman"/>
                        </a:rPr>
                        <a:t>Self-evaluate</a:t>
                      </a:r>
                      <a:br>
                        <a:rPr lang="en-GB" sz="1100" b="1" dirty="0">
                          <a:effectLst/>
                          <a:latin typeface="Calibri"/>
                          <a:ea typeface="Calibri"/>
                          <a:cs typeface="Times New Roman"/>
                        </a:rPr>
                      </a:br>
                      <a:r>
                        <a:rPr lang="en-GB" sz="1100" b="1" dirty="0">
                          <a:effectLst/>
                          <a:latin typeface="Calibri"/>
                          <a:ea typeface="Calibri"/>
                          <a:cs typeface="Times New Roman"/>
                        </a:rPr>
                        <a:t>Award marks</a:t>
                      </a:r>
                      <a:endParaRPr lang="en-GB" sz="11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28081">
                <a:tc>
                  <a:txBody>
                    <a:bodyPr/>
                    <a:lstStyle/>
                    <a:p>
                      <a:pPr marL="0" marR="0" lvl="0" indent="0" algn="l" defTabSz="914400" rtl="0" eaLnBrk="1" fontAlgn="base" latinLnBrk="0" hangingPunct="1">
                        <a:lnSpc>
                          <a:spcPct val="100000"/>
                        </a:lnSpc>
                        <a:spcBef>
                          <a:spcPts val="0"/>
                        </a:spcBef>
                        <a:spcAft>
                          <a:spcPts val="0"/>
                        </a:spcAft>
                        <a:buClrTx/>
                        <a:buSzTx/>
                        <a:buFont typeface="Symbol"/>
                        <a:buNone/>
                        <a:tabLst/>
                        <a:defRPr/>
                      </a:pPr>
                      <a:r>
                        <a:rPr lang="en-GB" sz="1100" i="0" kern="1200" baseline="0" dirty="0">
                          <a:solidFill>
                            <a:schemeClr val="tx1"/>
                          </a:solidFill>
                          <a:effectLst/>
                          <a:latin typeface="+mn-lt"/>
                          <a:ea typeface="Times New Roman"/>
                          <a:cs typeface="Arial"/>
                        </a:rPr>
                        <a:t>RECORDING &gt; H-TERM</a:t>
                      </a:r>
                      <a:br>
                        <a:rPr lang="en-GB" sz="1100" i="0" kern="1200" baseline="0" dirty="0">
                          <a:solidFill>
                            <a:schemeClr val="tx1"/>
                          </a:solidFill>
                          <a:effectLst/>
                          <a:latin typeface="+mn-lt"/>
                          <a:ea typeface="Times New Roman"/>
                          <a:cs typeface="Arial"/>
                        </a:rPr>
                      </a:br>
                      <a:r>
                        <a:rPr lang="en-GB" sz="1100" i="0" kern="1200" baseline="0" dirty="0">
                          <a:solidFill>
                            <a:schemeClr val="tx1"/>
                          </a:solidFill>
                          <a:effectLst/>
                          <a:latin typeface="+mn-lt"/>
                          <a:ea typeface="Times New Roman"/>
                          <a:cs typeface="Arial"/>
                        </a:rPr>
                        <a:t>Plan and complete principal shoot following your storyboard during h-term. Make sure you take a few images behind the scenes of the production and  are using the right equipment; camera, sound recorder, tripod etc. </a:t>
                      </a:r>
                    </a:p>
                    <a:p>
                      <a:pPr marL="0" marR="0" lvl="0" indent="0" algn="l" defTabSz="914400" rtl="0" eaLnBrk="1" fontAlgn="base" latinLnBrk="0" hangingPunct="1">
                        <a:lnSpc>
                          <a:spcPct val="100000"/>
                        </a:lnSpc>
                        <a:spcBef>
                          <a:spcPts val="0"/>
                        </a:spcBef>
                        <a:spcAft>
                          <a:spcPts val="0"/>
                        </a:spcAft>
                        <a:buClrTx/>
                        <a:buSzTx/>
                        <a:buFont typeface="Symbol"/>
                        <a:buNone/>
                        <a:tabLst/>
                        <a:defRPr/>
                      </a:pPr>
                      <a:endParaRPr lang="en-GB" sz="1100" dirty="0">
                        <a:effectLst/>
                        <a:latin typeface="Times New Roman"/>
                        <a:ea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dirty="0">
                          <a:effectLst/>
                          <a:latin typeface="+mn-lt"/>
                          <a:ea typeface="Calibri"/>
                          <a:cs typeface="Times New Roman"/>
                        </a:rPr>
                        <a:t>AO2, AO3</a:t>
                      </a:r>
                    </a:p>
                    <a:p>
                      <a:pPr algn="l">
                        <a:lnSpc>
                          <a:spcPct val="115000"/>
                        </a:lnSpc>
                        <a:spcAft>
                          <a:spcPts val="1000"/>
                        </a:spcAft>
                      </a:pPr>
                      <a:endParaRPr lang="en-GB" sz="11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035158"/>
                  </a:ext>
                </a:extLst>
              </a:tr>
              <a:tr h="828081">
                <a:tc>
                  <a:txBody>
                    <a:bodyPr/>
                    <a:lstStyle/>
                    <a:p>
                      <a:pPr marL="0" lvl="0" indent="0" fontAlgn="base">
                        <a:buFont typeface="Symbol"/>
                        <a:buNone/>
                      </a:pPr>
                      <a:r>
                        <a:rPr lang="en-GB" sz="1100" dirty="0">
                          <a:effectLst/>
                          <a:latin typeface="+mn-lt"/>
                          <a:ea typeface="Calibri"/>
                          <a:cs typeface="Times New Roman"/>
                        </a:rPr>
                        <a:t>EDITING &gt; FILM PRODUCTION</a:t>
                      </a:r>
                      <a:br>
                        <a:rPr lang="en-GB" sz="1100" dirty="0">
                          <a:effectLst/>
                          <a:latin typeface="+mn-lt"/>
                          <a:ea typeface="Calibri"/>
                          <a:cs typeface="Times New Roman"/>
                        </a:rPr>
                      </a:br>
                      <a:r>
                        <a:rPr lang="en-GB" sz="1100" dirty="0">
                          <a:effectLst/>
                          <a:latin typeface="+mn-lt"/>
                          <a:ea typeface="Calibri"/>
                          <a:cs typeface="Times New Roman"/>
                        </a:rPr>
                        <a:t>Still-images: Edit and adjust using Lightroom and export as high-res jpgs ready for import into Premiere</a:t>
                      </a:r>
                      <a:br>
                        <a:rPr lang="en-GB" sz="1100" dirty="0">
                          <a:effectLst/>
                          <a:latin typeface="+mn-lt"/>
                          <a:ea typeface="Calibri"/>
                          <a:cs typeface="Times New Roman"/>
                        </a:rPr>
                      </a:br>
                      <a:r>
                        <a:rPr lang="en-GB" sz="1100" dirty="0">
                          <a:effectLst/>
                          <a:latin typeface="+mn-lt"/>
                          <a:ea typeface="Calibri"/>
                          <a:cs typeface="Times New Roman"/>
                        </a:rPr>
                        <a:t>Moving-images &amp; Sound: Upload clips into Premier and edit on the timeline.</a:t>
                      </a:r>
                      <a:br>
                        <a:rPr lang="en-GB" sz="1100" dirty="0">
                          <a:effectLst/>
                          <a:latin typeface="+mn-lt"/>
                          <a:ea typeface="Calibri"/>
                          <a:cs typeface="Times New Roman"/>
                        </a:rPr>
                      </a:br>
                      <a:r>
                        <a:rPr lang="en-GB" sz="1100" dirty="0">
                          <a:effectLst/>
                          <a:latin typeface="+mn-lt"/>
                          <a:ea typeface="Calibri"/>
                          <a:cs typeface="Times New Roman"/>
                        </a:rPr>
                        <a:t>Show experimentation with cuts/ transitions/ duration etc. </a:t>
                      </a:r>
                      <a:br>
                        <a:rPr lang="en-GB" sz="1100" dirty="0">
                          <a:effectLst/>
                          <a:latin typeface="+mn-lt"/>
                          <a:ea typeface="Calibri"/>
                          <a:cs typeface="Times New Roman"/>
                        </a:rPr>
                      </a:br>
                      <a:r>
                        <a:rPr lang="en-GB" sz="1100" dirty="0">
                          <a:effectLst/>
                          <a:latin typeface="+mn-lt"/>
                          <a:ea typeface="Calibri"/>
                          <a:cs typeface="Times New Roman"/>
                        </a:rPr>
                        <a:t>Title and credits: Consider typography/ graphics/ styles etc.</a:t>
                      </a:r>
                      <a:br>
                        <a:rPr lang="en-GB" sz="1100" dirty="0">
                          <a:effectLst/>
                          <a:latin typeface="+mn-lt"/>
                          <a:ea typeface="Calibri"/>
                          <a:cs typeface="Times New Roman"/>
                        </a:rPr>
                      </a:br>
                      <a:r>
                        <a:rPr lang="en-GB" sz="1100" dirty="0">
                          <a:effectLst/>
                          <a:latin typeface="+mn-lt"/>
                          <a:ea typeface="Calibri"/>
                          <a:cs typeface="Times New Roman"/>
                        </a:rPr>
                        <a:t>Export film as mp4 file and uploads to </a:t>
                      </a:r>
                      <a:r>
                        <a:rPr lang="en-GB" sz="1100" dirty="0" err="1">
                          <a:effectLst/>
                          <a:latin typeface="+mn-lt"/>
                          <a:ea typeface="Calibri"/>
                          <a:cs typeface="Times New Roman"/>
                        </a:rPr>
                        <a:t>Youtube</a:t>
                      </a:r>
                      <a:r>
                        <a:rPr lang="en-GB" sz="1100" dirty="0">
                          <a:effectLst/>
                          <a:latin typeface="+mn-lt"/>
                          <a:ea typeface="Calibri"/>
                          <a:cs typeface="Times New Roman"/>
                        </a:rPr>
                        <a:t> account and embed on Blog</a:t>
                      </a:r>
                    </a:p>
                    <a:p>
                      <a:pPr marL="0" lvl="0" indent="0" fontAlgn="base">
                        <a:buFont typeface="Symbol"/>
                        <a:buNone/>
                      </a:pPr>
                      <a:r>
                        <a:rPr lang="en-US" sz="1100" baseline="0" dirty="0">
                          <a:solidFill>
                            <a:srgbClr val="FF0000"/>
                          </a:solidFill>
                          <a:effectLst/>
                          <a:latin typeface="+mn-lt"/>
                          <a:ea typeface="Calibri"/>
                          <a:cs typeface="Times New Roman"/>
                        </a:rPr>
                        <a:t>Deadline: Mon 9 Nov</a:t>
                      </a:r>
                      <a:br>
                        <a:rPr lang="en-GB" sz="1100" dirty="0">
                          <a:effectLst/>
                          <a:latin typeface="+mn-lt"/>
                          <a:ea typeface="Times New Roman"/>
                          <a:cs typeface="Times New Roman"/>
                        </a:rPr>
                      </a:br>
                      <a:endParaRPr lang="en-GB" sz="1100" dirty="0">
                        <a:effectLst/>
                        <a:latin typeface="Times New Roman"/>
                        <a:ea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dirty="0">
                          <a:effectLst/>
                          <a:latin typeface="+mn-lt"/>
                          <a:ea typeface="Calibri"/>
                          <a:cs typeface="Times New Roman"/>
                        </a:rPr>
                        <a:t>AO3</a:t>
                      </a:r>
                    </a:p>
                    <a:p>
                      <a:pPr algn="l">
                        <a:lnSpc>
                          <a:spcPct val="115000"/>
                        </a:lnSpc>
                        <a:spcAft>
                          <a:spcPts val="1000"/>
                        </a:spcAft>
                      </a:pPr>
                      <a:endParaRPr lang="en-GB" sz="11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538114"/>
                  </a:ext>
                </a:extLst>
              </a:tr>
              <a:tr h="828081">
                <a:tc>
                  <a:txBody>
                    <a:bodyPr/>
                    <a:lstStyle/>
                    <a:p>
                      <a:pPr marL="0" marR="0" lvl="0" indent="0" algn="l" defTabSz="914400" rtl="0" eaLnBrk="1" fontAlgn="base" latinLnBrk="0" hangingPunct="1">
                        <a:lnSpc>
                          <a:spcPct val="100000"/>
                        </a:lnSpc>
                        <a:spcBef>
                          <a:spcPts val="0"/>
                        </a:spcBef>
                        <a:spcAft>
                          <a:spcPts val="0"/>
                        </a:spcAft>
                        <a:buClrTx/>
                        <a:buSzTx/>
                        <a:buFont typeface="Symbol"/>
                        <a:buNone/>
                        <a:tabLst/>
                        <a:defRPr/>
                      </a:pPr>
                      <a:r>
                        <a:rPr lang="en-GB" sz="1100" baseline="0" dirty="0">
                          <a:effectLst/>
                          <a:latin typeface="+mn-lt"/>
                          <a:ea typeface="Calibri"/>
                          <a:cs typeface="Times New Roman"/>
                        </a:rPr>
                        <a:t>EVALUATING &gt; SCREENING</a:t>
                      </a:r>
                      <a:br>
                        <a:rPr lang="en-GB" sz="1100" baseline="0" dirty="0">
                          <a:effectLst/>
                          <a:latin typeface="+mn-lt"/>
                          <a:ea typeface="Calibri"/>
                          <a:cs typeface="Times New Roman"/>
                        </a:rPr>
                      </a:br>
                      <a:r>
                        <a:rPr lang="en-GB" sz="1100" dirty="0">
                          <a:effectLst/>
                          <a:latin typeface="+mn-lt"/>
                          <a:ea typeface="Calibri"/>
                          <a:cs typeface="Times New Roman"/>
                        </a:rPr>
                        <a:t>Write an evaluation on the blog that reflects on you artistic intentions, film-editing process and collaborating as a group. Include screen-prints from Premiere and a few ‘behind the scenes’ images of the shooting/ production.</a:t>
                      </a:r>
                    </a:p>
                    <a:p>
                      <a:pPr marL="0" marR="0" lvl="0" indent="0" algn="l" defTabSz="914400" rtl="0" eaLnBrk="1" fontAlgn="base" latinLnBrk="0" hangingPunct="1">
                        <a:lnSpc>
                          <a:spcPct val="100000"/>
                        </a:lnSpc>
                        <a:spcBef>
                          <a:spcPts val="0"/>
                        </a:spcBef>
                        <a:spcAft>
                          <a:spcPts val="0"/>
                        </a:spcAft>
                        <a:buClrTx/>
                        <a:buSzTx/>
                        <a:buFont typeface="Symbol"/>
                        <a:buNone/>
                        <a:tabLst/>
                        <a:defRPr/>
                      </a:pPr>
                      <a:endParaRPr lang="en-GB" sz="1100" dirty="0">
                        <a:solidFill>
                          <a:srgbClr val="FF0000"/>
                        </a:solidFill>
                        <a:effectLst/>
                        <a:latin typeface="+mn-lt"/>
                        <a:ea typeface="Calibri"/>
                        <a:cs typeface="Times New Roman"/>
                      </a:endParaRPr>
                    </a:p>
                    <a:p>
                      <a:pPr marL="0" marR="0" lvl="0" indent="0" algn="l" defTabSz="914400" rtl="0" eaLnBrk="1" fontAlgn="base" latinLnBrk="0" hangingPunct="1">
                        <a:lnSpc>
                          <a:spcPct val="100000"/>
                        </a:lnSpc>
                        <a:spcBef>
                          <a:spcPts val="0"/>
                        </a:spcBef>
                        <a:spcAft>
                          <a:spcPts val="0"/>
                        </a:spcAft>
                        <a:buClrTx/>
                        <a:buSzTx/>
                        <a:buFont typeface="Symbol"/>
                        <a:buNone/>
                        <a:tabLst/>
                        <a:defRPr/>
                      </a:pPr>
                      <a:r>
                        <a:rPr lang="en-GB" sz="1100" dirty="0">
                          <a:solidFill>
                            <a:srgbClr val="FF0000"/>
                          </a:solidFill>
                          <a:effectLst/>
                          <a:latin typeface="+mn-lt"/>
                          <a:ea typeface="Calibri"/>
                          <a:cs typeface="Times New Roman"/>
                        </a:rPr>
                        <a:t>Screening Wed 11 Nov</a:t>
                      </a:r>
                      <a:r>
                        <a:rPr lang="en-GB" sz="1100" dirty="0">
                          <a:effectLst/>
                          <a:latin typeface="+mn-lt"/>
                          <a:ea typeface="Calibri"/>
                          <a:cs typeface="Times New Roman"/>
                        </a:rPr>
                        <a:t>: Prepare a short presentation of your film with Q&amp;A.</a:t>
                      </a: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dirty="0">
                          <a:effectLst/>
                          <a:latin typeface="+mn-lt"/>
                          <a:ea typeface="Calibri"/>
                          <a:cs typeface="Times New Roman"/>
                        </a:rPr>
                        <a:t>AO4</a:t>
                      </a:r>
                    </a:p>
                    <a:p>
                      <a:pPr algn="l">
                        <a:lnSpc>
                          <a:spcPct val="115000"/>
                        </a:lnSpc>
                        <a:spcAft>
                          <a:spcPts val="1000"/>
                        </a:spcAft>
                      </a:pPr>
                      <a:endParaRPr lang="en-GB" sz="11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483503"/>
                  </a:ext>
                </a:extLst>
              </a:tr>
            </a:tbl>
          </a:graphicData>
        </a:graphic>
      </p:graphicFrame>
    </p:spTree>
    <p:extLst>
      <p:ext uri="{BB962C8B-B14F-4D97-AF65-F5344CB8AC3E}">
        <p14:creationId xmlns:p14="http://schemas.microsoft.com/office/powerpoint/2010/main" val="1845176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4592</TotalTime>
  <Words>946</Words>
  <Application>Microsoft Office PowerPoint</Application>
  <PresentationFormat>On-screen Show (4:3)</PresentationFormat>
  <Paragraphs>50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Noto Serif</vt:lpstr>
      <vt:lpstr>Symbol</vt:lpstr>
      <vt:lpstr>Times New Roman</vt:lpstr>
      <vt:lpstr>Office Theme</vt:lpstr>
      <vt:lpstr>LOVE &amp; REBELLION  ART &amp; ACTIVISM  PLANNER </vt:lpstr>
      <vt:lpstr>PowerPoint Presentation</vt:lpstr>
      <vt:lpstr>PowerPoint Presentation</vt:lpstr>
      <vt:lpstr>PowerPoint Presentation</vt:lpstr>
      <vt:lpstr>PowerPoint Presentation</vt:lpstr>
      <vt:lpstr>PowerPoint Presentation</vt:lpstr>
      <vt:lpstr>PowerPoint Presentation</vt:lpstr>
    </vt:vector>
  </TitlesOfParts>
  <Company>Education Sport and Culture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Toft</dc:creator>
  <cp:lastModifiedBy>Martin Toft</cp:lastModifiedBy>
  <cp:revision>176</cp:revision>
  <dcterms:created xsi:type="dcterms:W3CDTF">2017-10-03T08:43:30Z</dcterms:created>
  <dcterms:modified xsi:type="dcterms:W3CDTF">2020-10-12T09:39:41Z</dcterms:modified>
</cp:coreProperties>
</file>