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87" r:id="rId4"/>
    <p:sldId id="259" r:id="rId5"/>
    <p:sldId id="260" r:id="rId6"/>
    <p:sldId id="305" r:id="rId7"/>
    <p:sldId id="262" r:id="rId8"/>
    <p:sldId id="306" r:id="rId9"/>
    <p:sldId id="307" r:id="rId10"/>
    <p:sldId id="308" r:id="rId11"/>
    <p:sldId id="31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60"/>
  </p:normalViewPr>
  <p:slideViewPr>
    <p:cSldViewPr>
      <p:cViewPr varScale="1">
        <p:scale>
          <a:sx n="94" d="100"/>
          <a:sy n="94" d="100"/>
        </p:scale>
        <p:origin x="1224" y="78"/>
      </p:cViewPr>
      <p:guideLst>
        <p:guide orient="horz" pos="2160"/>
        <p:guide pos="2880"/>
      </p:guideLst>
    </p:cSldViewPr>
  </p:slideViewPr>
  <p:notesTextViewPr>
    <p:cViewPr>
      <p:scale>
        <a:sx n="1" d="1"/>
        <a:sy n="1" d="1"/>
      </p:scale>
      <p:origin x="0" y="0"/>
    </p:cViewPr>
  </p:notesTextViewPr>
  <p:sorterViewPr>
    <p:cViewPr>
      <p:scale>
        <a:sx n="100" d="100"/>
        <a:sy n="100" d="100"/>
      </p:scale>
      <p:origin x="0" y="-379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8DD92188-AF5A-4818-9698-22D72CDCA648}" type="slidenum">
              <a:rPr lang="en-GB" altLang="en-US"/>
              <a:pPr>
                <a:defRPr/>
              </a:pPr>
              <a:t>‹#›</a:t>
            </a:fld>
            <a:endParaRPr lang="en-GB" altLang="en-US"/>
          </a:p>
        </p:txBody>
      </p:sp>
    </p:spTree>
    <p:extLst>
      <p:ext uri="{BB962C8B-B14F-4D97-AF65-F5344CB8AC3E}">
        <p14:creationId xmlns:p14="http://schemas.microsoft.com/office/powerpoint/2010/main" val="4005308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039031D5-6881-4A07-9C8A-3BEF3E7F1C4D}" type="slidenum">
              <a:rPr lang="en-GB" altLang="en-US"/>
              <a:pPr>
                <a:defRPr/>
              </a:pPr>
              <a:t>‹#›</a:t>
            </a:fld>
            <a:endParaRPr lang="en-GB" altLang="en-US"/>
          </a:p>
        </p:txBody>
      </p:sp>
    </p:spTree>
    <p:extLst>
      <p:ext uri="{BB962C8B-B14F-4D97-AF65-F5344CB8AC3E}">
        <p14:creationId xmlns:p14="http://schemas.microsoft.com/office/powerpoint/2010/main" val="2378644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9149E679-8EBD-4240-8B6D-ADB2E7A29C65}" type="slidenum">
              <a:rPr lang="en-GB" altLang="en-US"/>
              <a:pPr>
                <a:defRPr/>
              </a:pPr>
              <a:t>‹#›</a:t>
            </a:fld>
            <a:endParaRPr lang="en-GB" altLang="en-US"/>
          </a:p>
        </p:txBody>
      </p:sp>
    </p:spTree>
    <p:extLst>
      <p:ext uri="{BB962C8B-B14F-4D97-AF65-F5344CB8AC3E}">
        <p14:creationId xmlns:p14="http://schemas.microsoft.com/office/powerpoint/2010/main" val="9965836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2C9E3D9-6448-4DFD-BCD3-5F3DBBCB948B}" type="datetimeFigureOut">
              <a:rPr lang="en-GB" smtClean="0"/>
              <a:t>17/12/2019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31772147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2C9E3D9-6448-4DFD-BCD3-5F3DBBCB948B}" type="datetimeFigureOut">
              <a:rPr lang="en-GB" smtClean="0"/>
              <a:t>17/12/2019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11932339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C9E3D9-6448-4DFD-BCD3-5F3DBBCB948B}" type="datetimeFigureOut">
              <a:rPr lang="en-GB" smtClean="0"/>
              <a:t>17/12/2019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2332853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2C9E3D9-6448-4DFD-BCD3-5F3DBBCB948B}" type="datetimeFigureOut">
              <a:rPr lang="en-GB" smtClean="0"/>
              <a:t>17/12/2019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1042858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2C9E3D9-6448-4DFD-BCD3-5F3DBBCB948B}" type="datetimeFigureOut">
              <a:rPr lang="en-GB" smtClean="0"/>
              <a:t>17/12/2019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2378916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2C9E3D9-6448-4DFD-BCD3-5F3DBBCB948B}" type="datetimeFigureOut">
              <a:rPr lang="en-GB" smtClean="0"/>
              <a:t>17/12/2019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12017998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C9E3D9-6448-4DFD-BCD3-5F3DBBCB948B}" type="datetimeFigureOut">
              <a:rPr lang="en-GB" smtClean="0"/>
              <a:t>17/12/2019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27291197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9E3D9-6448-4DFD-BCD3-5F3DBBCB948B}" type="datetimeFigureOut">
              <a:rPr lang="en-GB" smtClean="0"/>
              <a:t>17/12/2019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2693293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36C46CB2-373F-4C68-8897-BD0CF15D7E2D}" type="slidenum">
              <a:rPr lang="en-GB" altLang="en-US"/>
              <a:pPr>
                <a:defRPr/>
              </a:pPr>
              <a:t>‹#›</a:t>
            </a:fld>
            <a:endParaRPr lang="en-GB" altLang="en-US"/>
          </a:p>
        </p:txBody>
      </p:sp>
    </p:spTree>
    <p:extLst>
      <p:ext uri="{BB962C8B-B14F-4D97-AF65-F5344CB8AC3E}">
        <p14:creationId xmlns:p14="http://schemas.microsoft.com/office/powerpoint/2010/main" val="1732576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C9E3D9-6448-4DFD-BCD3-5F3DBBCB948B}" type="datetimeFigureOut">
              <a:rPr lang="en-GB" smtClean="0"/>
              <a:t>17/12/2019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18059213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2C9E3D9-6448-4DFD-BCD3-5F3DBBCB948B}" type="datetimeFigureOut">
              <a:rPr lang="en-GB" smtClean="0"/>
              <a:t>17/12/2019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320877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2C9E3D9-6448-4DFD-BCD3-5F3DBBCB948B}" type="datetimeFigureOut">
              <a:rPr lang="en-GB" smtClean="0"/>
              <a:t>17/12/2019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B8CC42F-6569-4E61-ABE9-92192B80E1CA}" type="slidenum">
              <a:rPr lang="en-GB" smtClean="0"/>
              <a:t>‹#›</a:t>
            </a:fld>
            <a:endParaRPr lang="en-GB"/>
          </a:p>
        </p:txBody>
      </p:sp>
    </p:spTree>
    <p:extLst>
      <p:ext uri="{BB962C8B-B14F-4D97-AF65-F5344CB8AC3E}">
        <p14:creationId xmlns:p14="http://schemas.microsoft.com/office/powerpoint/2010/main" val="369699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p:txBody>
          <a:bodyPr/>
          <a:lstStyle>
            <a:lvl1pPr>
              <a:defRPr>
                <a:latin typeface="Arial" charset="0"/>
                <a:ea typeface="+mn-ea"/>
              </a:defRPr>
            </a:lvl1pPr>
          </a:lstStyle>
          <a:p>
            <a:pPr>
              <a:defRPr/>
            </a:pPr>
            <a:fld id="{125D806E-3A3E-4153-9BD3-1DD921DD3266}" type="slidenum">
              <a:rPr lang="en-GB" altLang="en-US"/>
              <a:pPr>
                <a:defRPr/>
              </a:pPr>
              <a:t>‹#›</a:t>
            </a:fld>
            <a:endParaRPr lang="en-GB" altLang="en-US"/>
          </a:p>
        </p:txBody>
      </p:sp>
    </p:spTree>
    <p:extLst>
      <p:ext uri="{BB962C8B-B14F-4D97-AF65-F5344CB8AC3E}">
        <p14:creationId xmlns:p14="http://schemas.microsoft.com/office/powerpoint/2010/main" val="3049050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53E56C84-CE36-4D5A-8736-6E2A3DB83711}" type="slidenum">
              <a:rPr lang="en-GB" altLang="en-US"/>
              <a:pPr>
                <a:defRPr/>
              </a:pPr>
              <a:t>‹#›</a:t>
            </a:fld>
            <a:endParaRPr lang="en-GB" altLang="en-US"/>
          </a:p>
        </p:txBody>
      </p:sp>
    </p:spTree>
    <p:extLst>
      <p:ext uri="{BB962C8B-B14F-4D97-AF65-F5344CB8AC3E}">
        <p14:creationId xmlns:p14="http://schemas.microsoft.com/office/powerpoint/2010/main" val="293974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p:txBody>
          <a:bodyPr/>
          <a:lstStyle>
            <a:lvl1pPr>
              <a:defRPr>
                <a:latin typeface="Arial" charset="0"/>
                <a:ea typeface="+mn-ea"/>
              </a:defRPr>
            </a:lvl1pPr>
          </a:lstStyle>
          <a:p>
            <a:pPr>
              <a:defRPr/>
            </a:pPr>
            <a:fld id="{B3D33940-5BF6-4B83-B7DD-DD9D03BD1CEC}" type="slidenum">
              <a:rPr lang="en-GB" altLang="en-US"/>
              <a:pPr>
                <a:defRPr/>
              </a:pPr>
              <a:t>‹#›</a:t>
            </a:fld>
            <a:endParaRPr lang="en-GB" altLang="en-US"/>
          </a:p>
        </p:txBody>
      </p:sp>
    </p:spTree>
    <p:extLst>
      <p:ext uri="{BB962C8B-B14F-4D97-AF65-F5344CB8AC3E}">
        <p14:creationId xmlns:p14="http://schemas.microsoft.com/office/powerpoint/2010/main" val="1650162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p:txBody>
          <a:bodyPr/>
          <a:lstStyle>
            <a:lvl1pPr>
              <a:defRPr>
                <a:latin typeface="Arial" charset="0"/>
                <a:ea typeface="+mn-ea"/>
              </a:defRPr>
            </a:lvl1pPr>
          </a:lstStyle>
          <a:p>
            <a:pPr>
              <a:defRPr/>
            </a:pPr>
            <a:fld id="{31184981-1737-4EA8-94E0-B6575025E175}" type="slidenum">
              <a:rPr lang="en-GB" altLang="en-US"/>
              <a:pPr>
                <a:defRPr/>
              </a:pPr>
              <a:t>‹#›</a:t>
            </a:fld>
            <a:endParaRPr lang="en-GB" altLang="en-US"/>
          </a:p>
        </p:txBody>
      </p:sp>
    </p:spTree>
    <p:extLst>
      <p:ext uri="{BB962C8B-B14F-4D97-AF65-F5344CB8AC3E}">
        <p14:creationId xmlns:p14="http://schemas.microsoft.com/office/powerpoint/2010/main" val="1033891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p:txBody>
          <a:bodyPr/>
          <a:lstStyle>
            <a:lvl1pPr>
              <a:defRPr>
                <a:latin typeface="Arial" charset="0"/>
                <a:ea typeface="+mn-ea"/>
              </a:defRPr>
            </a:lvl1pPr>
          </a:lstStyle>
          <a:p>
            <a:pPr>
              <a:defRPr/>
            </a:pPr>
            <a:fld id="{E5C4CCDF-1187-4486-A7D7-568AB96D5A35}" type="slidenum">
              <a:rPr lang="en-GB" altLang="en-US"/>
              <a:pPr>
                <a:defRPr/>
              </a:pPr>
              <a:t>‹#›</a:t>
            </a:fld>
            <a:endParaRPr lang="en-GB" altLang="en-US"/>
          </a:p>
        </p:txBody>
      </p:sp>
    </p:spTree>
    <p:extLst>
      <p:ext uri="{BB962C8B-B14F-4D97-AF65-F5344CB8AC3E}">
        <p14:creationId xmlns:p14="http://schemas.microsoft.com/office/powerpoint/2010/main" val="192666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81E9D60F-5CF1-4B3C-99A0-7D33DE9DE8B6}" type="slidenum">
              <a:rPr lang="en-GB" altLang="en-US"/>
              <a:pPr>
                <a:defRPr/>
              </a:pPr>
              <a:t>‹#›</a:t>
            </a:fld>
            <a:endParaRPr lang="en-GB" altLang="en-US"/>
          </a:p>
        </p:txBody>
      </p:sp>
    </p:spTree>
    <p:extLst>
      <p:ext uri="{BB962C8B-B14F-4D97-AF65-F5344CB8AC3E}">
        <p14:creationId xmlns:p14="http://schemas.microsoft.com/office/powerpoint/2010/main" val="2558552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a:latin typeface="Arial" charset="0"/>
                <a:ea typeface="+mn-ea"/>
              </a:defRPr>
            </a:lvl1pPr>
          </a:lstStyle>
          <a:p>
            <a:pPr>
              <a:defRPr/>
            </a:pPr>
            <a:fld id="{76B1518A-9BA9-4BCC-B492-C2164F43B8ED}" type="slidenum">
              <a:rPr lang="en-GB" altLang="en-US"/>
              <a:pPr>
                <a:defRPr/>
              </a:pPr>
              <a:t>‹#›</a:t>
            </a:fld>
            <a:endParaRPr lang="en-GB" altLang="en-US"/>
          </a:p>
        </p:txBody>
      </p:sp>
    </p:spTree>
    <p:extLst>
      <p:ext uri="{BB962C8B-B14F-4D97-AF65-F5344CB8AC3E}">
        <p14:creationId xmlns:p14="http://schemas.microsoft.com/office/powerpoint/2010/main" val="579128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mn-ea"/>
              </a:defRPr>
            </a:lvl1pPr>
          </a:lstStyle>
          <a:p>
            <a:pPr fontAlgn="base">
              <a:spcBef>
                <a:spcPct val="0"/>
              </a:spcBef>
              <a:spcAft>
                <a:spcPct val="0"/>
              </a:spcAft>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34" charset="-128"/>
              </a:defRPr>
            </a:lvl1pPr>
          </a:lstStyle>
          <a:p>
            <a:pPr fontAlgn="base">
              <a:spcBef>
                <a:spcPct val="0"/>
              </a:spcBef>
              <a:spcAft>
                <a:spcPct val="0"/>
              </a:spcAft>
              <a:defRPr/>
            </a:pPr>
            <a:fld id="{549B1DA2-D85B-4039-A00B-1B52C610D16F}" type="slidenum">
              <a:rPr lang="en-GB" altLang="en-US"/>
              <a:pPr fontAlgn="base">
                <a:spcBef>
                  <a:spcPct val="0"/>
                </a:spcBef>
                <a:spcAft>
                  <a:spcPct val="0"/>
                </a:spcAft>
                <a:defRPr/>
              </a:pPr>
              <a:t>‹#›</a:t>
            </a:fld>
            <a:endParaRPr lang="en-GB" altLang="en-US"/>
          </a:p>
        </p:txBody>
      </p:sp>
    </p:spTree>
    <p:extLst>
      <p:ext uri="{BB962C8B-B14F-4D97-AF65-F5344CB8AC3E}">
        <p14:creationId xmlns:p14="http://schemas.microsoft.com/office/powerpoint/2010/main" val="309066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itchFamily="34" charset="0"/>
          <a:ea typeface="ＭＳ Ｐゴシック" charset="0"/>
        </a:defRPr>
      </a:lvl2pPr>
      <a:lvl3pPr algn="ctr" rtl="0" eaLnBrk="0" fontAlgn="base" hangingPunct="0">
        <a:spcBef>
          <a:spcPct val="0"/>
        </a:spcBef>
        <a:spcAft>
          <a:spcPct val="0"/>
        </a:spcAft>
        <a:defRPr sz="4400">
          <a:solidFill>
            <a:schemeClr val="tx2"/>
          </a:solidFill>
          <a:latin typeface="Arial" pitchFamily="34" charset="0"/>
          <a:ea typeface="ＭＳ Ｐゴシック" charset="0"/>
        </a:defRPr>
      </a:lvl3pPr>
      <a:lvl4pPr algn="ctr" rtl="0" eaLnBrk="0" fontAlgn="base" hangingPunct="0">
        <a:spcBef>
          <a:spcPct val="0"/>
        </a:spcBef>
        <a:spcAft>
          <a:spcPct val="0"/>
        </a:spcAft>
        <a:defRPr sz="4400">
          <a:solidFill>
            <a:schemeClr val="tx2"/>
          </a:solidFill>
          <a:latin typeface="Arial" pitchFamily="34" charset="0"/>
          <a:ea typeface="ＭＳ Ｐゴシック" charset="0"/>
        </a:defRPr>
      </a:lvl4pPr>
      <a:lvl5pPr algn="ctr" rtl="0" eaLnBrk="0" fontAlgn="base" hangingPunct="0">
        <a:spcBef>
          <a:spcPct val="0"/>
        </a:spcBef>
        <a:spcAft>
          <a:spcPct val="0"/>
        </a:spcAft>
        <a:defRPr sz="4400">
          <a:solidFill>
            <a:schemeClr val="tx2"/>
          </a:solidFill>
          <a:latin typeface="Arial" pitchFamily="34" charset="0"/>
          <a:ea typeface="ＭＳ Ｐゴシック"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C9E3D9-6448-4DFD-BCD3-5F3DBBCB948B}" type="datetimeFigureOut">
              <a:rPr lang="en-GB" smtClean="0"/>
              <a:t>17/12/2019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CC42F-6569-4E61-ABE9-92192B80E1CA}" type="slidenum">
              <a:rPr lang="en-GB" smtClean="0"/>
              <a:t>‹#›</a:t>
            </a:fld>
            <a:endParaRPr lang="en-GB"/>
          </a:p>
        </p:txBody>
      </p:sp>
    </p:spTree>
    <p:extLst>
      <p:ext uri="{BB962C8B-B14F-4D97-AF65-F5344CB8AC3E}">
        <p14:creationId xmlns:p14="http://schemas.microsoft.com/office/powerpoint/2010/main" val="6676726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hautlieucreative.co.uk/photo17ase/2017/12/06/20874/" TargetMode="External"/><Relationship Id="rId2" Type="http://schemas.openxmlformats.org/officeDocument/2006/relationships/hyperlink" Target="http://colinpantall.blogspot.com/2017/10/identifying-story-sequencing-isnt.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idx="4294967295"/>
          </p:nvPr>
        </p:nvSpPr>
        <p:spPr>
          <a:xfrm>
            <a:off x="685800" y="1268413"/>
            <a:ext cx="7772400" cy="1470025"/>
          </a:xfrm>
        </p:spPr>
        <p:txBody>
          <a:bodyPr/>
          <a:lstStyle/>
          <a:p>
            <a:pPr eaLnBrk="1" hangingPunct="1">
              <a:defRPr/>
            </a:pPr>
            <a:r>
              <a:rPr lang="en-GB" b="1"/>
              <a:t>Personal Study</a:t>
            </a:r>
          </a:p>
        </p:txBody>
      </p:sp>
      <p:sp>
        <p:nvSpPr>
          <p:cNvPr id="10244" name="Text Box 4"/>
          <p:cNvSpPr txBox="1">
            <a:spLocks noChangeArrowheads="1"/>
          </p:cNvSpPr>
          <p:nvPr/>
        </p:nvSpPr>
        <p:spPr bwMode="auto">
          <a:xfrm>
            <a:off x="1116013" y="4437063"/>
            <a:ext cx="3887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p>
            <a:pPr fontAlgn="base">
              <a:spcBef>
                <a:spcPct val="50000"/>
              </a:spcBef>
              <a:spcAft>
                <a:spcPct val="0"/>
              </a:spcAft>
              <a:defRPr/>
            </a:pPr>
            <a:endParaRPr lang="en-US">
              <a:solidFill>
                <a:srgbClr val="000000"/>
              </a:solidFill>
              <a:ea typeface="ＭＳ Ｐゴシック" charset="0"/>
            </a:endParaRPr>
          </a:p>
        </p:txBody>
      </p:sp>
      <p:sp>
        <p:nvSpPr>
          <p:cNvPr id="10245" name="Text Box 5"/>
          <p:cNvSpPr txBox="1">
            <a:spLocks noChangeArrowheads="1"/>
          </p:cNvSpPr>
          <p:nvPr/>
        </p:nvSpPr>
        <p:spPr bwMode="auto">
          <a:xfrm>
            <a:off x="4211960" y="4941888"/>
            <a:ext cx="4681215"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fontAlgn="base">
              <a:spcBef>
                <a:spcPct val="20000"/>
              </a:spcBef>
              <a:spcAft>
                <a:spcPct val="0"/>
              </a:spcAft>
              <a:defRPr/>
            </a:pPr>
            <a:r>
              <a:rPr lang="en-GB" altLang="en-US" dirty="0">
                <a:solidFill>
                  <a:srgbClr val="000000"/>
                </a:solidFill>
                <a:ea typeface="MS PGothic" pitchFamily="34" charset="-128"/>
              </a:rPr>
              <a:t>A-Level Photography</a:t>
            </a:r>
            <a:br>
              <a:rPr lang="en-GB" altLang="en-US" dirty="0">
                <a:solidFill>
                  <a:srgbClr val="000000"/>
                </a:solidFill>
                <a:ea typeface="MS PGothic" pitchFamily="34" charset="-128"/>
              </a:rPr>
            </a:br>
            <a:r>
              <a:rPr lang="en-GB" altLang="en-US" dirty="0">
                <a:solidFill>
                  <a:srgbClr val="000000"/>
                </a:solidFill>
                <a:ea typeface="MS PGothic" pitchFamily="34" charset="-128"/>
              </a:rPr>
              <a:t>Coursework Unit </a:t>
            </a:r>
            <a:r>
              <a:rPr lang="en-GB" altLang="en-US" dirty="0" smtClean="0">
                <a:solidFill>
                  <a:srgbClr val="000000"/>
                </a:solidFill>
                <a:ea typeface="MS PGothic" pitchFamily="34" charset="-128"/>
              </a:rPr>
              <a:t>2</a:t>
            </a:r>
            <a:r>
              <a:rPr lang="en-GB" altLang="en-US" dirty="0">
                <a:solidFill>
                  <a:srgbClr val="000000"/>
                </a:solidFill>
                <a:ea typeface="MS PGothic" pitchFamily="34" charset="-128"/>
              </a:rPr>
              <a:t/>
            </a:r>
            <a:br>
              <a:rPr lang="en-GB" altLang="en-US" dirty="0">
                <a:solidFill>
                  <a:srgbClr val="000000"/>
                </a:solidFill>
                <a:ea typeface="MS PGothic" pitchFamily="34" charset="-128"/>
              </a:rPr>
            </a:br>
            <a:r>
              <a:rPr lang="en-GB" altLang="en-US" dirty="0">
                <a:solidFill>
                  <a:srgbClr val="000000"/>
                </a:solidFill>
                <a:ea typeface="MS PGothic" pitchFamily="34" charset="-128"/>
              </a:rPr>
              <a:t>12 </a:t>
            </a:r>
            <a:r>
              <a:rPr lang="en-GB" altLang="en-US" dirty="0" smtClean="0">
                <a:solidFill>
                  <a:srgbClr val="000000"/>
                </a:solidFill>
                <a:ea typeface="MS PGothic" pitchFamily="34" charset="-128"/>
              </a:rPr>
              <a:t>Weeks – </a:t>
            </a:r>
            <a:r>
              <a:rPr lang="en-GB" altLang="en-US" smtClean="0">
                <a:solidFill>
                  <a:srgbClr val="000000"/>
                </a:solidFill>
                <a:ea typeface="MS PGothic" pitchFamily="34" charset="-128"/>
              </a:rPr>
              <a:t>Spring Term</a:t>
            </a:r>
            <a:endParaRPr lang="en-GB" altLang="en-US" dirty="0">
              <a:solidFill>
                <a:srgbClr val="000000"/>
              </a:solidFill>
              <a:ea typeface="MS PGothic" pitchFamily="34" charset="-128"/>
            </a:endParaRPr>
          </a:p>
          <a:p>
            <a:pPr fontAlgn="base">
              <a:spcBef>
                <a:spcPct val="0"/>
              </a:spcBef>
              <a:spcAft>
                <a:spcPct val="0"/>
              </a:spcAft>
              <a:defRPr/>
            </a:pPr>
            <a:r>
              <a:rPr lang="en-GB" altLang="en-US" b="1" dirty="0">
                <a:solidFill>
                  <a:srgbClr val="000000"/>
                </a:solidFill>
                <a:ea typeface="MS PGothic" pitchFamily="34" charset="-128"/>
              </a:rPr>
              <a:t>Deadline:</a:t>
            </a:r>
            <a:r>
              <a:rPr lang="en-GB" altLang="en-US" dirty="0">
                <a:solidFill>
                  <a:srgbClr val="000000"/>
                </a:solidFill>
                <a:ea typeface="MS PGothic" pitchFamily="34" charset="-128"/>
              </a:rPr>
              <a:t> </a:t>
            </a:r>
            <a:r>
              <a:rPr lang="en-GB" altLang="en-US" dirty="0" smtClean="0">
                <a:solidFill>
                  <a:srgbClr val="FF3300"/>
                </a:solidFill>
                <a:ea typeface="MS PGothic" pitchFamily="34" charset="-128"/>
              </a:rPr>
              <a:t>MOCK EXAM 10-14 FEB 2020</a:t>
            </a:r>
            <a:endParaRPr lang="en-GB" altLang="en-US" dirty="0">
              <a:solidFill>
                <a:srgbClr val="FF3300"/>
              </a:solidFill>
              <a:ea typeface="MS PGothic" pitchFamily="34" charset="-128"/>
            </a:endParaRPr>
          </a:p>
          <a:p>
            <a:pPr fontAlgn="base">
              <a:spcBef>
                <a:spcPct val="50000"/>
              </a:spcBef>
              <a:spcAft>
                <a:spcPct val="0"/>
              </a:spcAft>
              <a:defRPr/>
            </a:pPr>
            <a:endParaRPr lang="en-GB" altLang="en-US" dirty="0">
              <a:solidFill>
                <a:srgbClr val="000000"/>
              </a:solidFill>
              <a:ea typeface="MS PGothic" pitchFamily="34" charset="-128"/>
            </a:endParaRPr>
          </a:p>
        </p:txBody>
      </p:sp>
      <p:sp>
        <p:nvSpPr>
          <p:cNvPr id="10247" name="Rectangle 7"/>
          <p:cNvSpPr>
            <a:spLocks noChangeArrowheads="1"/>
          </p:cNvSpPr>
          <p:nvPr/>
        </p:nvSpPr>
        <p:spPr bwMode="auto">
          <a:xfrm>
            <a:off x="539750" y="27813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lstStyle/>
          <a:p>
            <a:pPr algn="ctr" fontAlgn="base">
              <a:spcBef>
                <a:spcPct val="0"/>
              </a:spcBef>
              <a:spcAft>
                <a:spcPct val="0"/>
              </a:spcAft>
              <a:defRPr/>
            </a:pPr>
            <a:r>
              <a:rPr lang="en-GB" sz="3200" dirty="0">
                <a:solidFill>
                  <a:srgbClr val="000000"/>
                </a:solidFill>
                <a:ea typeface="ＭＳ Ｐゴシック" charset="0"/>
              </a:rPr>
              <a:t>Planner &amp; Tracking</a:t>
            </a:r>
            <a:br>
              <a:rPr lang="en-GB" sz="3200" dirty="0">
                <a:solidFill>
                  <a:srgbClr val="000000"/>
                </a:solidFill>
                <a:ea typeface="ＭＳ Ｐゴシック" charset="0"/>
              </a:rPr>
            </a:br>
            <a:r>
              <a:rPr lang="en-GB" sz="3200" i="1" dirty="0">
                <a:solidFill>
                  <a:srgbClr val="000000"/>
                </a:solidFill>
                <a:ea typeface="ＭＳ Ｐゴシック" charset="0"/>
              </a:rPr>
              <a:t>Occupation vs Liberation</a:t>
            </a:r>
          </a:p>
        </p:txBody>
      </p:sp>
      <p:sp>
        <p:nvSpPr>
          <p:cNvPr id="2" name="TextBox 1"/>
          <p:cNvSpPr txBox="1"/>
          <p:nvPr/>
        </p:nvSpPr>
        <p:spPr>
          <a:xfrm>
            <a:off x="395536" y="6295889"/>
            <a:ext cx="1728192" cy="246221"/>
          </a:xfrm>
          <a:prstGeom prst="rect">
            <a:avLst/>
          </a:prstGeom>
          <a:noFill/>
        </p:spPr>
        <p:txBody>
          <a:bodyPr wrap="square" rtlCol="0">
            <a:spAutoFit/>
          </a:bodyPr>
          <a:lstStyle/>
          <a:p>
            <a:r>
              <a:rPr lang="en-GB" sz="1000" dirty="0"/>
              <a:t>MVT 2019</a:t>
            </a:r>
          </a:p>
        </p:txBody>
      </p:sp>
    </p:spTree>
    <p:extLst>
      <p:ext uri="{BB962C8B-B14F-4D97-AF65-F5344CB8AC3E}">
        <p14:creationId xmlns:p14="http://schemas.microsoft.com/office/powerpoint/2010/main" val="2921158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007" name="Group 79"/>
          <p:cNvGraphicFramePr>
            <a:graphicFrameLocks noGrp="1"/>
          </p:cNvGraphicFramePr>
          <p:nvPr>
            <p:extLst>
              <p:ext uri="{D42A27DB-BD31-4B8C-83A1-F6EECF244321}">
                <p14:modId xmlns:p14="http://schemas.microsoft.com/office/powerpoint/2010/main" val="2574602116"/>
              </p:ext>
            </p:extLst>
          </p:nvPr>
        </p:nvGraphicFramePr>
        <p:xfrm>
          <a:off x="323528" y="116632"/>
          <a:ext cx="8569647" cy="6648028"/>
        </p:xfrm>
        <a:graphic>
          <a:graphicData uri="http://schemas.openxmlformats.org/drawingml/2006/table">
            <a:tbl>
              <a:tblPr/>
              <a:tblGrid>
                <a:gridCol w="4591223">
                  <a:extLst>
                    <a:ext uri="{9D8B030D-6E8A-4147-A177-3AD203B41FA5}">
                      <a16:colId xmlns:a16="http://schemas.microsoft.com/office/drawing/2014/main" val="20000"/>
                    </a:ext>
                  </a:extLst>
                </a:gridCol>
                <a:gridCol w="2754416">
                  <a:extLst>
                    <a:ext uri="{9D8B030D-6E8A-4147-A177-3AD203B41FA5}">
                      <a16:colId xmlns:a16="http://schemas.microsoft.com/office/drawing/2014/main" val="20001"/>
                    </a:ext>
                  </a:extLst>
                </a:gridCol>
                <a:gridCol w="1224008">
                  <a:extLst>
                    <a:ext uri="{9D8B030D-6E8A-4147-A177-3AD203B41FA5}">
                      <a16:colId xmlns:a16="http://schemas.microsoft.com/office/drawing/2014/main" val="20002"/>
                    </a:ext>
                  </a:extLst>
                </a:gridCol>
              </a:tblGrid>
              <a:tr h="354599">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1800" b="1" i="0" u="none" strike="noStrike" kern="1200" cap="none" spc="0" normalizeH="0" baseline="0" noProof="0" dirty="0" smtClean="0">
                          <a:ln>
                            <a:noFill/>
                          </a:ln>
                          <a:solidFill>
                            <a:srgbClr val="FF0000"/>
                          </a:solidFill>
                          <a:effectLst/>
                          <a:uLnTx/>
                          <a:uFillTx/>
                          <a:latin typeface="Calibri"/>
                          <a:ea typeface="Calibri"/>
                          <a:cs typeface="Times New Roman"/>
                        </a:rPr>
                        <a:t>DEADLINE MOCK EXAM 10-14 FEB</a:t>
                      </a:r>
                      <a:endParaRPr kumimoji="0" lang="en-GB" sz="18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23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t>Sections to complete</a:t>
                      </a:r>
                      <a:b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br>
                      <a:r>
                        <a:rPr lang="en-GB" altLang="en-US" sz="1100" b="1" i="1" dirty="0" smtClean="0">
                          <a:solidFill>
                            <a:srgbClr val="FF0000"/>
                          </a:solidFill>
                        </a:rPr>
                        <a:t>Week </a:t>
                      </a:r>
                      <a:r>
                        <a:rPr lang="en-GB" altLang="en-US" sz="1100" b="1" i="1" dirty="0" smtClean="0">
                          <a:solidFill>
                            <a:srgbClr val="FF0000"/>
                          </a:solidFill>
                        </a:rPr>
                        <a:t>18- 19-20 -21: 18</a:t>
                      </a:r>
                      <a:r>
                        <a:rPr lang="en-GB" altLang="en-US" sz="1100" b="1" i="1" baseline="0" dirty="0" smtClean="0">
                          <a:solidFill>
                            <a:srgbClr val="FF0000"/>
                          </a:solidFill>
                        </a:rPr>
                        <a:t> </a:t>
                      </a:r>
                      <a:r>
                        <a:rPr lang="en-GB" altLang="en-US" sz="1100" b="1" i="1" baseline="0" dirty="0" smtClean="0">
                          <a:solidFill>
                            <a:srgbClr val="FF0000"/>
                          </a:solidFill>
                        </a:rPr>
                        <a:t>Jan</a:t>
                      </a:r>
                      <a:r>
                        <a:rPr lang="en-GB" altLang="en-US" sz="1100" b="1" i="1" dirty="0" smtClean="0">
                          <a:solidFill>
                            <a:srgbClr val="FF0000"/>
                          </a:solidFill>
                        </a:rPr>
                        <a:t>  </a:t>
                      </a:r>
                      <a:r>
                        <a:rPr lang="en-GB" altLang="en-US" sz="1100" b="1" i="1" baseline="30000" dirty="0" smtClean="0">
                          <a:solidFill>
                            <a:srgbClr val="FF0000"/>
                          </a:solidFill>
                        </a:rPr>
                        <a:t>–</a:t>
                      </a:r>
                      <a:r>
                        <a:rPr lang="en-GB" altLang="en-US" sz="1100" b="1" i="1" baseline="0" dirty="0" smtClean="0">
                          <a:solidFill>
                            <a:srgbClr val="FF0000"/>
                          </a:solidFill>
                        </a:rPr>
                        <a:t> </a:t>
                      </a:r>
                      <a:r>
                        <a:rPr lang="en-GB" altLang="en-US" sz="1100" b="1" i="1" baseline="0" dirty="0" smtClean="0">
                          <a:solidFill>
                            <a:srgbClr val="FF0000"/>
                          </a:solidFill>
                        </a:rPr>
                        <a:t>14 </a:t>
                      </a:r>
                      <a:r>
                        <a:rPr lang="en-GB" altLang="en-US" sz="1100" b="1" i="1" dirty="0" smtClean="0">
                          <a:solidFill>
                            <a:srgbClr val="FF0000"/>
                          </a:solidFill>
                        </a:rPr>
                        <a:t>Feb </a:t>
                      </a:r>
                      <a:br>
                        <a:rPr lang="en-GB" altLang="en-US" sz="1100" b="1" i="1" dirty="0" smtClean="0">
                          <a:solidFill>
                            <a:srgbClr val="FF0000"/>
                          </a:solidFill>
                        </a:rPr>
                      </a:br>
                      <a:r>
                        <a:rPr lang="en-GB" altLang="en-US" sz="1100" b="0" i="0" dirty="0" smtClean="0">
                          <a:solidFill>
                            <a:srgbClr val="FF0000"/>
                          </a:solidFill>
                        </a:rPr>
                        <a:t>MOCK EXAM </a:t>
                      </a:r>
                      <a:r>
                        <a:rPr lang="en-GB" altLang="en-US" sz="1100" b="0" i="0" baseline="0" dirty="0" smtClean="0">
                          <a:solidFill>
                            <a:srgbClr val="FF0000"/>
                          </a:solidFill>
                        </a:rPr>
                        <a:t> 3 days (15 hrs) Mon 10 – Fri 14 </a:t>
                      </a:r>
                      <a:r>
                        <a:rPr lang="en-GB" altLang="en-US" sz="1100" b="0" i="0" baseline="0" dirty="0" smtClean="0">
                          <a:solidFill>
                            <a:srgbClr val="FF0000"/>
                          </a:solidFill>
                        </a:rPr>
                        <a:t>Feb</a:t>
                      </a:r>
                      <a:r>
                        <a:rPr lang="en-GB" altLang="en-US" sz="1100" b="1" i="1" dirty="0" smtClean="0">
                          <a:solidFill>
                            <a:srgbClr val="000000"/>
                          </a:solidFill>
                        </a:rPr>
                        <a:t/>
                      </a:r>
                      <a:br>
                        <a:rPr lang="en-GB" altLang="en-US" sz="1100" b="1" i="1" dirty="0" smtClean="0">
                          <a:solidFill>
                            <a:srgbClr val="000000"/>
                          </a:solidFill>
                        </a:rPr>
                      </a:br>
                      <a:r>
                        <a:rPr kumimoji="0" lang="en-GB" altLang="en-US" sz="1100" b="1" i="0" u="none" strike="noStrike" cap="none" normalizeH="0" baseline="0" dirty="0" smtClean="0">
                          <a:ln>
                            <a:noFill/>
                          </a:ln>
                          <a:solidFill>
                            <a:schemeClr val="tx1"/>
                          </a:solidFill>
                          <a:effectLst/>
                          <a:latin typeface="Tahoma" pitchFamily="34" charset="0"/>
                          <a:ea typeface="MS Mincho" pitchFamily="49" charset="-128"/>
                        </a:rPr>
                        <a:t>Design your Photobook &amp; Complete Essay</a:t>
                      </a:r>
                      <a:endParaRPr kumimoji="0" lang="en-GB" altLang="en-US" sz="1100" b="1" i="0" u="none" strike="noStrike" cap="none" normalizeH="0" baseline="0" dirty="0" smtClean="0">
                        <a:ln>
                          <a:noFill/>
                        </a:ln>
                        <a:solidFill>
                          <a:schemeClr val="tx1"/>
                        </a:solidFill>
                        <a:effectLst/>
                        <a:latin typeface="Tahoma"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t>Slides to improve: Actions to take</a:t>
                      </a:r>
                      <a:endParaRPr kumimoji="0" lang="en-GB" altLang="en-US" sz="1100" b="0" i="0" u="none" strike="noStrike" cap="none" normalizeH="0" baseline="0" dirty="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Tahoma" pitchFamily="34" charset="0"/>
                          <a:ea typeface="MS Mincho" pitchFamily="49" charset="-128"/>
                        </a:rPr>
                        <a:t>Complete by:</a:t>
                      </a:r>
                      <a:endParaRPr kumimoji="0" lang="en-GB" altLang="en-US" sz="1100" b="0" i="0" u="none" strike="noStrike" cap="none" normalizeH="0" baseline="0" dirty="0" smtClean="0">
                        <a:ln>
                          <a:noFill/>
                        </a:ln>
                        <a:solidFill>
                          <a:schemeClr val="tx1"/>
                        </a:solidFill>
                        <a:effectLst/>
                        <a:latin typeface="Arial"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48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smtClean="0">
                          <a:solidFill>
                            <a:srgbClr val="000000"/>
                          </a:solidFill>
                        </a:rPr>
                        <a:t>Photobook: </a:t>
                      </a:r>
                      <a:r>
                        <a:rPr kumimoji="0" lang="en-GB" sz="1100" b="0" i="0" u="none" strike="noStrike" kern="1200" cap="none" spc="0" normalizeH="0" baseline="0" noProof="0" dirty="0" smtClean="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smtClean="0"/>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lang="en-US" sz="1100" dirty="0" smtClean="0"/>
                        <a:t>Using </a:t>
                      </a:r>
                      <a:r>
                        <a:rPr lang="en-US" sz="1100" dirty="0" err="1" smtClean="0"/>
                        <a:t>Lightroom</a:t>
                      </a:r>
                      <a:r>
                        <a:rPr lang="en-US" sz="1100" dirty="0" smtClean="0"/>
                        <a:t> make a rough selection of your 40-50 best pictures from all shoots. Make sure you have adjusted and </a:t>
                      </a:r>
                      <a:r>
                        <a:rPr lang="en-US" sz="1100" dirty="0" err="1" smtClean="0"/>
                        <a:t>standardised</a:t>
                      </a:r>
                      <a:r>
                        <a:rPr lang="en-US" sz="1100" dirty="0" smtClean="0"/>
                        <a:t> all the pictures in terms of exposure, </a:t>
                      </a:r>
                      <a:r>
                        <a:rPr lang="en-US" sz="1100" dirty="0" err="1" smtClean="0"/>
                        <a:t>colour</a:t>
                      </a:r>
                      <a:r>
                        <a:rPr lang="en-US" sz="1100" dirty="0" smtClean="0"/>
                        <a:t> balance/</a:t>
                      </a:r>
                      <a:r>
                        <a:rPr lang="en-US" sz="1100" baseline="0" dirty="0" smtClean="0"/>
                        <a:t> B&amp;W, </a:t>
                      </a:r>
                      <a:r>
                        <a:rPr lang="en-US" sz="1100" dirty="0" smtClean="0"/>
                        <a:t> contrast/brightness etc.</a:t>
                      </a:r>
                      <a:endPar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27139">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smtClean="0"/>
                        <a:t>Decide on format (landscape, portrait) size and style of your photo-book. Begin to design your photo book, considering carefully, narrative, sequencing, page spreads, juxtaposition, image size, text pages, empty pages, use of archival material etc.</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97844">
                <a:tc>
                  <a:txBody>
                    <a:bodyPr/>
                    <a:lstStyle>
                      <a:lvl1pPr marL="342900" indent="-342900"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smtClean="0"/>
                        <a:t>At the end of your photo book, add your illustrated essay including title, any captions (if needed), bibliography, illustrations of artists work (</a:t>
                      </a:r>
                      <a:r>
                        <a:rPr lang="en-US" sz="1100" dirty="0" err="1" smtClean="0"/>
                        <a:t>incl</a:t>
                      </a:r>
                      <a:r>
                        <a:rPr lang="en-US" sz="1100" dirty="0" smtClean="0"/>
                        <a:t> data) and images of your own responses. Think carefully about font type, size and weighting.</a:t>
                      </a:r>
                      <a:endParaRPr lang="en-US" sz="1100" dirty="0"/>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31212">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indent="-171450">
                        <a:buFont typeface="Arial" panose="020B0604020202020204" pitchFamily="34" charset="0"/>
                        <a:buChar char="•"/>
                      </a:pPr>
                      <a:r>
                        <a:rPr lang="en-US" sz="1100" dirty="0" smtClean="0"/>
                        <a:t>Produce screen prints of layout ideas as you progress and add to Blog for further annotation,</a:t>
                      </a:r>
                      <a:r>
                        <a:rPr lang="en-US" sz="1100" baseline="0" dirty="0" smtClean="0"/>
                        <a:t> commenting on </a:t>
                      </a:r>
                      <a:r>
                        <a:rPr lang="en-US" sz="1100" dirty="0" smtClean="0"/>
                        <a:t>page layout/ narrative/ sequencing/ juxtaposition of pictures.</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084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0" fontAlgn="auto" latinLnBrk="0" hangingPunct="0">
                        <a:lnSpc>
                          <a:spcPct val="100000"/>
                        </a:lnSpc>
                        <a:spcBef>
                          <a:spcPct val="20000"/>
                        </a:spcBef>
                        <a:spcAft>
                          <a:spcPts val="0"/>
                        </a:spcAft>
                        <a:buClrTx/>
                        <a:buSzTx/>
                        <a:buFont typeface="Arial" panose="020B0604020202020204" pitchFamily="34" charset="0"/>
                        <a:buChar char="•"/>
                        <a:tabLst/>
                        <a:defRPr/>
                      </a:pPr>
                      <a:r>
                        <a:rPr lang="en-US" sz="1100" dirty="0" smtClean="0"/>
                        <a:t>Select a set of 5-6 photographs as final outcomes</a:t>
                      </a:r>
                      <a:r>
                        <a:rPr lang="en-US" sz="1100" baseline="0" dirty="0" smtClean="0"/>
                        <a:t> </a:t>
                      </a:r>
                      <a:r>
                        <a:rPr lang="en-US" sz="1100" dirty="0" smtClean="0"/>
                        <a:t>and evaluate – explaining in some detail how well you </a:t>
                      </a:r>
                      <a:r>
                        <a:rPr lang="en-US" sz="1100" dirty="0" err="1" smtClean="0"/>
                        <a:t>realised</a:t>
                      </a:r>
                      <a:r>
                        <a:rPr lang="en-US" sz="1100" dirty="0" smtClean="0"/>
                        <a:t> your intentions and reflect on what you learned in your Personal Study. Save final outcomes in our PRINT folder by 15:00 end of your</a:t>
                      </a:r>
                      <a:r>
                        <a:rPr lang="en-US" sz="1100" baseline="0" dirty="0" smtClean="0"/>
                        <a:t> Mock exam </a:t>
                      </a:r>
                      <a:r>
                        <a:rPr lang="en-US" sz="1100" dirty="0" smtClean="0"/>
                        <a:t>in a high-resolution (4000 pixels on the long edge.)</a:t>
                      </a:r>
                      <a:endParaRPr kumimoji="0" lang="en-GB" altLang="en-US" sz="1100" b="0" i="0" u="none" strike="noStrike" cap="none" normalizeH="0" baseline="0" dirty="0" smtClean="0">
                        <a:ln>
                          <a:noFill/>
                        </a:ln>
                        <a:solidFill>
                          <a:schemeClr val="tx1"/>
                        </a:solidFill>
                        <a:effectLst/>
                        <a:latin typeface="Tahoma" pitchFamily="34" charset="0"/>
                        <a:ea typeface="MS Mincho" pitchFamily="49"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07908">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rPr>
                        <a:t>Make sure all blog posts are finished including, research, analysis, experimentation, annotation and an evaluation of final </a:t>
                      </a:r>
                      <a:r>
                        <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rPr>
                        <a:t>outcomes.</a:t>
                      </a:r>
                      <a:br>
                        <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rPr>
                      </a:br>
                      <a:r>
                        <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rPr>
                        <a:t/>
                      </a:r>
                      <a:br>
                        <a:rPr kumimoji="0" lang="en-GB" altLang="en-US" sz="1100" b="0" i="0" u="none" strike="noStrike" cap="none" normalizeH="0" baseline="0" dirty="0" smtClean="0">
                          <a:ln>
                            <a:noFill/>
                          </a:ln>
                          <a:solidFill>
                            <a:schemeClr val="tx1"/>
                          </a:solidFill>
                          <a:effectLst/>
                          <a:latin typeface="Tahoma" pitchFamily="34" charset="0"/>
                          <a:ea typeface="ＭＳ Ｐゴシック" pitchFamily="34" charset="-128"/>
                        </a:rPr>
                      </a:br>
                      <a:r>
                        <a:rPr kumimoji="0" lang="en-GB" altLang="en-US" sz="1100" b="1" i="0" u="none" strike="noStrike" cap="none" normalizeH="0" baseline="0" dirty="0" smtClean="0">
                          <a:ln>
                            <a:noFill/>
                          </a:ln>
                          <a:solidFill>
                            <a:srgbClr val="FF0000"/>
                          </a:solidFill>
                          <a:effectLst/>
                          <a:latin typeface="Tahoma" pitchFamily="34" charset="0"/>
                          <a:ea typeface="ＭＳ Ｐゴシック" pitchFamily="34" charset="-128"/>
                        </a:rPr>
                        <a:t>DEADLINE</a:t>
                      </a:r>
                      <a:r>
                        <a:rPr kumimoji="0" lang="en-GB" altLang="en-US" sz="1100" b="1" i="0" u="none" strike="noStrike" cap="none" normalizeH="0" baseline="0" dirty="0" smtClean="0">
                          <a:ln>
                            <a:noFill/>
                          </a:ln>
                          <a:solidFill>
                            <a:srgbClr val="FF0000"/>
                          </a:solidFill>
                          <a:effectLst/>
                          <a:latin typeface="Tahoma" pitchFamily="34" charset="0"/>
                          <a:ea typeface="ＭＳ Ｐゴシック" pitchFamily="34" charset="-128"/>
                        </a:rPr>
                        <a:t>: </a:t>
                      </a:r>
                      <a:r>
                        <a:rPr kumimoji="0" lang="en-GB" altLang="en-US" sz="1100" b="0" i="0" u="none" strike="noStrike" cap="none" normalizeH="0" baseline="0" dirty="0" smtClean="0">
                          <a:ln>
                            <a:noFill/>
                          </a:ln>
                          <a:solidFill>
                            <a:srgbClr val="FF0000"/>
                          </a:solidFill>
                          <a:effectLst/>
                          <a:latin typeface="Tahoma" pitchFamily="34" charset="0"/>
                          <a:ea typeface="ＭＳ Ｐゴシック" pitchFamily="34" charset="-128"/>
                        </a:rPr>
                        <a:t>END </a:t>
                      </a:r>
                      <a:r>
                        <a:rPr kumimoji="0" lang="en-GB" altLang="en-US" sz="1100" b="0" i="0" u="none" strike="noStrike" cap="none" normalizeH="0" baseline="0" dirty="0" smtClean="0">
                          <a:ln>
                            <a:noFill/>
                          </a:ln>
                          <a:solidFill>
                            <a:srgbClr val="FF0000"/>
                          </a:solidFill>
                          <a:effectLst/>
                          <a:latin typeface="Tahoma" pitchFamily="34" charset="0"/>
                          <a:ea typeface="ＭＳ Ｐゴシック" pitchFamily="34" charset="-128"/>
                        </a:rPr>
                        <a:t>OF YOUR LAST DAY OF </a:t>
                      </a:r>
                      <a:r>
                        <a:rPr kumimoji="0" lang="en-GB" altLang="en-US" sz="1100" b="0" i="0" u="none" strike="noStrike" cap="none" normalizeH="0" baseline="0" dirty="0" smtClean="0">
                          <a:ln>
                            <a:noFill/>
                          </a:ln>
                          <a:solidFill>
                            <a:srgbClr val="FF0000"/>
                          </a:solidFill>
                          <a:effectLst/>
                          <a:latin typeface="Tahoma" pitchFamily="34" charset="0"/>
                          <a:ea typeface="ＭＳ Ｐゴシック" pitchFamily="34" charset="-128"/>
                        </a:rPr>
                        <a:t>MOCK EXAM</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0790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conclusion, </a:t>
                      </a:r>
                      <a:r>
                        <a:rPr kumimoji="0" lang="en-GB" altLang="en-US" sz="1100" b="0" i="0" u="none" strike="noStrike" cap="none" normalizeH="0" baseline="0" dirty="0" smtClean="0">
                          <a:ln>
                            <a:noFill/>
                          </a:ln>
                          <a:solidFill>
                            <a:schemeClr val="tx1"/>
                          </a:solidFill>
                          <a:effectLst/>
                          <a:latin typeface="Arial" pitchFamily="34" charset="0"/>
                          <a:ea typeface="ＭＳ Ｐゴシック" pitchFamily="34" charset="-128"/>
                        </a:rPr>
                        <a:t>bibliography, proof read and hand in draft essay.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100" b="0" i="0" u="none" strike="noStrike" cap="none" normalizeH="0" baseline="0" dirty="0" smtClean="0">
                          <a:ln>
                            <a:noFill/>
                          </a:ln>
                          <a:solidFill>
                            <a:schemeClr val="tx1"/>
                          </a:solidFill>
                          <a:effectLst/>
                          <a:latin typeface="Arial" pitchFamily="34" charset="0"/>
                          <a:ea typeface="ＭＳ Ｐゴシック" pitchFamily="34" charset="-128"/>
                        </a:rPr>
                        <a:t>no later than </a:t>
                      </a:r>
                      <a:r>
                        <a:rPr kumimoji="0" lang="en-GB" altLang="en-US" sz="1100" b="1" i="0" u="none" strike="noStrike" cap="none" normalizeH="0" baseline="0" dirty="0" smtClean="0">
                          <a:ln>
                            <a:noFill/>
                          </a:ln>
                          <a:solidFill>
                            <a:srgbClr val="FF0000"/>
                          </a:solidFill>
                          <a:effectLst/>
                          <a:latin typeface="Arial" pitchFamily="34" charset="0"/>
                          <a:ea typeface="ＭＳ Ｐゴシック" pitchFamily="34" charset="-128"/>
                        </a:rPr>
                        <a:t>Fri 31 Jan.</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itchFamily="34" charset="0"/>
                        <a:ea typeface="ＭＳ Ｐゴシック" pitchFamily="34" charset="-128"/>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5793572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557338"/>
            <a:ext cx="8229600" cy="1143000"/>
          </a:xfrm>
        </p:spPr>
        <p:txBody>
          <a:bodyPr/>
          <a:lstStyle/>
          <a:p>
            <a:pPr eaLnBrk="1" hangingPunct="1"/>
            <a:r>
              <a:rPr lang="en-GB" altLang="en-US" dirty="0"/>
              <a:t>A-Level Coursework</a:t>
            </a:r>
          </a:p>
        </p:txBody>
      </p:sp>
      <p:sp>
        <p:nvSpPr>
          <p:cNvPr id="3075" name="Text Box 3"/>
          <p:cNvSpPr txBox="1">
            <a:spLocks noChangeArrowheads="1"/>
          </p:cNvSpPr>
          <p:nvPr/>
        </p:nvSpPr>
        <p:spPr bwMode="auto">
          <a:xfrm>
            <a:off x="1187450" y="2636912"/>
            <a:ext cx="6913563"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hangingPunct="1">
              <a:defRPr/>
            </a:pPr>
            <a:r>
              <a:rPr lang="en-GB" altLang="en-US" sz="1800" i="1" dirty="0"/>
              <a:t> </a:t>
            </a:r>
            <a:r>
              <a:rPr lang="en-GB" altLang="en-US" sz="1800" dirty="0">
                <a:solidFill>
                  <a:schemeClr val="tx2"/>
                </a:solidFill>
              </a:rPr>
              <a:t>The A-level coursework consist of two modules, </a:t>
            </a:r>
            <a:r>
              <a:rPr lang="en-GB" altLang="en-US" sz="1800" b="1" dirty="0">
                <a:solidFill>
                  <a:schemeClr val="tx2"/>
                </a:solidFill>
              </a:rPr>
              <a:t>Personal Investigation </a:t>
            </a:r>
            <a:r>
              <a:rPr lang="en-GB" altLang="en-US" sz="1800" dirty="0">
                <a:solidFill>
                  <a:schemeClr val="tx2"/>
                </a:solidFill>
              </a:rPr>
              <a:t>(worth 72 marks) and </a:t>
            </a:r>
            <a:r>
              <a:rPr lang="en-GB" altLang="en-US" sz="1800" b="1" dirty="0">
                <a:solidFill>
                  <a:schemeClr val="tx2"/>
                </a:solidFill>
              </a:rPr>
              <a:t>Personal Study </a:t>
            </a:r>
            <a:r>
              <a:rPr lang="en-GB" altLang="en-US" sz="1800" dirty="0">
                <a:solidFill>
                  <a:schemeClr val="tx2"/>
                </a:solidFill>
              </a:rPr>
              <a:t>(essay worth 18 marks) which are interlinked and informed by each other</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All the work that you produced (both coursework and exam) in </a:t>
            </a:r>
            <a:r>
              <a:rPr lang="en-GB" altLang="en-US" sz="1800" dirty="0" err="1">
                <a:solidFill>
                  <a:schemeClr val="tx2"/>
                </a:solidFill>
              </a:rPr>
              <a:t>Yr</a:t>
            </a:r>
            <a:r>
              <a:rPr lang="en-GB" altLang="en-US" sz="1800" dirty="0">
                <a:solidFill>
                  <a:schemeClr val="tx2"/>
                </a:solidFill>
              </a:rPr>
              <a:t> 12 also contributes towards A-Level coursework and overall equate to 60% of the total marks. The Personal Study essay account for 12%. The last week before H-Term 10-12 Feb is a Mock Exam and will count as final DEADLINE. </a:t>
            </a:r>
          </a:p>
          <a:p>
            <a:pPr algn="ctr" eaLnBrk="1" hangingPunct="1">
              <a:defRPr/>
            </a:pPr>
            <a:endParaRPr lang="en-GB" altLang="en-US" sz="1800" dirty="0">
              <a:solidFill>
                <a:schemeClr val="tx2"/>
              </a:solidFill>
            </a:endParaRPr>
          </a:p>
          <a:p>
            <a:pPr algn="ctr" eaLnBrk="1" hangingPunct="1">
              <a:defRPr/>
            </a:pPr>
            <a:r>
              <a:rPr lang="en-GB" altLang="en-US" sz="1800" dirty="0">
                <a:solidFill>
                  <a:schemeClr val="tx2"/>
                </a:solidFill>
              </a:rPr>
              <a:t>On Thursday 13 Feb we will handout Exam paper and begin work on the final component, </a:t>
            </a:r>
            <a:r>
              <a:rPr lang="en-GB" altLang="en-US" sz="1800" b="1" dirty="0">
                <a:solidFill>
                  <a:schemeClr val="tx2"/>
                </a:solidFill>
              </a:rPr>
              <a:t>Externally Set Assignment </a:t>
            </a:r>
            <a:r>
              <a:rPr lang="en-GB" altLang="en-US" sz="1800" dirty="0">
                <a:solidFill>
                  <a:schemeClr val="tx2"/>
                </a:solidFill>
              </a:rPr>
              <a:t>(Exam) that accounts for the remaining 40% of the combined A-level Photography marks </a:t>
            </a:r>
          </a:p>
          <a:p>
            <a:pPr algn="ctr" eaLnBrk="1" hangingPunct="1">
              <a:defRPr/>
            </a:pPr>
            <a:endParaRPr lang="en-GB" altLang="en-US" sz="1800" dirty="0">
              <a:solidFill>
                <a:schemeClr val="tx2"/>
              </a:solidFill>
            </a:endParaRPr>
          </a:p>
        </p:txBody>
      </p:sp>
    </p:spTree>
    <p:extLst>
      <p:ext uri="{BB962C8B-B14F-4D97-AF65-F5344CB8AC3E}">
        <p14:creationId xmlns:p14="http://schemas.microsoft.com/office/powerpoint/2010/main" val="1834517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468313" y="188913"/>
            <a:ext cx="8135937"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a:defRPr>
                <a:solidFill>
                  <a:schemeClr val="tx1"/>
                </a:solidFill>
                <a:latin typeface="Arial" pitchFamily="34" charset="0"/>
              </a:defRPr>
            </a:lvl1pPr>
            <a:lvl2pPr>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fontAlgn="base">
              <a:spcBef>
                <a:spcPct val="0"/>
              </a:spcBef>
              <a:spcAft>
                <a:spcPct val="0"/>
              </a:spcAft>
              <a:defRPr/>
            </a:pPr>
            <a:r>
              <a:rPr lang="en-GB" altLang="en-US" sz="2400" b="1" dirty="0">
                <a:solidFill>
                  <a:srgbClr val="000000"/>
                </a:solidFill>
                <a:ea typeface="MS PGothic" pitchFamily="34" charset="-128"/>
              </a:rPr>
              <a:t>What is a Personal Study?</a:t>
            </a:r>
          </a:p>
          <a:p>
            <a:pPr fontAlgn="base">
              <a:spcBef>
                <a:spcPct val="0"/>
              </a:spcBef>
              <a:spcAft>
                <a:spcPct val="0"/>
              </a:spcAft>
              <a:defRPr/>
            </a:pPr>
            <a:endParaRPr lang="en-GB" altLang="en-US" dirty="0">
              <a:solidFill>
                <a:srgbClr val="000000"/>
              </a:solidFill>
              <a:ea typeface="MS PGothic" pitchFamily="34" charset="-128"/>
            </a:endParaRPr>
          </a:p>
          <a:p>
            <a:r>
              <a:rPr lang="en-US" dirty="0"/>
              <a:t>The aim of this unit is to </a:t>
            </a:r>
            <a:r>
              <a:rPr lang="en-US" b="1" dirty="0"/>
              <a:t>critically investigate, question and challenge</a:t>
            </a:r>
            <a:r>
              <a:rPr lang="en-US" dirty="0"/>
              <a:t> a particular style, area or work by artists/ photographer(s) which will inform and develop your own emerging practice as a student of photography. The unit is designed to be an extension of your practical work in your Personal Investigation module where the practical informs and develops the theoretical elements and vice versa of your ongoing project.</a:t>
            </a:r>
            <a:br>
              <a:rPr lang="en-US" dirty="0"/>
            </a:br>
            <a:endParaRPr lang="en-US" dirty="0"/>
          </a:p>
          <a:p>
            <a:r>
              <a:rPr lang="en-US" dirty="0"/>
              <a:t>Your </a:t>
            </a:r>
            <a:r>
              <a:rPr lang="en-US" b="1" dirty="0"/>
              <a:t>Personal Study</a:t>
            </a:r>
            <a:r>
              <a:rPr lang="en-US" dirty="0"/>
              <a:t> is a written and illustrated dissertation, including a written essay (2000 words) and a photographic body of work (250- 500 photos) with a number of final outcomes produced from your </a:t>
            </a:r>
            <a:r>
              <a:rPr lang="en-US" b="1" dirty="0"/>
              <a:t>Personal Investigation</a:t>
            </a:r>
            <a:r>
              <a:rPr lang="en-US" dirty="0"/>
              <a:t> unit.</a:t>
            </a:r>
            <a:br>
              <a:rPr lang="en-US" dirty="0"/>
            </a:br>
            <a:endParaRPr lang="en-US" dirty="0"/>
          </a:p>
          <a:p>
            <a:r>
              <a:rPr lang="en-US" dirty="0"/>
              <a:t>This year you have to make</a:t>
            </a:r>
            <a:r>
              <a:rPr lang="en-US" b="1" dirty="0"/>
              <a:t> </a:t>
            </a:r>
            <a:r>
              <a:rPr lang="en-US" dirty="0"/>
              <a:t>a</a:t>
            </a:r>
            <a:r>
              <a:rPr lang="en-US" b="1" dirty="0"/>
              <a:t> photo book, </a:t>
            </a:r>
            <a:r>
              <a:rPr lang="en-US" dirty="0"/>
              <a:t>either online using Blurb or by hand using traditional book binding techniques, which you design to include both your essay and a final selection and sequence of your photographs produced as a response to your chosen theme(s) of</a:t>
            </a:r>
            <a:r>
              <a:rPr lang="en-US" b="1" dirty="0"/>
              <a:t> OCCUPATION vs LIBERATION.</a:t>
            </a:r>
            <a:br>
              <a:rPr lang="en-US" b="1" dirty="0"/>
            </a:br>
            <a:endParaRPr lang="en-US" dirty="0"/>
          </a:p>
          <a:p>
            <a:r>
              <a:rPr lang="en-US" dirty="0"/>
              <a:t>In addition, we are also expecting that those of you who want to go above and beyond to achieve top grades will produce a </a:t>
            </a:r>
            <a:r>
              <a:rPr lang="en-US" b="1" dirty="0"/>
              <a:t>mini film/ pod cas</a:t>
            </a:r>
            <a:r>
              <a:rPr lang="en-US" dirty="0"/>
              <a:t>t with sound and images based on the same narrative as above</a:t>
            </a:r>
          </a:p>
        </p:txBody>
      </p:sp>
    </p:spTree>
    <p:extLst>
      <p:ext uri="{BB962C8B-B14F-4D97-AF65-F5344CB8AC3E}">
        <p14:creationId xmlns:p14="http://schemas.microsoft.com/office/powerpoint/2010/main" val="824712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468313" y="333375"/>
            <a:ext cx="8280400" cy="5645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algn="ctr" eaLnBrk="1" fontAlgn="base" hangingPunct="1">
              <a:spcBef>
                <a:spcPct val="0"/>
              </a:spcBef>
              <a:spcAft>
                <a:spcPct val="0"/>
              </a:spcAft>
              <a:defRPr/>
            </a:pPr>
            <a:r>
              <a:rPr lang="en-GB" altLang="en-US" sz="2400" b="1">
                <a:solidFill>
                  <a:srgbClr val="000000"/>
                </a:solidFill>
              </a:rPr>
              <a:t>What it says in the syllabus </a:t>
            </a:r>
            <a:r>
              <a:rPr lang="en-GB" altLang="en-US" sz="2400" i="1">
                <a:solidFill>
                  <a:srgbClr val="000000"/>
                </a:solidFill>
              </a:rPr>
              <a:t>(Edexcel)</a:t>
            </a:r>
            <a:r>
              <a:rPr lang="en-GB" altLang="en-US" sz="1600" i="1">
                <a:solidFill>
                  <a:srgbClr val="000000"/>
                </a:solidFill>
              </a:rPr>
              <a:t/>
            </a:r>
            <a:br>
              <a:rPr lang="en-GB" altLang="en-US" sz="1600" i="1">
                <a:solidFill>
                  <a:srgbClr val="000000"/>
                </a:solidFill>
              </a:rPr>
            </a:br>
            <a:endParaRPr lang="en-GB" altLang="en-US" sz="16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Essential that students build on their prior knowledge and experience </a:t>
            </a:r>
          </a:p>
          <a:p>
            <a:pPr eaLnBrk="1" fontAlgn="base" hangingPunct="1">
              <a:spcBef>
                <a:spcPct val="0"/>
              </a:spcBef>
              <a:spcAft>
                <a:spcPct val="0"/>
              </a:spcAft>
              <a:defRPr/>
            </a:pPr>
            <a:r>
              <a:rPr lang="en-GB" altLang="en-US" sz="1800">
                <a:solidFill>
                  <a:srgbClr val="000000"/>
                </a:solidFill>
              </a:rPr>
              <a:t>   developed during the course.</a:t>
            </a:r>
          </a:p>
          <a:p>
            <a:pPr eaLnBrk="1" fontAlgn="base" hangingPunct="1">
              <a:spcBef>
                <a:spcPct val="0"/>
              </a:spcBef>
              <a:spcAft>
                <a:spcPct val="0"/>
              </a:spcAft>
              <a:buFontTx/>
              <a:buChar char="•"/>
              <a:defRPr/>
            </a:pPr>
            <a:r>
              <a:rPr lang="en-GB" altLang="en-US" sz="1800">
                <a:solidFill>
                  <a:srgbClr val="000000"/>
                </a:solidFill>
              </a:rPr>
              <a:t>  Select artists work, methods and art movements appropriate to your previous   </a:t>
            </a:r>
          </a:p>
          <a:p>
            <a:pPr eaLnBrk="1" fontAlgn="base" hangingPunct="1">
              <a:spcBef>
                <a:spcPct val="0"/>
              </a:spcBef>
              <a:spcAft>
                <a:spcPct val="0"/>
              </a:spcAft>
              <a:defRPr/>
            </a:pPr>
            <a:r>
              <a:rPr lang="en-GB" altLang="en-US" sz="1800" b="1">
                <a:solidFill>
                  <a:srgbClr val="000000"/>
                </a:solidFill>
              </a:rPr>
              <a:t>   coursework work </a:t>
            </a:r>
            <a:r>
              <a:rPr lang="en-GB" altLang="en-US" sz="1800">
                <a:solidFill>
                  <a:srgbClr val="000000"/>
                </a:solidFill>
              </a:rPr>
              <a:t>as a suitable basis for your study.</a:t>
            </a:r>
          </a:p>
          <a:p>
            <a:pPr eaLnBrk="1" fontAlgn="base" hangingPunct="1">
              <a:spcBef>
                <a:spcPct val="0"/>
              </a:spcBef>
              <a:spcAft>
                <a:spcPct val="0"/>
              </a:spcAft>
              <a:buFontTx/>
              <a:buChar char="•"/>
              <a:defRPr/>
            </a:pPr>
            <a:r>
              <a:rPr lang="en-GB" altLang="en-US" sz="1800">
                <a:solidFill>
                  <a:srgbClr val="000000"/>
                </a:solidFill>
              </a:rPr>
              <a:t>  Investigate a wide range of work and sources.</a:t>
            </a:r>
          </a:p>
          <a:p>
            <a:pPr eaLnBrk="1" fontAlgn="base" hangingPunct="1">
              <a:spcBef>
                <a:spcPct val="0"/>
              </a:spcBef>
              <a:spcAft>
                <a:spcPct val="0"/>
              </a:spcAft>
              <a:buFontTx/>
              <a:buChar char="•"/>
              <a:defRPr/>
            </a:pPr>
            <a:r>
              <a:rPr lang="en-GB" altLang="en-US" sz="1800">
                <a:solidFill>
                  <a:srgbClr val="000000"/>
                </a:solidFill>
              </a:rPr>
              <a:t>  Develop your written dissertation in the light of your chosen focus from the </a:t>
            </a:r>
          </a:p>
          <a:p>
            <a:pPr eaLnBrk="1" fontAlgn="base" hangingPunct="1">
              <a:spcBef>
                <a:spcPct val="0"/>
              </a:spcBef>
              <a:spcAft>
                <a:spcPct val="0"/>
              </a:spcAft>
              <a:defRPr/>
            </a:pPr>
            <a:r>
              <a:rPr lang="en-GB" altLang="en-US" sz="1800" b="1">
                <a:solidFill>
                  <a:srgbClr val="000000"/>
                </a:solidFill>
              </a:rPr>
              <a:t>   practical part</a:t>
            </a:r>
            <a:r>
              <a:rPr lang="en-GB" altLang="en-US" sz="1800">
                <a:solidFill>
                  <a:srgbClr val="000000"/>
                </a:solidFill>
              </a:rPr>
              <a:t> of previous coursework and projects.</a:t>
            </a:r>
          </a:p>
          <a:p>
            <a:pPr eaLnBrk="1" fontAlgn="base" hangingPunct="1">
              <a:spcBef>
                <a:spcPct val="0"/>
              </a:spcBef>
              <a:spcAft>
                <a:spcPct val="0"/>
              </a:spcAft>
              <a:buFontTx/>
              <a:buChar char="•"/>
              <a:defRPr/>
            </a:pPr>
            <a:r>
              <a:rPr lang="en-GB" altLang="en-US" sz="1800">
                <a:solidFill>
                  <a:srgbClr val="000000"/>
                </a:solidFill>
              </a:rPr>
              <a:t>  Establish coherent and sustainable links between your own </a:t>
            </a:r>
            <a:r>
              <a:rPr lang="en-GB" altLang="en-US" sz="1800" b="1">
                <a:solidFill>
                  <a:srgbClr val="000000"/>
                </a:solidFill>
              </a:rPr>
              <a:t>practical work</a:t>
            </a:r>
            <a:r>
              <a:rPr lang="en-GB" altLang="en-US" sz="1800">
                <a:solidFill>
                  <a:srgbClr val="000000"/>
                </a:solidFill>
              </a:rPr>
              <a:t> </a:t>
            </a:r>
          </a:p>
          <a:p>
            <a:pPr eaLnBrk="1" fontAlgn="base" hangingPunct="1">
              <a:spcBef>
                <a:spcPct val="0"/>
              </a:spcBef>
              <a:spcAft>
                <a:spcPct val="0"/>
              </a:spcAft>
              <a:defRPr/>
            </a:pPr>
            <a:r>
              <a:rPr lang="en-GB" altLang="en-US" sz="1800">
                <a:solidFill>
                  <a:srgbClr val="000000"/>
                </a:solidFill>
              </a:rPr>
              <a:t>   with that of historical and contemporary reference.</a:t>
            </a:r>
          </a:p>
          <a:p>
            <a:pPr eaLnBrk="1" fontAlgn="base" hangingPunct="1">
              <a:spcBef>
                <a:spcPct val="0"/>
              </a:spcBef>
              <a:spcAft>
                <a:spcPct val="0"/>
              </a:spcAft>
              <a:buFontTx/>
              <a:buChar char="•"/>
              <a:defRPr/>
            </a:pPr>
            <a:r>
              <a:rPr lang="en-GB" altLang="en-US" sz="1800">
                <a:solidFill>
                  <a:srgbClr val="000000"/>
                </a:solidFill>
              </a:rPr>
              <a:t>  Be aware of some of the methods employed by critics and historians within </a:t>
            </a:r>
          </a:p>
          <a:p>
            <a:pPr eaLnBrk="1" fontAlgn="base" hangingPunct="1">
              <a:spcBef>
                <a:spcPct val="0"/>
              </a:spcBef>
              <a:spcAft>
                <a:spcPct val="0"/>
              </a:spcAft>
              <a:defRPr/>
            </a:pPr>
            <a:r>
              <a:rPr lang="en-GB" altLang="en-US" sz="1800">
                <a:solidFill>
                  <a:srgbClr val="000000"/>
                </a:solidFill>
              </a:rPr>
              <a:t>   the history of art and photography.</a:t>
            </a:r>
          </a:p>
          <a:p>
            <a:pPr eaLnBrk="1" fontAlgn="base" hangingPunct="1">
              <a:spcBef>
                <a:spcPct val="0"/>
              </a:spcBef>
              <a:spcAft>
                <a:spcPct val="0"/>
              </a:spcAft>
              <a:buFontTx/>
              <a:buChar char="•"/>
              <a:defRPr/>
            </a:pPr>
            <a:r>
              <a:rPr lang="en-GB" altLang="en-US" sz="1800">
                <a:solidFill>
                  <a:srgbClr val="000000"/>
                </a:solidFill>
              </a:rPr>
              <a:t>  Demonstrate a sound understanding of your chosen area of study with </a:t>
            </a:r>
          </a:p>
          <a:p>
            <a:pPr eaLnBrk="1" fontAlgn="base" hangingPunct="1">
              <a:spcBef>
                <a:spcPct val="0"/>
              </a:spcBef>
              <a:spcAft>
                <a:spcPct val="0"/>
              </a:spcAft>
              <a:defRPr/>
            </a:pPr>
            <a:r>
              <a:rPr lang="en-GB" altLang="en-US" sz="1800">
                <a:solidFill>
                  <a:srgbClr val="000000"/>
                </a:solidFill>
              </a:rPr>
              <a:t>   appropriate use of critical vocabulary.</a:t>
            </a:r>
          </a:p>
          <a:p>
            <a:pPr eaLnBrk="1" fontAlgn="base" hangingPunct="1">
              <a:spcBef>
                <a:spcPct val="0"/>
              </a:spcBef>
              <a:spcAft>
                <a:spcPct val="0"/>
              </a:spcAft>
              <a:buFontTx/>
              <a:buChar char="•"/>
              <a:defRPr/>
            </a:pPr>
            <a:r>
              <a:rPr lang="en-GB" altLang="en-US" sz="1800">
                <a:solidFill>
                  <a:srgbClr val="000000"/>
                </a:solidFill>
              </a:rPr>
              <a:t>  Show evidence for an ongoing critical and analytical review of your </a:t>
            </a:r>
          </a:p>
          <a:p>
            <a:pPr eaLnBrk="1" fontAlgn="base" hangingPunct="1">
              <a:spcBef>
                <a:spcPct val="0"/>
              </a:spcBef>
              <a:spcAft>
                <a:spcPct val="0"/>
              </a:spcAft>
              <a:defRPr/>
            </a:pPr>
            <a:r>
              <a:rPr lang="en-GB" altLang="en-US" sz="1800">
                <a:solidFill>
                  <a:srgbClr val="000000"/>
                </a:solidFill>
              </a:rPr>
              <a:t>   investigation – both your written essay and own </a:t>
            </a:r>
            <a:r>
              <a:rPr lang="en-GB" altLang="en-US" sz="1800" b="1">
                <a:solidFill>
                  <a:srgbClr val="000000"/>
                </a:solidFill>
              </a:rPr>
              <a:t>practical work</a:t>
            </a:r>
            <a:r>
              <a:rPr lang="en-GB" altLang="en-US" sz="1800">
                <a:solidFill>
                  <a:srgbClr val="000000"/>
                </a:solidFill>
              </a:rPr>
              <a:t> in response to   </a:t>
            </a:r>
          </a:p>
          <a:p>
            <a:pPr eaLnBrk="1" fontAlgn="base" hangingPunct="1">
              <a:spcBef>
                <a:spcPct val="0"/>
              </a:spcBef>
              <a:spcAft>
                <a:spcPct val="0"/>
              </a:spcAft>
              <a:defRPr/>
            </a:pPr>
            <a:r>
              <a:rPr lang="en-GB" altLang="en-US" sz="1800">
                <a:solidFill>
                  <a:srgbClr val="000000"/>
                </a:solidFill>
              </a:rPr>
              <a:t>   research and analysis.</a:t>
            </a:r>
          </a:p>
          <a:p>
            <a:pPr eaLnBrk="1" fontAlgn="base" hangingPunct="1">
              <a:spcBef>
                <a:spcPct val="0"/>
              </a:spcBef>
              <a:spcAft>
                <a:spcPct val="0"/>
              </a:spcAft>
              <a:buFontTx/>
              <a:buChar char="•"/>
              <a:defRPr/>
            </a:pPr>
            <a:r>
              <a:rPr lang="en-GB" altLang="en-US" sz="1800">
                <a:solidFill>
                  <a:srgbClr val="000000"/>
                </a:solidFill>
              </a:rPr>
              <a:t>  Develop a personal and critical enquiry. </a:t>
            </a:r>
          </a:p>
          <a:p>
            <a:pPr eaLnBrk="1" fontAlgn="base" hangingPunct="1">
              <a:spcBef>
                <a:spcPct val="0"/>
              </a:spcBef>
              <a:spcAft>
                <a:spcPct val="0"/>
              </a:spcAft>
              <a:buFontTx/>
              <a:buChar char="•"/>
              <a:defRPr/>
            </a:pPr>
            <a:r>
              <a:rPr lang="en-GB" altLang="en-US" sz="1800">
                <a:solidFill>
                  <a:srgbClr val="000000"/>
                </a:solidFill>
              </a:rPr>
              <a:t>  Culminate in an illustrated written presentation.</a:t>
            </a:r>
          </a:p>
        </p:txBody>
      </p:sp>
    </p:spTree>
    <p:extLst>
      <p:ext uri="{BB962C8B-B14F-4D97-AF65-F5344CB8AC3E}">
        <p14:creationId xmlns:p14="http://schemas.microsoft.com/office/powerpoint/2010/main" val="265213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404664"/>
            <a:ext cx="8343969" cy="5996137"/>
          </a:xfrm>
        </p:spPr>
      </p:pic>
    </p:spTree>
    <p:extLst>
      <p:ext uri="{BB962C8B-B14F-4D97-AF65-F5344CB8AC3E}">
        <p14:creationId xmlns:p14="http://schemas.microsoft.com/office/powerpoint/2010/main" val="992767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457200" y="557213"/>
            <a:ext cx="8229600" cy="1143000"/>
          </a:xfrm>
        </p:spPr>
        <p:txBody>
          <a:bodyPr/>
          <a:lstStyle/>
          <a:p>
            <a:pPr eaLnBrk="1" hangingPunct="1">
              <a:defRPr/>
            </a:pPr>
            <a:r>
              <a:rPr lang="en-GB" sz="4800"/>
              <a:t>Quotation</a:t>
            </a:r>
            <a:r>
              <a:rPr lang="en-GB" sz="6000"/>
              <a:t> </a:t>
            </a:r>
            <a:r>
              <a:rPr lang="en-GB" sz="4800"/>
              <a:t/>
            </a:r>
            <a:br>
              <a:rPr lang="en-GB" sz="4800"/>
            </a:br>
            <a:r>
              <a:rPr lang="en-GB" sz="3600"/>
              <a:t>and </a:t>
            </a:r>
            <a:br>
              <a:rPr lang="en-GB" sz="3600"/>
            </a:br>
            <a:r>
              <a:rPr lang="en-GB" sz="3600"/>
              <a:t>Harvard System of Referencing</a:t>
            </a:r>
          </a:p>
        </p:txBody>
      </p:sp>
      <p:sp>
        <p:nvSpPr>
          <p:cNvPr id="68612" name="Text Box 4"/>
          <p:cNvSpPr txBox="1">
            <a:spLocks noChangeArrowheads="1"/>
          </p:cNvSpPr>
          <p:nvPr/>
        </p:nvSpPr>
        <p:spPr bwMode="auto">
          <a:xfrm>
            <a:off x="755650" y="2349500"/>
            <a:ext cx="7561263"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sz="1500">
                <a:solidFill>
                  <a:schemeClr val="tx1"/>
                </a:solidFill>
                <a:latin typeface="Arial" pitchFamily="34" charset="0"/>
                <a:ea typeface="ＭＳ Ｐゴシック" pitchFamily="34" charset="-128"/>
              </a:defRPr>
            </a:lvl1pPr>
            <a:lvl2pPr marL="742950" indent="-285750" eaLnBrk="0" hangingPunct="0">
              <a:defRPr sz="1500">
                <a:solidFill>
                  <a:schemeClr val="tx1"/>
                </a:solidFill>
                <a:latin typeface="Arial" pitchFamily="34" charset="0"/>
                <a:ea typeface="ＭＳ Ｐゴシック" pitchFamily="34" charset="-128"/>
              </a:defRPr>
            </a:lvl2pPr>
            <a:lvl3pPr marL="1143000" indent="-228600" eaLnBrk="0" hangingPunct="0">
              <a:defRPr sz="1500">
                <a:solidFill>
                  <a:schemeClr val="tx1"/>
                </a:solidFill>
                <a:latin typeface="Arial" pitchFamily="34" charset="0"/>
                <a:ea typeface="ＭＳ Ｐゴシック" pitchFamily="34" charset="-128"/>
              </a:defRPr>
            </a:lvl3pPr>
            <a:lvl4pPr marL="1600200" indent="-228600" eaLnBrk="0" hangingPunct="0">
              <a:defRPr sz="1500">
                <a:solidFill>
                  <a:schemeClr val="tx1"/>
                </a:solidFill>
                <a:latin typeface="Arial" pitchFamily="34" charset="0"/>
                <a:ea typeface="ＭＳ Ｐゴシック" pitchFamily="34" charset="-128"/>
              </a:defRPr>
            </a:lvl4pPr>
            <a:lvl5pPr marL="2057400" indent="-228600" eaLnBrk="0" hangingPunct="0">
              <a:defRPr sz="15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1500">
                <a:solidFill>
                  <a:schemeClr val="tx1"/>
                </a:solidFill>
                <a:latin typeface="Arial" pitchFamily="34" charset="0"/>
                <a:ea typeface="ＭＳ Ｐゴシック" pitchFamily="34" charset="-128"/>
              </a:defRPr>
            </a:lvl9pPr>
          </a:lstStyle>
          <a:p>
            <a:pPr eaLnBrk="1" fontAlgn="base" hangingPunct="1">
              <a:spcBef>
                <a:spcPct val="50000"/>
              </a:spcBef>
              <a:spcAft>
                <a:spcPct val="0"/>
              </a:spcAft>
              <a:buFontTx/>
              <a:buChar char="•"/>
              <a:defRPr/>
            </a:pPr>
            <a:endParaRPr lang="en-GB" altLang="en-US" sz="1800">
              <a:solidFill>
                <a:srgbClr val="000000"/>
              </a:solidFill>
            </a:endParaRPr>
          </a:p>
          <a:p>
            <a:pPr eaLnBrk="1" fontAlgn="base" hangingPunct="1">
              <a:spcBef>
                <a:spcPct val="0"/>
              </a:spcBef>
              <a:spcAft>
                <a:spcPct val="0"/>
              </a:spcAft>
              <a:buFontTx/>
              <a:buChar char="•"/>
              <a:defRPr/>
            </a:pPr>
            <a:r>
              <a:rPr lang="en-GB" altLang="en-US" sz="1800">
                <a:solidFill>
                  <a:srgbClr val="000000"/>
                </a:solidFill>
              </a:rPr>
              <a:t>  Use quotes to support or disprove your argument</a:t>
            </a:r>
          </a:p>
          <a:p>
            <a:pPr eaLnBrk="1" fontAlgn="base" hangingPunct="1">
              <a:spcBef>
                <a:spcPct val="0"/>
              </a:spcBef>
              <a:spcAft>
                <a:spcPct val="0"/>
              </a:spcAft>
              <a:buFontTx/>
              <a:buChar char="•"/>
              <a:defRPr/>
            </a:pPr>
            <a:r>
              <a:rPr lang="en-GB" altLang="en-US" sz="1800">
                <a:solidFill>
                  <a:srgbClr val="000000"/>
                </a:solidFill>
              </a:rPr>
              <a:t>  Use quotes to show evidence of reading</a:t>
            </a:r>
          </a:p>
          <a:p>
            <a:pPr eaLnBrk="1" fontAlgn="base" hangingPunct="1">
              <a:spcBef>
                <a:spcPct val="0"/>
              </a:spcBef>
              <a:spcAft>
                <a:spcPct val="0"/>
              </a:spcAft>
              <a:buFontTx/>
              <a:buChar char="•"/>
              <a:defRPr/>
            </a:pPr>
            <a:r>
              <a:rPr lang="en-GB" altLang="en-US" sz="1800">
                <a:solidFill>
                  <a:srgbClr val="000000"/>
                </a:solidFill>
              </a:rPr>
              <a:t>  Take notes when you</a:t>
            </a:r>
            <a:r>
              <a:rPr lang="ja-JP" altLang="en-GB" sz="1800">
                <a:solidFill>
                  <a:srgbClr val="000000"/>
                </a:solidFill>
              </a:rPr>
              <a:t>’</a:t>
            </a:r>
            <a:r>
              <a:rPr lang="en-GB" altLang="ja-JP" sz="1800">
                <a:solidFill>
                  <a:srgbClr val="000000"/>
                </a:solidFill>
              </a:rPr>
              <a:t>re reading…key words, concepts, passages etc.</a:t>
            </a:r>
          </a:p>
          <a:p>
            <a:pPr eaLnBrk="1" fontAlgn="base" hangingPunct="1">
              <a:spcBef>
                <a:spcPct val="0"/>
              </a:spcBef>
              <a:spcAft>
                <a:spcPct val="0"/>
              </a:spcAft>
              <a:buFontTx/>
              <a:buChar char="•"/>
              <a:defRPr/>
            </a:pPr>
            <a:r>
              <a:rPr lang="en-GB" altLang="en-US" sz="1800">
                <a:solidFill>
                  <a:srgbClr val="000000"/>
                </a:solidFill>
              </a:rPr>
              <a:t>  Write down page number, author, year, title, publisher, place of publication so you can list source in a </a:t>
            </a:r>
            <a:r>
              <a:rPr lang="en-GB" altLang="en-US" sz="1800" b="1">
                <a:solidFill>
                  <a:srgbClr val="000000"/>
                </a:solidFill>
              </a:rPr>
              <a:t>bibliography </a:t>
            </a:r>
          </a:p>
          <a:p>
            <a:pPr eaLnBrk="1" fontAlgn="base" hangingPunct="1">
              <a:spcBef>
                <a:spcPct val="0"/>
              </a:spcBef>
              <a:spcAft>
                <a:spcPct val="0"/>
              </a:spcAft>
              <a:buFontTx/>
              <a:buChar char="•"/>
              <a:defRPr/>
            </a:pPr>
            <a:r>
              <a:rPr lang="en-GB" altLang="en-US" sz="1800">
                <a:solidFill>
                  <a:srgbClr val="000000"/>
                </a:solidFill>
              </a:rPr>
              <a:t>  Use </a:t>
            </a:r>
            <a:r>
              <a:rPr lang="en-GB" altLang="en-US" sz="1800" b="1">
                <a:solidFill>
                  <a:srgbClr val="000000"/>
                </a:solidFill>
              </a:rPr>
              <a:t>Harvard System of Referencing…</a:t>
            </a:r>
            <a:r>
              <a:rPr lang="en-GB" altLang="en-US" sz="1800">
                <a:solidFill>
                  <a:srgbClr val="000000"/>
                </a:solidFill>
              </a:rPr>
              <a:t>see Powerpoint: </a:t>
            </a:r>
            <a:r>
              <a:rPr lang="en-GB" altLang="en-US" sz="1800" i="1">
                <a:solidFill>
                  <a:srgbClr val="000000"/>
                </a:solidFill>
              </a:rPr>
              <a:t>Harvard System of Referencing</a:t>
            </a:r>
            <a:r>
              <a:rPr lang="en-GB" altLang="en-US" sz="1800">
                <a:solidFill>
                  <a:srgbClr val="000000"/>
                </a:solidFill>
              </a:rPr>
              <a:t> for further details.</a:t>
            </a:r>
          </a:p>
          <a:p>
            <a:pPr eaLnBrk="1" fontAlgn="base" hangingPunct="1">
              <a:spcBef>
                <a:spcPct val="50000"/>
              </a:spcBef>
              <a:spcAft>
                <a:spcPct val="0"/>
              </a:spcAft>
              <a:defRPr/>
            </a:pPr>
            <a:endParaRPr lang="en-GB" altLang="en-US" sz="1800">
              <a:solidFill>
                <a:srgbClr val="000000"/>
              </a:solidFill>
            </a:endParaRPr>
          </a:p>
          <a:p>
            <a:pPr eaLnBrk="1" fontAlgn="base" hangingPunct="1">
              <a:spcBef>
                <a:spcPct val="50000"/>
              </a:spcBef>
              <a:spcAft>
                <a:spcPct val="0"/>
              </a:spcAft>
              <a:defRPr/>
            </a:pPr>
            <a:endParaRPr lang="en-GB" altLang="en-US" sz="1800">
              <a:solidFill>
                <a:srgbClr val="000000"/>
              </a:solidFill>
            </a:endParaRPr>
          </a:p>
          <a:p>
            <a:pPr algn="ctr" eaLnBrk="1" fontAlgn="base" hangingPunct="1">
              <a:spcBef>
                <a:spcPct val="50000"/>
              </a:spcBef>
              <a:spcAft>
                <a:spcPct val="0"/>
              </a:spcAft>
              <a:defRPr/>
            </a:pPr>
            <a:r>
              <a:rPr lang="en-GB" altLang="en-US" sz="1800">
                <a:solidFill>
                  <a:srgbClr val="000000"/>
                </a:solidFill>
              </a:rPr>
              <a:t>For further help of how to construct your essay – see Powerpoint: </a:t>
            </a:r>
            <a:r>
              <a:rPr lang="en-GB" altLang="en-US" sz="1800" i="1">
                <a:solidFill>
                  <a:srgbClr val="000000"/>
                </a:solidFill>
              </a:rPr>
              <a:t>Personal Study + Essay structure</a:t>
            </a:r>
            <a:r>
              <a:rPr lang="en-GB" altLang="en-US" sz="1800">
                <a:solidFill>
                  <a:srgbClr val="000000"/>
                </a:solidFill>
              </a:rPr>
              <a:t> </a:t>
            </a:r>
            <a:br>
              <a:rPr lang="en-GB" altLang="en-US" sz="1800">
                <a:solidFill>
                  <a:srgbClr val="000000"/>
                </a:solidFill>
              </a:rPr>
            </a:br>
            <a:endParaRPr lang="en-GB" altLang="en-US" sz="1800">
              <a:solidFill>
                <a:srgbClr val="000000"/>
              </a:solidFill>
            </a:endParaRPr>
          </a:p>
        </p:txBody>
      </p:sp>
    </p:spTree>
    <p:extLst>
      <p:ext uri="{BB962C8B-B14F-4D97-AF65-F5344CB8AC3E}">
        <p14:creationId xmlns:p14="http://schemas.microsoft.com/office/powerpoint/2010/main" val="1782460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38118"/>
            <a:ext cx="828092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smtClean="0">
                <a:ln>
                  <a:noFill/>
                </a:ln>
                <a:solidFill>
                  <a:prstClr val="black"/>
                </a:solidFill>
                <a:effectLst/>
                <a:uLnTx/>
                <a:uFillTx/>
                <a:latin typeface="Calibri"/>
                <a:ea typeface="+mn-ea"/>
                <a:cs typeface="+mn-cs"/>
              </a:rPr>
              <a:t>Planner 6 weeks – </a:t>
            </a:r>
            <a:r>
              <a:rPr kumimoji="0" lang="en-GB" sz="1600" b="0" i="0" u="none" strike="noStrike" kern="1200" cap="none" spc="0" normalizeH="0" baseline="0" noProof="0" dirty="0" smtClean="0">
                <a:ln>
                  <a:noFill/>
                </a:ln>
                <a:solidFill>
                  <a:srgbClr val="FF0000"/>
                </a:solidFill>
                <a:effectLst/>
                <a:uLnTx/>
                <a:uFillTx/>
                <a:latin typeface="Calibri"/>
                <a:ea typeface="+mn-ea"/>
                <a:cs typeface="+mn-cs"/>
              </a:rPr>
              <a:t>PHOTOBOOK &amp; ESSAY</a:t>
            </a:r>
            <a:endParaRPr kumimoji="0" lang="en-GB"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TextBox 5"/>
          <p:cNvSpPr txBox="1"/>
          <p:nvPr/>
        </p:nvSpPr>
        <p:spPr>
          <a:xfrm>
            <a:off x="6957846" y="438631"/>
            <a:ext cx="2078650" cy="3062377"/>
          </a:xfrm>
          <a:prstGeom prst="rect">
            <a:avLst/>
          </a:prstGeom>
          <a:solidFill>
            <a:schemeClr val="bg1">
              <a:lumMod val="95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19 : 27 Jan </a:t>
            </a:r>
            <a:r>
              <a:rPr kumimoji="0" lang="mr-IN" sz="1200" b="1" i="0" u="none" strike="noStrike" kern="1200" cap="none" spc="0" normalizeH="0" baseline="0" noProof="0" dirty="0" smtClean="0">
                <a:ln>
                  <a:noFill/>
                </a:ln>
                <a:solidFill>
                  <a:prstClr val="black"/>
                </a:solidFill>
                <a:effectLst/>
                <a:uLnTx/>
                <a:uFillTx/>
                <a:latin typeface="Calibri"/>
                <a:ea typeface="+mn-ea"/>
              </a:rPr>
              <a:t>–</a:t>
            </a: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 3 Feb</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12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srgbClr val="FF0000"/>
                </a:solidFill>
                <a:effectLst/>
                <a:uLnTx/>
                <a:uFillTx/>
                <a:latin typeface="Calibri"/>
                <a:ea typeface="+mn-ea"/>
                <a:cs typeface="+mn-cs"/>
              </a:rPr>
              <a:t>DEADLINE Draft Essay 31</a:t>
            </a:r>
            <a:r>
              <a:rPr kumimoji="0" lang="en-GB" sz="1000" b="0" i="0" u="none" strike="noStrike" kern="1200" cap="none" spc="0" normalizeH="0" noProof="0" dirty="0" smtClean="0">
                <a:ln>
                  <a:noFill/>
                </a:ln>
                <a:solidFill>
                  <a:srgbClr val="FF0000"/>
                </a:solidFill>
                <a:effectLst/>
                <a:uLnTx/>
                <a:uFillTx/>
                <a:latin typeface="Calibri"/>
                <a:ea typeface="+mn-ea"/>
                <a:cs typeface="+mn-cs"/>
              </a:rPr>
              <a:t> Jan</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7" name="TextBox 16"/>
          <p:cNvSpPr txBox="1"/>
          <p:nvPr/>
        </p:nvSpPr>
        <p:spPr>
          <a:xfrm>
            <a:off x="189094" y="476672"/>
            <a:ext cx="2078650" cy="3046988"/>
          </a:xfrm>
          <a:prstGeom prst="rect">
            <a:avLst/>
          </a:prstGeom>
          <a:solidFill>
            <a:schemeClr val="accent1">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16: 7 – 13 Jan</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12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1000" b="0" i="0" u="none" strike="noStrike" kern="1200" cap="none" spc="0" normalizeH="0" baseline="0" noProof="0" dirty="0">
                <a:ln>
                  <a:noFill/>
                </a:ln>
                <a:solidFill>
                  <a:srgbClr val="FF0000"/>
                </a:solidFill>
                <a:effectLst/>
                <a:uLnTx/>
                <a:uFillTx/>
                <a:latin typeface="Calibri"/>
                <a:ea typeface="+mn-ea"/>
                <a:cs typeface="+mn-cs"/>
              </a:rPr>
              <a:t>DEADLINE </a:t>
            </a:r>
            <a:r>
              <a:rPr kumimoji="0" lang="en-GB" sz="1000" b="0" i="0" u="none" strike="noStrike" kern="1200" cap="none" spc="0" normalizeH="0" baseline="0" noProof="0" dirty="0" smtClean="0">
                <a:ln>
                  <a:noFill/>
                </a:ln>
                <a:solidFill>
                  <a:srgbClr val="FF0000"/>
                </a:solidFill>
                <a:effectLst/>
                <a:uLnTx/>
                <a:uFillTx/>
                <a:latin typeface="Calibri"/>
                <a:ea typeface="+mn-ea"/>
                <a:cs typeface="+mn-cs"/>
              </a:rPr>
              <a:t>All photo-shoots 13 Jan</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8" name="TextBox 17"/>
          <p:cNvSpPr txBox="1"/>
          <p:nvPr/>
        </p:nvSpPr>
        <p:spPr>
          <a:xfrm>
            <a:off x="2493350" y="476672"/>
            <a:ext cx="2078650" cy="3046988"/>
          </a:xfrm>
          <a:prstGeom prst="rect">
            <a:avLst/>
          </a:prstGeom>
          <a:solidFill>
            <a:schemeClr val="accent3">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17: 13 – 20 Jan</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12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1000" b="0" i="0" u="none" strike="noStrike" kern="1200" cap="none" spc="0" normalizeH="0" baseline="0" noProof="0" dirty="0">
                <a:ln>
                  <a:noFill/>
                </a:ln>
                <a:solidFill>
                  <a:srgbClr val="FF0000"/>
                </a:solidFill>
                <a:effectLst/>
                <a:uLnTx/>
                <a:uFillTx/>
                <a:latin typeface="Calibri"/>
                <a:ea typeface="+mn-ea"/>
                <a:cs typeface="+mn-cs"/>
              </a:rPr>
              <a:t>DEADLINE </a:t>
            </a:r>
            <a:r>
              <a:rPr kumimoji="0" lang="en-GB" sz="1000" b="0" i="0" u="none" strike="noStrike" kern="1200" cap="none" spc="0" normalizeH="0" baseline="0" noProof="0" dirty="0" smtClean="0">
                <a:ln>
                  <a:noFill/>
                </a:ln>
                <a:solidFill>
                  <a:srgbClr val="FF0000"/>
                </a:solidFill>
                <a:effectLst/>
                <a:uLnTx/>
                <a:uFillTx/>
                <a:latin typeface="Calibri"/>
                <a:ea typeface="+mn-ea"/>
                <a:cs typeface="+mn-cs"/>
              </a:rPr>
              <a:t>Photobook research</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19" name="TextBox 18"/>
          <p:cNvSpPr txBox="1"/>
          <p:nvPr/>
        </p:nvSpPr>
        <p:spPr>
          <a:xfrm>
            <a:off x="4725598" y="454020"/>
            <a:ext cx="2078650" cy="3046988"/>
          </a:xfrm>
          <a:prstGeom prst="rect">
            <a:avLst/>
          </a:prstGeom>
          <a:solidFill>
            <a:schemeClr val="accent6">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18: 20 – 27 Jan</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12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0" name="TextBox 19"/>
          <p:cNvSpPr txBox="1"/>
          <p:nvPr/>
        </p:nvSpPr>
        <p:spPr>
          <a:xfrm>
            <a:off x="6957846" y="3717032"/>
            <a:ext cx="2078650" cy="3046988"/>
          </a:xfrm>
          <a:prstGeom prst="rect">
            <a:avLst/>
          </a:prstGeom>
          <a:solidFill>
            <a:schemeClr val="accent2">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23: 24 Feb – 2 March</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12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srgbClr val="FF0000"/>
                </a:solidFill>
                <a:effectLst/>
                <a:uLnTx/>
                <a:uFillTx/>
                <a:latin typeface="Calibri"/>
                <a:ea typeface="+mn-ea"/>
                <a:cs typeface="+mn-cs"/>
              </a:rPr>
              <a:t>EXAM </a:t>
            </a:r>
            <a:r>
              <a:rPr kumimoji="0" lang="en-GB" sz="900" b="0" i="0" u="none" strike="noStrike" kern="1200" cap="none" spc="0" normalizeH="0" baseline="0" noProof="0" dirty="0" smtClean="0">
                <a:ln>
                  <a:noFill/>
                </a:ln>
                <a:solidFill>
                  <a:srgbClr val="FF0000"/>
                </a:solidFill>
                <a:effectLst/>
                <a:uLnTx/>
                <a:uFillTx/>
                <a:latin typeface="Calibri"/>
                <a:ea typeface="+mn-ea"/>
                <a:cs typeface="+mn-cs"/>
              </a:rPr>
              <a:t>PREP: </a:t>
            </a:r>
            <a:r>
              <a:rPr kumimoji="0" lang="en-GB" sz="900" b="0" i="0" u="none" strike="noStrike" kern="1200" cap="none" spc="0" normalizeH="0" baseline="0" noProof="0" dirty="0" err="1" smtClean="0">
                <a:ln>
                  <a:noFill/>
                </a:ln>
                <a:solidFill>
                  <a:srgbClr val="FF0000"/>
                </a:solidFill>
                <a:effectLst/>
                <a:uLnTx/>
                <a:uFillTx/>
                <a:latin typeface="Calibri"/>
                <a:ea typeface="+mn-ea"/>
                <a:cs typeface="+mn-cs"/>
              </a:rPr>
              <a:t>Develo</a:t>
            </a:r>
            <a:r>
              <a:rPr lang="en-GB" sz="900" dirty="0" smtClean="0">
                <a:solidFill>
                  <a:srgbClr val="FF0000"/>
                </a:solidFill>
                <a:latin typeface="Calibri"/>
              </a:rPr>
              <a:t>p Ideas</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1" name="TextBox 20"/>
          <p:cNvSpPr txBox="1"/>
          <p:nvPr/>
        </p:nvSpPr>
        <p:spPr>
          <a:xfrm>
            <a:off x="189094" y="3717032"/>
            <a:ext cx="2078650" cy="3046988"/>
          </a:xfrm>
          <a:prstGeom prst="rect">
            <a:avLst/>
          </a:prstGeom>
          <a:solidFill>
            <a:schemeClr val="bg2">
              <a:lumMod val="9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20:  3 – 10 Feb</a:t>
            </a:r>
            <a:r>
              <a:rPr kumimoji="0" lang="en-GB" sz="1000" b="1" i="0" u="none" strike="noStrike" kern="1200" cap="none" spc="0" normalizeH="0" baseline="0" noProof="0" dirty="0" smtClean="0">
                <a:ln>
                  <a:noFill/>
                </a:ln>
                <a:solidFill>
                  <a:srgbClr val="FF0000"/>
                </a:solidFill>
                <a:effectLst/>
                <a:uLnTx/>
                <a:uFillTx/>
                <a:latin typeface="Calibri"/>
                <a:ea typeface="+mn-ea"/>
                <a:cs typeface="+mn-cs"/>
              </a:rPr>
              <a:t> </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12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a:ln>
                  <a:noFill/>
                </a:ln>
                <a:solidFill>
                  <a:srgbClr val="FF0000"/>
                </a:solidFill>
                <a:effectLst/>
                <a:uLnTx/>
                <a:uFillTx/>
                <a:latin typeface="Calibri"/>
                <a:ea typeface="+mn-ea"/>
                <a:cs typeface="+mn-cs"/>
              </a:rPr>
              <a:t>DEADLINE </a:t>
            </a:r>
            <a:r>
              <a:rPr lang="en-GB" sz="900" dirty="0" smtClean="0">
                <a:solidFill>
                  <a:srgbClr val="FF0000"/>
                </a:solidFill>
                <a:latin typeface="Calibri"/>
              </a:rPr>
              <a:t>: Draft layout</a:t>
            </a:r>
            <a:r>
              <a:rPr kumimoji="0" lang="en-GB" sz="900" b="0" i="0" u="none" strike="noStrike" kern="1200" cap="none" spc="0" normalizeH="0" baseline="0" noProof="0" dirty="0" smtClean="0">
                <a:ln>
                  <a:noFill/>
                </a:ln>
                <a:solidFill>
                  <a:srgbClr val="FF0000"/>
                </a:solidFill>
                <a:effectLst/>
                <a:uLnTx/>
                <a:uFillTx/>
                <a:latin typeface="Calibri"/>
                <a:ea typeface="+mn-ea"/>
                <a:cs typeface="+mn-cs"/>
              </a:rPr>
              <a:t> 7 Feb</a:t>
            </a:r>
            <a:endParaRPr kumimoji="0" lang="en-GB" sz="900" b="0" i="0" u="none" strike="noStrike" kern="1200" cap="none" spc="0" normalizeH="0" baseline="0" noProof="0" dirty="0">
              <a:ln>
                <a:noFill/>
              </a:ln>
              <a:solidFill>
                <a:srgbClr val="FF0000"/>
              </a:solidFill>
              <a:effectLst/>
              <a:uLnTx/>
              <a:uFillTx/>
              <a:latin typeface="Calibri"/>
              <a:ea typeface="+mn-ea"/>
              <a:cs typeface="+mn-cs"/>
            </a:endParaRPr>
          </a:p>
        </p:txBody>
      </p:sp>
      <p:sp>
        <p:nvSpPr>
          <p:cNvPr id="22" name="TextBox 21"/>
          <p:cNvSpPr txBox="1"/>
          <p:nvPr/>
        </p:nvSpPr>
        <p:spPr>
          <a:xfrm>
            <a:off x="2493350" y="3717032"/>
            <a:ext cx="2078650" cy="3046988"/>
          </a:xfrm>
          <a:prstGeom prst="rect">
            <a:avLst/>
          </a:prstGeom>
          <a:solidFill>
            <a:schemeClr val="accent4">
              <a:lumMod val="20000"/>
              <a:lumOff val="80000"/>
            </a:schemeClr>
          </a:solidFill>
          <a:ln>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21 : 10 – 14 Feb </a:t>
            </a:r>
            <a:r>
              <a:rPr lang="en-GB" sz="1000" b="1" dirty="0" smtClean="0">
                <a:solidFill>
                  <a:srgbClr val="FF0000"/>
                </a:solidFill>
                <a:latin typeface="Calibri"/>
              </a:rPr>
              <a:t>Mock Exam</a:t>
            </a:r>
            <a:r>
              <a:rPr kumimoji="0" lang="en-GB" sz="1000" b="1" i="0" u="none" strike="noStrike" kern="1200" cap="none" spc="0" normalizeH="0" baseline="0" noProof="0" dirty="0" smtClean="0">
                <a:ln>
                  <a:noFill/>
                </a:ln>
                <a:solidFill>
                  <a:srgbClr val="FF0000"/>
                </a:solidFill>
                <a:effectLst/>
                <a:uLnTx/>
                <a:uFillTx/>
                <a:latin typeface="Calibri"/>
                <a:ea typeface="+mn-ea"/>
                <a:cs typeface="+mn-cs"/>
              </a:rPr>
              <a:t> </a:t>
            </a:r>
            <a:r>
              <a:rPr kumimoji="0" lang="en-GB" sz="1200" b="1" i="0" u="none" strike="noStrike" kern="1200" cap="none" spc="0" normalizeH="0" baseline="0" noProof="0" dirty="0" smtClean="0">
                <a:ln>
                  <a:noFill/>
                </a:ln>
                <a:solidFill>
                  <a:srgbClr val="FF0000"/>
                </a:solidFill>
                <a:effectLst/>
                <a:uLnTx/>
                <a:uFillTx/>
                <a:latin typeface="Calibri"/>
                <a:ea typeface="+mn-ea"/>
                <a:cs typeface="+mn-cs"/>
              </a:rPr>
              <a:t/>
            </a:r>
            <a:br>
              <a:rPr kumimoji="0" lang="en-GB" sz="1200" b="1" i="0" u="none" strike="noStrike" kern="1200" cap="none" spc="0" normalizeH="0" baseline="0" noProof="0" dirty="0" smtClean="0">
                <a:ln>
                  <a:noFill/>
                </a:ln>
                <a:solidFill>
                  <a:srgbClr val="FF0000"/>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lang="en-GB" sz="900" dirty="0" smtClean="0">
                <a:solidFill>
                  <a:srgbClr val="FF0000"/>
                </a:solidFill>
                <a:latin typeface="Calibri"/>
              </a:rPr>
              <a:t>DEADLINE: Last day of your Mock Exam</a:t>
            </a:r>
            <a:endParaRPr kumimoji="0" lang="en-GB" sz="1000" b="0" i="0" u="none" strike="noStrike" kern="1200" cap="none" spc="0" normalizeH="0" baseline="0" noProof="0" dirty="0" smtClean="0">
              <a:ln>
                <a:noFill/>
              </a:ln>
              <a:solidFill>
                <a:srgbClr val="FF0000"/>
              </a:solidFill>
              <a:effectLst/>
              <a:uLnTx/>
              <a:uFillTx/>
              <a:latin typeface="Calibri"/>
              <a:ea typeface="+mn-ea"/>
              <a:cs typeface="+mn-cs"/>
            </a:endParaRPr>
          </a:p>
        </p:txBody>
      </p:sp>
      <p:sp>
        <p:nvSpPr>
          <p:cNvPr id="23" name="TextBox 22"/>
          <p:cNvSpPr txBox="1"/>
          <p:nvPr/>
        </p:nvSpPr>
        <p:spPr>
          <a:xfrm>
            <a:off x="4725598" y="3717032"/>
            <a:ext cx="2078650" cy="3046988"/>
          </a:xfrm>
          <a:prstGeom prst="rect">
            <a:avLst/>
          </a:prstGeom>
          <a:solidFill>
            <a:schemeClr val="accent5">
              <a:lumMod val="20000"/>
              <a:lumOff val="80000"/>
            </a:schemeClr>
          </a:solidFill>
          <a:ln>
            <a:solidFill>
              <a:schemeClr val="accent1"/>
            </a:solidFill>
          </a:ln>
        </p:spPr>
        <p:txBody>
          <a:bodyPr wrap="square" rtlCol="0">
            <a:spAutoFit/>
          </a:bodyPr>
          <a:lstStyle/>
          <a:p>
            <a:pPr lvl="0">
              <a:defRPr/>
            </a:pPr>
            <a:r>
              <a:rPr kumimoji="0" lang="en-GB" sz="1200" b="1" i="0" u="none" strike="noStrike" kern="1200" cap="none" spc="0" normalizeH="0" baseline="0" noProof="0" dirty="0" smtClean="0">
                <a:ln>
                  <a:noFill/>
                </a:ln>
                <a:solidFill>
                  <a:prstClr val="black"/>
                </a:solidFill>
                <a:effectLst/>
                <a:uLnTx/>
                <a:uFillTx/>
                <a:latin typeface="Calibri"/>
                <a:ea typeface="+mn-ea"/>
                <a:cs typeface="+mn-cs"/>
              </a:rPr>
              <a:t>WK 22: 15 –</a:t>
            </a:r>
            <a:r>
              <a:rPr kumimoji="0" lang="en-GB" sz="1200" b="1" i="0" u="none" strike="noStrike" kern="1200" cap="none" spc="0" normalizeH="0" noProof="0" dirty="0" smtClean="0">
                <a:ln>
                  <a:noFill/>
                </a:ln>
                <a:solidFill>
                  <a:prstClr val="black"/>
                </a:solidFill>
                <a:effectLst/>
                <a:uLnTx/>
                <a:uFillTx/>
                <a:latin typeface="Calibri"/>
                <a:ea typeface="+mn-ea"/>
                <a:cs typeface="+mn-cs"/>
              </a:rPr>
              <a:t> 23 Feb</a:t>
            </a:r>
            <a:r>
              <a:rPr kumimoji="0" lang="en-GB" sz="1200" b="0" i="0" u="none" strike="noStrike" kern="1200" cap="none" spc="0" normalizeH="0" baseline="0" noProof="0" dirty="0" smtClean="0">
                <a:ln>
                  <a:noFill/>
                </a:ln>
                <a:solidFill>
                  <a:prstClr val="black"/>
                </a:solidFill>
                <a:effectLst/>
                <a:uLnTx/>
                <a:uFillTx/>
                <a:latin typeface="Calibri"/>
                <a:ea typeface="+mn-ea"/>
                <a:cs typeface="+mn-cs"/>
              </a:rPr>
              <a:t> </a:t>
            </a:r>
            <a:r>
              <a:rPr lang="en-GB" sz="1000" b="1" noProof="0" dirty="0" smtClean="0">
                <a:solidFill>
                  <a:srgbClr val="FF0000"/>
                </a:solidFill>
              </a:rPr>
              <a:t>H-TERM</a:t>
            </a:r>
            <a:r>
              <a:rPr lang="en-GB" sz="900" b="1" dirty="0" smtClean="0">
                <a:solidFill>
                  <a:srgbClr val="FF0000"/>
                </a:solidFill>
              </a:rPr>
              <a:t> </a:t>
            </a: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Research:</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Analysis: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Planning: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Recording: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Experimenting: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Evaluating: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kumimoji="0" lang="en-GB" sz="900" b="0" i="0" u="none" strike="noStrike" kern="1200" cap="none" spc="0" normalizeH="0" baseline="0" noProof="0" dirty="0" smtClean="0">
                <a:ln>
                  <a:noFill/>
                </a:ln>
                <a:solidFill>
                  <a:prstClr val="black"/>
                </a:solidFill>
                <a:effectLst/>
                <a:uLnTx/>
                <a:uFillTx/>
                <a:latin typeface="Calibri"/>
                <a:ea typeface="+mn-ea"/>
                <a:cs typeface="+mn-cs"/>
              </a:rPr>
              <a:t>Presenting:</a:t>
            </a:r>
            <a:br>
              <a:rPr kumimoji="0" lang="en-GB" sz="900" b="0" i="0" u="none" strike="noStrike" kern="1200" cap="none" spc="0" normalizeH="0" baseline="0" noProof="0" dirty="0" smtClean="0">
                <a:ln>
                  <a:noFill/>
                </a:ln>
                <a:solidFill>
                  <a:prstClr val="black"/>
                </a:solidFill>
                <a:effectLst/>
                <a:uLnTx/>
                <a:uFillTx/>
                <a:latin typeface="Calibri"/>
                <a:ea typeface="+mn-ea"/>
                <a:cs typeface="+mn-cs"/>
              </a:rPr>
            </a:br>
            <a:r>
              <a:rPr lang="en-GB" sz="900" dirty="0" smtClean="0">
                <a:solidFill>
                  <a:srgbClr val="FF0000"/>
                </a:solidFill>
                <a:latin typeface="Calibri"/>
              </a:rPr>
              <a:t>READ Exam Paper and find inspirations</a:t>
            </a:r>
            <a:endParaRPr kumimoji="0" lang="en-GB" sz="1000" b="0" i="0" u="none" strike="noStrike" kern="1200" cap="none" spc="0" normalizeH="0" baseline="0" noProof="0" dirty="0">
              <a:ln>
                <a:noFill/>
              </a:ln>
              <a:solidFill>
                <a:srgbClr val="FF0000"/>
              </a:solidFill>
              <a:effectLst/>
              <a:uLnTx/>
              <a:uFillTx/>
              <a:latin typeface="Calibri"/>
              <a:ea typeface="+mn-ea"/>
              <a:cs typeface="+mn-cs"/>
            </a:endParaRPr>
          </a:p>
        </p:txBody>
      </p:sp>
    </p:spTree>
    <p:extLst>
      <p:ext uri="{BB962C8B-B14F-4D97-AF65-F5344CB8AC3E}">
        <p14:creationId xmlns:p14="http://schemas.microsoft.com/office/powerpoint/2010/main" val="3615361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2250" name="Group 42"/>
          <p:cNvGraphicFramePr>
            <a:graphicFrameLocks noGrp="1"/>
          </p:cNvGraphicFramePr>
          <p:nvPr>
            <p:extLst>
              <p:ext uri="{D42A27DB-BD31-4B8C-83A1-F6EECF244321}">
                <p14:modId xmlns:p14="http://schemas.microsoft.com/office/powerpoint/2010/main" val="1429988042"/>
              </p:ext>
            </p:extLst>
          </p:nvPr>
        </p:nvGraphicFramePr>
        <p:xfrm>
          <a:off x="251520" y="116632"/>
          <a:ext cx="8569325" cy="6738028"/>
        </p:xfrm>
        <a:graphic>
          <a:graphicData uri="http://schemas.openxmlformats.org/drawingml/2006/table">
            <a:tbl>
              <a:tblPr/>
              <a:tblGrid>
                <a:gridCol w="4536182">
                  <a:extLst>
                    <a:ext uri="{9D8B030D-6E8A-4147-A177-3AD203B41FA5}">
                      <a16:colId xmlns:a16="http://schemas.microsoft.com/office/drawing/2014/main" val="20000"/>
                    </a:ext>
                  </a:extLst>
                </a:gridCol>
                <a:gridCol w="2809181">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38653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smtClean="0">
                          <a:ln>
                            <a:noFill/>
                          </a:ln>
                          <a:solidFill>
                            <a:srgbClr val="FF0000"/>
                          </a:solidFill>
                          <a:effectLst/>
                          <a:uLnTx/>
                          <a:uFillTx/>
                          <a:latin typeface="Calibri"/>
                          <a:ea typeface="Calibri"/>
                          <a:cs typeface="Times New Roman"/>
                        </a:rPr>
                        <a:t>DEADLINE </a:t>
                      </a:r>
                      <a:r>
                        <a:rPr kumimoji="0" lang="en-GB" sz="2000" b="1" i="0" u="none" strike="noStrike" kern="1200" cap="none" spc="0" normalizeH="0" baseline="0" noProof="0" dirty="0" smtClean="0">
                          <a:ln>
                            <a:noFill/>
                          </a:ln>
                          <a:solidFill>
                            <a:srgbClr val="FF0000"/>
                          </a:solidFill>
                          <a:effectLst/>
                          <a:uLnTx/>
                          <a:uFillTx/>
                          <a:latin typeface="Calibri"/>
                          <a:ea typeface="Calibri"/>
                          <a:cs typeface="Times New Roman"/>
                        </a:rPr>
                        <a:t>MOCK EXAM 10-14 FEB</a:t>
                      </a:r>
                      <a:endPar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smtClean="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8525084"/>
                  </a:ext>
                </a:extLst>
              </a:tr>
              <a:tr h="624406">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t>Sections to complete</a:t>
                      </a:r>
                      <a:b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br>
                      <a:r>
                        <a:rPr lang="en-GB" altLang="en-US" sz="1200" b="1" i="1" dirty="0" smtClean="0">
                          <a:solidFill>
                            <a:srgbClr val="FF0000"/>
                          </a:solidFill>
                        </a:rPr>
                        <a:t>Week 16</a:t>
                      </a:r>
                      <a:r>
                        <a:rPr lang="en-GB" altLang="en-US" sz="1200" b="1" i="1" dirty="0" smtClean="0">
                          <a:solidFill>
                            <a:srgbClr val="000000"/>
                          </a:solidFill>
                        </a:rPr>
                        <a:t>:</a:t>
                      </a:r>
                      <a:r>
                        <a:rPr lang="en-GB" altLang="en-US" sz="1200" b="1" i="1" baseline="0" dirty="0" smtClean="0">
                          <a:solidFill>
                            <a:srgbClr val="000000"/>
                          </a:solidFill>
                        </a:rPr>
                        <a:t> </a:t>
                      </a:r>
                      <a:r>
                        <a:rPr lang="en-GB" altLang="en-US" sz="1200" b="1" i="1" baseline="0" dirty="0" smtClean="0">
                          <a:solidFill>
                            <a:srgbClr val="000000"/>
                          </a:solidFill>
                        </a:rPr>
                        <a:t>6  </a:t>
                      </a:r>
                      <a:r>
                        <a:rPr lang="en-GB" altLang="en-US" sz="1200" b="1" i="1" baseline="0" dirty="0" smtClean="0">
                          <a:solidFill>
                            <a:srgbClr val="000000"/>
                          </a:solidFill>
                        </a:rPr>
                        <a:t>– </a:t>
                      </a:r>
                      <a:r>
                        <a:rPr lang="en-GB" altLang="en-US" sz="1200" b="1" i="1" baseline="0" dirty="0" smtClean="0">
                          <a:solidFill>
                            <a:srgbClr val="000000"/>
                          </a:solidFill>
                        </a:rPr>
                        <a:t>13 </a:t>
                      </a:r>
                      <a:r>
                        <a:rPr lang="en-GB" altLang="en-US" sz="1200" b="1" i="1" baseline="0" dirty="0" smtClean="0">
                          <a:solidFill>
                            <a:srgbClr val="000000"/>
                          </a:solidFill>
                        </a:rPr>
                        <a:t>Jan</a:t>
                      </a:r>
                      <a:r>
                        <a:rPr lang="en-GB" sz="1200" b="1" dirty="0" smtClean="0"/>
                        <a:t/>
                      </a:r>
                      <a:br>
                        <a:rPr lang="en-GB" sz="1200" b="1" dirty="0" smtClean="0"/>
                      </a:br>
                      <a:r>
                        <a:rPr kumimoji="0" lang="en-GB" sz="1200" b="1" i="0" u="none" strike="noStrike" cap="none" normalizeH="0" baseline="0" dirty="0" smtClean="0">
                          <a:ln>
                            <a:noFill/>
                          </a:ln>
                          <a:solidFill>
                            <a:schemeClr val="tx1"/>
                          </a:solidFill>
                          <a:effectLst/>
                          <a:latin typeface="Tahoma" pitchFamily="34" charset="0"/>
                          <a:ea typeface="MS Mincho" pitchFamily="49" charset="-128"/>
                        </a:rPr>
                        <a:t>Editing images and write Essay paragraph 1</a:t>
                      </a:r>
                      <a:endParaRPr kumimoji="0" lang="en-GB" altLang="en-US" sz="1200" b="1"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t>Slides to improve: Actions to take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0" i="0" u="none" strike="noStrike" cap="none" normalizeH="0" baseline="0" dirty="0" smtClean="0">
                          <a:ln>
                            <a:noFill/>
                          </a:ln>
                          <a:solidFill>
                            <a:schemeClr val="tx1"/>
                          </a:solidFill>
                          <a:effectLst/>
                          <a:latin typeface="Tahoma" pitchFamily="34" charset="0"/>
                          <a:ea typeface="Tahoma" panose="020B0604030504040204" pitchFamily="34" charset="0"/>
                          <a:cs typeface="Tahoma" panose="020B0604030504040204" pitchFamily="34" charset="0"/>
                        </a:rPr>
                        <a:t>Complete by: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96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PHOTOBOOK: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(Mon, Tue, Thurs &amp; Fri)</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Bring images from new photo-shoots to lessons and follow these instructions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Save shoots in folder and import into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Lightroom</a:t>
                      </a: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Organisation: Create a new Collection from each new shoot inside Collection Set: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Editing: select 8-12 images from each 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Experimenting: Adjust images in Develop, both as Colour and B&amp;W images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Export images as JPGS (1000 pixels) and save in a folder: BLOG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Create a Blogpost with edited images and an evaluation; explaining what you focused on in each shoot and how you intend to develop your next photoshoot.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Make references to artists references, previous work, experiments, inspiration etc.</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Prep for photobook design: Make a rough selection of your 40-50 best pictures from all shoots. Make sure you have adjusted and standardised all the pictures in terms of exposure, colour balance.</a:t>
                      </a: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7245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Further experimentation:</a:t>
                      </a: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Export same set of images from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Lightroom</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as TIFF (4000 pixels</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Experimentation: demonstrate further creativity using Photoshop to make composite/ montage/ typology/ grids/ diptych/triptych, text/ typology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etc</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appropriate to your intentions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Design: Begin to explore different layout options using </a:t>
                      </a:r>
                      <a:r>
                        <a:rPr kumimoji="0" lang="en-GB" sz="1100" b="0" i="0" u="none" strike="noStrike" kern="1200" cap="none" spc="0" normalizeH="0" baseline="0" noProof="0" dirty="0" err="1" smtClean="0">
                          <a:ln>
                            <a:noFill/>
                          </a:ln>
                          <a:solidFill>
                            <a:srgbClr val="000000"/>
                          </a:solidFill>
                          <a:effectLst/>
                          <a:uLnTx/>
                          <a:uFillTx/>
                          <a:latin typeface="+mn-lt"/>
                          <a:ea typeface="+mn-ea"/>
                          <a:cs typeface="+mn-cs"/>
                        </a:rPr>
                        <a:t>Indesign</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 and make a new zine/book. Set up new document as A5 page sizes. This is trying out ideas before you begin designing photobook.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mn-ea"/>
                          <a:cs typeface="+mn-cs"/>
                        </a:rPr>
                        <a:t>Make sure you annotate process and techniques used and evaluate each experiment </a:t>
                      </a:r>
                      <a:endParaRPr kumimoji="0" lang="en-GB" sz="1100" b="0" i="0" u="none" strike="noStrike" kern="1200" cap="none" spc="0" normalizeH="0" baseline="0" noProof="0" dirty="0" smtClean="0">
                        <a:ln>
                          <a:noFill/>
                        </a:ln>
                        <a:solidFill>
                          <a:srgbClr val="00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Arial" pitchFamily="34" charset="0"/>
                          <a:ea typeface="ＭＳ Ｐゴシック" pitchFamily="34" charset="-128"/>
                        </a:defRPr>
                      </a:lvl1pPr>
                      <a:lvl2pPr marL="742950" indent="-285750" eaLnBrk="0" hangingPunct="0">
                        <a:spcBef>
                          <a:spcPct val="20000"/>
                        </a:spcBef>
                        <a:defRPr sz="2400">
                          <a:solidFill>
                            <a:schemeClr val="tx1"/>
                          </a:solidFill>
                          <a:latin typeface="Arial" pitchFamily="34" charset="0"/>
                          <a:ea typeface="ＭＳ Ｐゴシック" pitchFamily="34" charset="-128"/>
                        </a:defRPr>
                      </a:lvl2pPr>
                      <a:lvl3pPr marL="1143000" indent="-228600" eaLnBrk="0" hangingPunct="0">
                        <a:spcBef>
                          <a:spcPct val="20000"/>
                        </a:spcBef>
                        <a:defRPr sz="2000">
                          <a:solidFill>
                            <a:schemeClr val="tx1"/>
                          </a:solidFill>
                          <a:latin typeface="Arial" pitchFamily="34" charset="0"/>
                          <a:ea typeface="ＭＳ Ｐゴシック" pitchFamily="34" charset="-128"/>
                        </a:defRPr>
                      </a:lvl3pPr>
                      <a:lvl4pPr marL="1600200" indent="-228600" eaLnBrk="0" hangingPunct="0">
                        <a:spcBef>
                          <a:spcPct val="20000"/>
                        </a:spcBef>
                        <a:defRPr>
                          <a:solidFill>
                            <a:schemeClr val="tx1"/>
                          </a:solidFill>
                          <a:latin typeface="Arial" pitchFamily="34" charset="0"/>
                          <a:ea typeface="ＭＳ Ｐゴシック" pitchFamily="34" charset="-128"/>
                        </a:defRPr>
                      </a:lvl4pPr>
                      <a:lvl5pPr marL="2057400" indent="-228600" eaLnBrk="0" hangingPunct="0">
                        <a:spcBef>
                          <a:spcPct val="20000"/>
                        </a:spcBef>
                        <a:defRPr>
                          <a:solidFill>
                            <a:schemeClr val="tx1"/>
                          </a:solidFill>
                          <a:latin typeface="Arial" pitchFamily="34"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7529">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Paragraph 1 and upload to the blog no later than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WED 15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Jan.</a:t>
                      </a:r>
                      <a:endParaRPr kumimoji="0" lang="en-GB" sz="1100" b="1" i="0" u="none" strike="noStrike" kern="1200" cap="none" spc="0" normalizeH="0" baseline="0" noProof="0" dirty="0" smtClean="0">
                        <a:ln>
                          <a:noFill/>
                        </a:ln>
                        <a:solidFill>
                          <a:srgbClr val="FF0000"/>
                        </a:solidFill>
                        <a:effectLst/>
                        <a:uLnTx/>
                        <a:uFillTx/>
                        <a:latin typeface="+mn-lt"/>
                        <a:ea typeface="+mn-ea"/>
                        <a:cs typeface="+mn-cs"/>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1200" b="0" i="0" u="none" strike="noStrike" cap="none" normalizeH="0" baseline="0" dirty="0" smtClean="0">
                        <a:ln>
                          <a:noFill/>
                        </a:ln>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47269955"/>
                  </a:ext>
                </a:extLst>
              </a:tr>
            </a:tbl>
          </a:graphicData>
        </a:graphic>
      </p:graphicFrame>
    </p:spTree>
    <p:extLst>
      <p:ext uri="{BB962C8B-B14F-4D97-AF65-F5344CB8AC3E}">
        <p14:creationId xmlns:p14="http://schemas.microsoft.com/office/powerpoint/2010/main" val="1125257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1463" name="Group 39"/>
          <p:cNvGraphicFramePr>
            <a:graphicFrameLocks noGrp="1"/>
          </p:cNvGraphicFramePr>
          <p:nvPr>
            <p:extLst>
              <p:ext uri="{D42A27DB-BD31-4B8C-83A1-F6EECF244321}">
                <p14:modId xmlns:p14="http://schemas.microsoft.com/office/powerpoint/2010/main" val="87893256"/>
              </p:ext>
            </p:extLst>
          </p:nvPr>
        </p:nvGraphicFramePr>
        <p:xfrm>
          <a:off x="251520" y="332656"/>
          <a:ext cx="8569325" cy="6295568"/>
        </p:xfrm>
        <a:graphic>
          <a:graphicData uri="http://schemas.openxmlformats.org/drawingml/2006/table">
            <a:tbl>
              <a:tblPr/>
              <a:tblGrid>
                <a:gridCol w="4591050">
                  <a:extLst>
                    <a:ext uri="{9D8B030D-6E8A-4147-A177-3AD203B41FA5}">
                      <a16:colId xmlns:a16="http://schemas.microsoft.com/office/drawing/2014/main" val="20000"/>
                    </a:ext>
                  </a:extLst>
                </a:gridCol>
                <a:gridCol w="2754313">
                  <a:extLst>
                    <a:ext uri="{9D8B030D-6E8A-4147-A177-3AD203B41FA5}">
                      <a16:colId xmlns:a16="http://schemas.microsoft.com/office/drawing/2014/main" val="20001"/>
                    </a:ext>
                  </a:extLst>
                </a:gridCol>
                <a:gridCol w="1223962">
                  <a:extLst>
                    <a:ext uri="{9D8B030D-6E8A-4147-A177-3AD203B41FA5}">
                      <a16:colId xmlns:a16="http://schemas.microsoft.com/office/drawing/2014/main" val="20002"/>
                    </a:ext>
                  </a:extLst>
                </a:gridCol>
              </a:tblGrid>
              <a:tr h="406807">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rPr>
                        <a:t>TRACKING SHEET: SPRING TERM - </a:t>
                      </a:r>
                      <a:r>
                        <a:rPr kumimoji="0" lang="en-GB" sz="2000" b="1" i="0" u="none" strike="noStrike" kern="1200" cap="none" spc="0" normalizeH="0" baseline="0" noProof="0" dirty="0" smtClean="0">
                          <a:ln>
                            <a:noFill/>
                          </a:ln>
                          <a:solidFill>
                            <a:srgbClr val="FF0000"/>
                          </a:solidFill>
                          <a:effectLst/>
                          <a:uLnTx/>
                          <a:uFillTx/>
                          <a:latin typeface="Calibri"/>
                          <a:ea typeface="Calibri"/>
                          <a:cs typeface="Times New Roman"/>
                        </a:rPr>
                        <a:t>DEADLINE MOCK EXAM 10-14 FEB</a:t>
                      </a:r>
                      <a:endParaRPr kumimoji="0" lang="en-GB" sz="2000" b="0" i="0" u="none" strike="noStrike" kern="1200" cap="none" spc="0" normalizeH="0" baseline="0" noProof="0" dirty="0" smtClean="0">
                        <a:ln>
                          <a:noFill/>
                        </a:ln>
                        <a:solidFill>
                          <a:srgbClr val="000000"/>
                        </a:solidFill>
                        <a:effectLst/>
                        <a:uLnTx/>
                        <a:uFillTx/>
                        <a:latin typeface="Calibri"/>
                        <a:ea typeface="Calibri"/>
                        <a:cs typeface="Times New Roman"/>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4008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ahoma" charset="0"/>
                          <a:ea typeface="MS Mincho" charset="0"/>
                          <a:cs typeface="Tahoma" charset="0"/>
                        </a:rPr>
                        <a:t>Sections to complete</a:t>
                      </a:r>
                      <a:br>
                        <a:rPr kumimoji="0" lang="en-GB" sz="1200" b="0" i="0" u="none" strike="noStrike" cap="none" normalizeH="0" baseline="0" dirty="0" smtClean="0">
                          <a:ln>
                            <a:noFill/>
                          </a:ln>
                          <a:solidFill>
                            <a:schemeClr val="tx1"/>
                          </a:solidFill>
                          <a:effectLst/>
                          <a:latin typeface="Tahoma" charset="0"/>
                          <a:ea typeface="MS Mincho" charset="0"/>
                          <a:cs typeface="Tahoma" charset="0"/>
                        </a:rPr>
                      </a:br>
                      <a:r>
                        <a:rPr lang="en-GB" altLang="en-US" sz="1200" b="1" i="1" kern="1200" dirty="0" smtClean="0">
                          <a:solidFill>
                            <a:srgbClr val="FF0000"/>
                          </a:solidFill>
                          <a:latin typeface="+mn-lt"/>
                          <a:ea typeface="+mn-ea"/>
                          <a:cs typeface="+mn-cs"/>
                        </a:rPr>
                        <a:t>Week 17: </a:t>
                      </a:r>
                      <a:r>
                        <a:rPr lang="en-GB" altLang="en-US" sz="1200" b="1" i="1" kern="1200" dirty="0" smtClean="0">
                          <a:solidFill>
                            <a:schemeClr val="tx1"/>
                          </a:solidFill>
                          <a:latin typeface="+mn-lt"/>
                          <a:ea typeface="+mn-ea"/>
                          <a:cs typeface="+mn-cs"/>
                        </a:rPr>
                        <a:t>13 </a:t>
                      </a:r>
                      <a:r>
                        <a:rPr lang="en-GB" altLang="en-US" sz="1200" b="1" i="1" kern="1200" dirty="0" smtClean="0">
                          <a:solidFill>
                            <a:schemeClr val="tx1"/>
                          </a:solidFill>
                          <a:latin typeface="+mn-lt"/>
                          <a:ea typeface="+mn-ea"/>
                          <a:cs typeface="+mn-cs"/>
                        </a:rPr>
                        <a:t>- </a:t>
                      </a:r>
                      <a:r>
                        <a:rPr lang="en-GB" altLang="en-US" sz="1200" b="1" i="1" kern="1200" dirty="0" smtClean="0">
                          <a:solidFill>
                            <a:schemeClr val="tx1"/>
                          </a:solidFill>
                          <a:latin typeface="+mn-lt"/>
                          <a:ea typeface="+mn-ea"/>
                          <a:cs typeface="+mn-cs"/>
                        </a:rPr>
                        <a:t>20 </a:t>
                      </a:r>
                      <a:r>
                        <a:rPr lang="en-GB" altLang="en-US" sz="1200" b="1" i="1" kern="1200" dirty="0" smtClean="0">
                          <a:solidFill>
                            <a:schemeClr val="tx1"/>
                          </a:solidFill>
                          <a:latin typeface="+mn-lt"/>
                          <a:ea typeface="+mn-ea"/>
                          <a:cs typeface="+mn-cs"/>
                        </a:rPr>
                        <a:t>Jan:</a:t>
                      </a:r>
                      <a:r>
                        <a:rPr lang="en-GB" altLang="en-US" sz="1200" b="1" i="0" baseline="0" dirty="0" smtClean="0">
                          <a:solidFill>
                            <a:srgbClr val="000000"/>
                          </a:solidFill>
                        </a:rPr>
                        <a:t/>
                      </a:r>
                      <a:br>
                        <a:rPr lang="en-GB" altLang="en-US" sz="1200" b="1" i="0" baseline="0" dirty="0" smtClean="0">
                          <a:solidFill>
                            <a:srgbClr val="000000"/>
                          </a:solidFill>
                        </a:rPr>
                      </a:br>
                      <a:r>
                        <a:rPr kumimoji="0" lang="en-GB" sz="1200" b="1" i="0" u="none" strike="noStrike" cap="none" normalizeH="0" baseline="0" dirty="0" smtClean="0">
                          <a:ln>
                            <a:noFill/>
                          </a:ln>
                          <a:solidFill>
                            <a:schemeClr val="tx1"/>
                          </a:solidFill>
                          <a:effectLst/>
                          <a:latin typeface="Tahoma" charset="0"/>
                          <a:ea typeface="MS Mincho" charset="0"/>
                          <a:cs typeface="Tahoma" charset="0"/>
                        </a:rPr>
                        <a:t>Research / deconstruct photo book</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a:ln>
                            <a:noFill/>
                          </a:ln>
                          <a:solidFill>
                            <a:schemeClr val="tx1"/>
                          </a:solidFill>
                          <a:effectLst/>
                          <a:latin typeface="Tahoma" charset="0"/>
                          <a:ea typeface="MS Mincho" charset="0"/>
                          <a:cs typeface="Tahoma" charset="0"/>
                        </a:rPr>
                        <a:t>Slides to improve: Actions to take</a:t>
                      </a:r>
                      <a:endParaRPr kumimoji="0" lang="en-GB" sz="1200" b="0" i="0" u="none" strike="noStrike" cap="none" normalizeH="0" baseline="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ahoma" charset="0"/>
                          <a:ea typeface="MS Mincho" charset="0"/>
                          <a:cs typeface="Tahoma" charset="0"/>
                        </a:rPr>
                        <a:t>Complete by:</a:t>
                      </a:r>
                      <a:endParaRPr kumimoji="0" lang="en-GB" sz="1200" b="0" i="0" u="none" strike="noStrike" cap="none" normalizeH="0" baseline="0" dirty="0">
                        <a:ln>
                          <a:noFill/>
                        </a:ln>
                        <a:solidFill>
                          <a:schemeClr val="tx1"/>
                        </a:solidFill>
                        <a:effectLst/>
                        <a:latin typeface="Arial"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02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GB" altLang="en-US" sz="1100" b="1" i="0" baseline="0" dirty="0" smtClean="0">
                          <a:solidFill>
                            <a:srgbClr val="000000"/>
                          </a:solidFill>
                        </a:rPr>
                        <a:t>Photobook: </a:t>
                      </a:r>
                      <a:r>
                        <a:rPr kumimoji="0" lang="en-GB" sz="1100" b="0" i="0" u="none" strike="noStrike" kern="1200" cap="none" spc="0" normalizeH="0" baseline="0" noProof="0" dirty="0" smtClean="0">
                          <a:ln>
                            <a:noFill/>
                          </a:ln>
                          <a:solidFill>
                            <a:srgbClr val="000000"/>
                          </a:solidFill>
                          <a:effectLst/>
                          <a:uLnTx/>
                          <a:uFillTx/>
                          <a:latin typeface="Arial" pitchFamily="34" charset="0"/>
                          <a:ea typeface="ＭＳ Ｐゴシック" pitchFamily="34" charset="-128"/>
                          <a:cs typeface="+mn-cs"/>
                        </a:rPr>
                        <a:t>Lesson time (Mon, Tue, Thurs &amp; Fri)</a:t>
                      </a:r>
                      <a:endParaRPr lang="en-US" sz="1100" dirty="0" smtClean="0"/>
                    </a:p>
                    <a:p>
                      <a:pPr marL="171450" indent="-171450">
                        <a:buFont typeface="Arial" panose="020B0604020202020204" pitchFamily="34" charset="0"/>
                        <a:buChar char="•"/>
                      </a:pPr>
                      <a:r>
                        <a:rPr lang="en-US" sz="1100" kern="1200" dirty="0" smtClean="0">
                          <a:solidFill>
                            <a:schemeClr val="tx1"/>
                          </a:solidFill>
                          <a:effectLst/>
                          <a:latin typeface="+mn-lt"/>
                          <a:ea typeface="+mn-ea"/>
                          <a:cs typeface="+mn-cs"/>
                        </a:rPr>
                        <a:t>READ</a:t>
                      </a:r>
                      <a:r>
                        <a:rPr lang="en-US" sz="1100" dirty="0" smtClean="0"/>
                        <a:t> </a:t>
                      </a:r>
                      <a:r>
                        <a:rPr lang="en-US" sz="1100" dirty="0" smtClean="0"/>
                        <a:t>these texts to better understand how to identify a narrative and understand the design process of photobook making.</a:t>
                      </a:r>
                      <a:r>
                        <a:rPr lang="en-US" sz="1100" baseline="0" dirty="0" smtClean="0"/>
                        <a:t> </a:t>
                      </a:r>
                      <a:r>
                        <a:rPr lang="en-US" sz="1100" dirty="0" smtClean="0"/>
                        <a:t>Colin </a:t>
                      </a:r>
                      <a:r>
                        <a:rPr lang="en-US" sz="1100" dirty="0" err="1" smtClean="0"/>
                        <a:t>Pantall</a:t>
                      </a:r>
                      <a:r>
                        <a:rPr lang="en-US" sz="1100" dirty="0" smtClean="0"/>
                        <a:t>: </a:t>
                      </a:r>
                      <a:r>
                        <a:rPr lang="en-US" sz="1100" kern="1200" dirty="0" smtClean="0">
                          <a:solidFill>
                            <a:schemeClr val="tx1"/>
                          </a:solidFill>
                          <a:effectLst/>
                          <a:latin typeface="+mn-lt"/>
                          <a:ea typeface="+mn-ea"/>
                          <a:cs typeface="+mn-cs"/>
                          <a:hlinkClick r:id="rId2"/>
                        </a:rPr>
                        <a:t>Identifying the Story: Sequencing isn't narrative</a:t>
                      </a:r>
                      <a:endParaRPr lang="en-US" sz="1100" dirty="0" smtClean="0"/>
                    </a:p>
                    <a:p>
                      <a:pPr marL="171450" indent="-171450">
                        <a:buFont typeface="Arial" panose="020B0604020202020204" pitchFamily="34" charset="0"/>
                        <a:buChar char="•"/>
                      </a:pPr>
                      <a:r>
                        <a:rPr lang="en-US" sz="1100" dirty="0" smtClean="0"/>
                        <a:t>Extension: Here are a serious blog post by Photobook critic, </a:t>
                      </a:r>
                      <a:r>
                        <a:rPr lang="en-US" sz="1100" dirty="0" err="1" smtClean="0"/>
                        <a:t>Joerg</a:t>
                      </a:r>
                      <a:r>
                        <a:rPr lang="en-US" sz="1100" dirty="0" smtClean="0"/>
                        <a:t> </a:t>
                      </a:r>
                      <a:r>
                        <a:rPr lang="en-US" sz="1100" dirty="0" err="1" smtClean="0"/>
                        <a:t>Colberg</a:t>
                      </a:r>
                      <a:r>
                        <a:rPr lang="en-US" sz="1100" dirty="0" smtClean="0"/>
                        <a:t> which consider the many aspects of photobook making: </a:t>
                      </a:r>
                      <a:r>
                        <a:rPr lang="en-US" sz="1100" kern="1200" dirty="0" smtClean="0">
                          <a:solidFill>
                            <a:schemeClr val="tx1"/>
                          </a:solidFill>
                          <a:effectLst/>
                          <a:latin typeface="+mn-lt"/>
                          <a:ea typeface="+mn-ea"/>
                          <a:cs typeface="+mn-cs"/>
                          <a:hlinkClick r:id="rId3"/>
                        </a:rPr>
                        <a:t>The Forms an Functions of Photobooks</a:t>
                      </a:r>
                      <a:r>
                        <a:rPr lang="en-US" sz="1100" kern="1200" dirty="0" smtClean="0">
                          <a:solidFill>
                            <a:schemeClr val="tx1"/>
                          </a:solidFill>
                          <a:effectLst/>
                          <a:latin typeface="+mn-lt"/>
                          <a:ea typeface="+mn-ea"/>
                          <a:cs typeface="+mn-cs"/>
                        </a:rPr>
                        <a:t/>
                      </a:r>
                      <a:br>
                        <a:rPr lang="en-US" sz="1100" kern="1200" dirty="0" smtClean="0">
                          <a:solidFill>
                            <a:schemeClr val="tx1"/>
                          </a:solidFill>
                          <a:effectLst/>
                          <a:latin typeface="+mn-lt"/>
                          <a:ea typeface="+mn-ea"/>
                          <a:cs typeface="+mn-cs"/>
                        </a:rPr>
                      </a:br>
                      <a:endParaRPr lang="en-US" sz="1100" dirty="0" smtClean="0"/>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872">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cap="none" normalizeH="0" baseline="0" dirty="0">
                          <a:ln>
                            <a:noFill/>
                          </a:ln>
                          <a:solidFill>
                            <a:schemeClr val="tx1"/>
                          </a:solidFill>
                          <a:effectLst/>
                          <a:latin typeface="Tahoma" charset="0"/>
                          <a:ea typeface="ＭＳ Ｐゴシック" charset="0"/>
                        </a:rPr>
                        <a:t>Research a photo-book and describe what story/narrative the book is </a:t>
                      </a:r>
                      <a:r>
                        <a:rPr kumimoji="0" lang="en-GB" sz="1100" b="0" i="0" u="none" strike="noStrike" cap="none" normalizeH="0" baseline="0" dirty="0" smtClean="0">
                          <a:ln>
                            <a:noFill/>
                          </a:ln>
                          <a:solidFill>
                            <a:schemeClr val="tx1"/>
                          </a:solidFill>
                          <a:effectLst/>
                          <a:latin typeface="Tahoma" charset="0"/>
                          <a:ea typeface="ＭＳ Ｐゴシック" charset="0"/>
                        </a:rPr>
                        <a:t>telling - </a:t>
                      </a:r>
                      <a:r>
                        <a:rPr lang="en-GB" altLang="en-US" sz="1100" dirty="0" smtClean="0">
                          <a:solidFill>
                            <a:srgbClr val="000000"/>
                          </a:solidFill>
                        </a:rPr>
                        <a:t>its subject-matter, genre, style, approach</a:t>
                      </a:r>
                      <a:r>
                        <a:rPr lang="en-GB" altLang="en-US" sz="1100" baseline="0" dirty="0" smtClean="0">
                          <a:solidFill>
                            <a:srgbClr val="000000"/>
                          </a:solidFill>
                        </a:rPr>
                        <a:t> etc.</a:t>
                      </a:r>
                      <a:r>
                        <a:rPr lang="en-GB" altLang="en-US" sz="1100" dirty="0" smtClean="0">
                          <a:solidFill>
                            <a:srgbClr val="000000"/>
                          </a:solidFill>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22224">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sz="1100" b="0" i="0" u="none" strike="noStrike" cap="none" normalizeH="0" baseline="0" dirty="0">
                          <a:ln>
                            <a:noFill/>
                          </a:ln>
                          <a:solidFill>
                            <a:schemeClr val="tx1"/>
                          </a:solidFill>
                          <a:effectLst/>
                          <a:latin typeface="Tahoma" charset="0"/>
                          <a:ea typeface="ＭＳ Ｐゴシック" charset="0"/>
                          <a:cs typeface="Times New Roman" charset="0"/>
                        </a:rPr>
                        <a:t>Who is the photographer? </a:t>
                      </a:r>
                      <a:r>
                        <a:rPr kumimoji="0" lang="en-GB" sz="1100" b="0" i="0" u="none" strike="noStrike" cap="none" normalizeH="0" baseline="0" dirty="0" smtClean="0">
                          <a:ln>
                            <a:noFill/>
                          </a:ln>
                          <a:solidFill>
                            <a:schemeClr val="tx1"/>
                          </a:solidFill>
                          <a:effectLst/>
                          <a:latin typeface="Tahoma" charset="0"/>
                          <a:ea typeface="ＭＳ Ｐゴシック" charset="0"/>
                          <a:cs typeface="Times New Roman" charset="0"/>
                        </a:rPr>
                        <a:t>Why did he/she make it? (intentions/ reasons) Who is it for? (audience) How was it received? (any press, awards, legacy etc.)</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025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GB" sz="1100" dirty="0" smtClean="0"/>
                        <a:t>Deconstruct the narrative, concept and design of the book such</a:t>
                      </a:r>
                      <a:r>
                        <a:rPr lang="en-GB" sz="1100" baseline="0" dirty="0" smtClean="0"/>
                        <a:t> as: </a:t>
                      </a:r>
                      <a:r>
                        <a:rPr lang="en-GB" sz="1100" dirty="0" smtClean="0"/>
                        <a:t>Book in hand</a:t>
                      </a:r>
                      <a:r>
                        <a:rPr lang="en-GB" sz="1100" baseline="0" dirty="0" smtClean="0"/>
                        <a:t> (how does it feel?0, p</a:t>
                      </a:r>
                      <a:r>
                        <a:rPr lang="en-GB" sz="1100" dirty="0" smtClean="0"/>
                        <a:t>aper and ink, format, size and</a:t>
                      </a:r>
                      <a:r>
                        <a:rPr lang="en-GB" sz="1100" baseline="0" dirty="0" smtClean="0"/>
                        <a:t> </a:t>
                      </a:r>
                      <a:r>
                        <a:rPr lang="en-GB" sz="1100" dirty="0" smtClean="0"/>
                        <a:t>orientation,</a:t>
                      </a:r>
                      <a:r>
                        <a:rPr lang="en-GB" sz="1100" baseline="0" dirty="0" smtClean="0"/>
                        <a:t> d</a:t>
                      </a:r>
                      <a:r>
                        <a:rPr lang="en-GB" sz="1100" dirty="0" smtClean="0"/>
                        <a:t>esign and layout, rhythm and sequencing, structure and</a:t>
                      </a:r>
                      <a:r>
                        <a:rPr lang="en-GB" sz="1100" baseline="0" dirty="0" smtClean="0"/>
                        <a:t> </a:t>
                      </a:r>
                      <a:r>
                        <a:rPr lang="en-GB" sz="1100" dirty="0" smtClean="0"/>
                        <a:t>architecture, narrative.</a:t>
                      </a:r>
                      <a:r>
                        <a:rPr lang="en-GB" sz="1100" baseline="0" dirty="0" smtClean="0"/>
                        <a:t> t</a:t>
                      </a:r>
                      <a:r>
                        <a:rPr lang="en-GB" sz="1100" dirty="0" smtClean="0"/>
                        <a:t>itle, images and text</a:t>
                      </a:r>
                      <a:endParaRPr kumimoji="0" lang="en-GB" sz="1100" b="0" i="0" u="none" strike="noStrike" cap="none" normalizeH="0" baseline="0" dirty="0" smtClean="0">
                        <a:ln>
                          <a:noFill/>
                        </a:ln>
                        <a:solidFill>
                          <a:schemeClr val="tx1"/>
                        </a:solidFill>
                        <a:effectLst/>
                        <a:latin typeface="Tahoma"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78160">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lang="en-US" sz="1100" dirty="0" smtClean="0"/>
                        <a:t>Write a book specification and describe in detail what your book will be about in terms of narrative, concept and design.  Produce a mood-board of design ideas.</a:t>
                      </a:r>
                      <a:endParaRPr kumimoji="0" lang="en-GB" sz="1100" b="0" i="0" u="none" strike="noStrike" cap="none" normalizeH="0" baseline="0" dirty="0">
                        <a:ln>
                          <a:noFill/>
                        </a:ln>
                        <a:solidFill>
                          <a:schemeClr val="tx1"/>
                        </a:solidFill>
                        <a:effectLst/>
                        <a:latin typeface="Tahoma" charset="0"/>
                        <a:ea typeface="MS Mincho" charset="0"/>
                        <a:cs typeface="Tahoma"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04057">
                <a:tc>
                  <a:txBody>
                    <a:body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chemeClr val="tx1"/>
                          </a:solidFill>
                          <a:effectLst/>
                          <a:uLnTx/>
                          <a:uFillTx/>
                          <a:latin typeface="+mn-lt"/>
                          <a:ea typeface="+mn-ea"/>
                          <a:cs typeface="+mn-cs"/>
                        </a:rPr>
                        <a:t>Narrative: What is your story? </a:t>
                      </a:r>
                      <a:br>
                        <a:rPr kumimoji="0" lang="en-GB" sz="1100" b="0" i="0" u="none" strike="noStrike" kern="1200" cap="none" spc="0" normalizeH="0" baseline="0" noProof="0" dirty="0" smtClean="0">
                          <a:ln>
                            <a:noFill/>
                          </a:ln>
                          <a:solidFill>
                            <a:schemeClr val="tx1"/>
                          </a:solidFill>
                          <a:effectLst/>
                          <a:uLnTx/>
                          <a:uFillTx/>
                          <a:latin typeface="+mn-lt"/>
                          <a:ea typeface="+mn-ea"/>
                          <a:cs typeface="+mn-cs"/>
                        </a:rPr>
                      </a:br>
                      <a:r>
                        <a:rPr kumimoji="0" lang="en-GB" sz="1100" b="0" i="0" u="none" strike="noStrike" kern="1200" cap="none" spc="0" normalizeH="0" baseline="0" noProof="0" dirty="0" smtClean="0">
                          <a:ln>
                            <a:noFill/>
                          </a:ln>
                          <a:solidFill>
                            <a:schemeClr val="tx1"/>
                          </a:solidFill>
                          <a:effectLst/>
                          <a:uLnTx/>
                          <a:uFillTx/>
                          <a:latin typeface="+mn-lt"/>
                          <a:ea typeface="+mn-ea"/>
                          <a:cs typeface="+mn-cs"/>
                        </a:rPr>
                        <a:t>Describe in: 3 words, a sentence, a paragraphs</a:t>
                      </a:r>
                      <a:endParaRPr kumimoji="0" lang="en-GB" sz="1100" b="0" i="0" u="none" strike="noStrike" kern="1200" cap="none" spc="0" normalizeH="0" baseline="0" noProof="0" dirty="0" smtClean="0">
                        <a:ln>
                          <a:noFill/>
                        </a:ln>
                        <a:solidFill>
                          <a:schemeClr val="tx1"/>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3554479"/>
                  </a:ext>
                </a:extLst>
              </a:tr>
              <a:tr h="82296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1100" b="1" i="0" u="none" strike="noStrike" kern="1200" cap="none" spc="0" normalizeH="0" baseline="0" noProof="0" dirty="0" smtClean="0">
                          <a:ln>
                            <a:noFill/>
                          </a:ln>
                          <a:solidFill>
                            <a:srgbClr val="000000"/>
                          </a:solidFill>
                          <a:effectLst/>
                          <a:uLnTx/>
                          <a:uFillTx/>
                          <a:latin typeface="+mn-lt"/>
                          <a:ea typeface="+mn-ea"/>
                          <a:cs typeface="+mn-cs"/>
                        </a:rPr>
                        <a:t>Essay: </a:t>
                      </a:r>
                      <a:r>
                        <a:rPr kumimoji="0" lang="en-GB" sz="1100" b="0" i="0" u="none" strike="noStrike" kern="1200" cap="none" spc="0" normalizeH="0" baseline="0" noProof="0" dirty="0" smtClean="0">
                          <a:ln>
                            <a:noFill/>
                          </a:ln>
                          <a:solidFill>
                            <a:srgbClr val="000000"/>
                          </a:solidFill>
                          <a:effectLst/>
                          <a:uLnTx/>
                          <a:uFillTx/>
                          <a:latin typeface="+mn-lt"/>
                          <a:ea typeface="+mn-ea"/>
                          <a:cs typeface="+mn-cs"/>
                        </a:rPr>
                        <a:t>Lesson time (Wed)</a:t>
                      </a:r>
                    </a:p>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Complete</a:t>
                      </a:r>
                      <a:r>
                        <a:rPr kumimoji="0" lang="en-GB" altLang="en-US" sz="1100" b="0" i="0" u="none" strike="noStrike" kern="1200" cap="none" spc="0" normalizeH="0" baseline="0" noProof="0" dirty="0" smtClean="0">
                          <a:ln>
                            <a:noFill/>
                          </a:ln>
                          <a:solidFill>
                            <a:srgbClr val="000000"/>
                          </a:solidFill>
                          <a:effectLst/>
                          <a:uLnTx/>
                          <a:uFillTx/>
                          <a:latin typeface="+mn-lt"/>
                          <a:ea typeface="ＭＳ Ｐゴシック" pitchFamily="34" charset="-128"/>
                          <a:cs typeface="+mn-cs"/>
                        </a:rPr>
                        <a:t> Paragraph 2 and upload to the blog no later than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WED 22 </a:t>
                      </a:r>
                      <a:r>
                        <a:rPr kumimoji="0" lang="en-GB" altLang="en-US" sz="1100" b="1" i="0" u="none" strike="noStrike" kern="1200" cap="none" spc="0" normalizeH="0" baseline="0" noProof="0" dirty="0" smtClean="0">
                          <a:ln>
                            <a:noFill/>
                          </a:ln>
                          <a:solidFill>
                            <a:srgbClr val="FF0000"/>
                          </a:solidFill>
                          <a:effectLst/>
                          <a:uLnTx/>
                          <a:uFillTx/>
                          <a:latin typeface="+mn-lt"/>
                          <a:ea typeface="ＭＳ Ｐゴシック" pitchFamily="34" charset="-128"/>
                          <a:cs typeface="+mn-cs"/>
                        </a:rPr>
                        <a:t>Jan.</a:t>
                      </a:r>
                      <a:endParaRPr kumimoji="0" lang="en-GB" sz="1100" b="1" i="0" u="none" strike="noStrike" kern="1200" cap="none" spc="0" normalizeH="0" baseline="0" noProof="0" dirty="0" smtClean="0">
                        <a:ln>
                          <a:noFill/>
                        </a:ln>
                        <a:solidFill>
                          <a:srgbClr val="FF0000"/>
                        </a:solidFill>
                        <a:effectLst/>
                        <a:uLnTx/>
                        <a:uFillTx/>
                        <a:latin typeface="+mn-lt"/>
                        <a:ea typeface="+mn-ea"/>
                        <a:cs typeface="+mn-cs"/>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200" b="0" i="0" u="none" strike="noStrike" cap="none" normalizeH="0" baseline="0" dirty="0">
                        <a:ln>
                          <a:noFill/>
                        </a:ln>
                        <a:solidFill>
                          <a:schemeClr val="tx1"/>
                        </a:solidFill>
                        <a:effectLst/>
                        <a:latin typeface="Arial" charset="0"/>
                        <a:ea typeface="ＭＳ Ｐゴシック"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98437936"/>
                  </a:ext>
                </a:extLst>
              </a:tr>
            </a:tbl>
          </a:graphicData>
        </a:graphic>
      </p:graphicFrame>
    </p:spTree>
    <p:extLst>
      <p:ext uri="{BB962C8B-B14F-4D97-AF65-F5344CB8AC3E}">
        <p14:creationId xmlns:p14="http://schemas.microsoft.com/office/powerpoint/2010/main" val="3367505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835</TotalTime>
  <Words>978</Words>
  <Application>Microsoft Office PowerPoint</Application>
  <PresentationFormat>On-screen Show (4:3)</PresentationFormat>
  <Paragraphs>169</Paragraphs>
  <Slides>10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ＭＳ Ｐゴシック</vt:lpstr>
      <vt:lpstr>ＭＳ Ｐゴシック</vt:lpstr>
      <vt:lpstr>Arial</vt:lpstr>
      <vt:lpstr>Calibri</vt:lpstr>
      <vt:lpstr>Mangal</vt:lpstr>
      <vt:lpstr>MS Mincho</vt:lpstr>
      <vt:lpstr>Tahoma</vt:lpstr>
      <vt:lpstr>Times New Roman</vt:lpstr>
      <vt:lpstr>1_Default Design</vt:lpstr>
      <vt:lpstr>Office Theme</vt:lpstr>
      <vt:lpstr>Personal Study</vt:lpstr>
      <vt:lpstr>A-Level Coursework</vt:lpstr>
      <vt:lpstr>PowerPoint Presentation</vt:lpstr>
      <vt:lpstr>PowerPoint Presentation</vt:lpstr>
      <vt:lpstr>PowerPoint Presentation</vt:lpstr>
      <vt:lpstr>Quotation  and  Harvard System of Referencing</vt:lpstr>
      <vt:lpstr>PowerPoint Presentation</vt:lpstr>
      <vt:lpstr>PowerPoint Presentation</vt:lpstr>
      <vt:lpstr>PowerPoint Presentation</vt:lpstr>
      <vt:lpstr>PowerPoint Presentation</vt:lpstr>
    </vt:vector>
  </TitlesOfParts>
  <Company>Education Sport and Culture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Study</dc:title>
  <dc:creator>Martin Toft</dc:creator>
  <cp:lastModifiedBy>Martin Toft</cp:lastModifiedBy>
  <cp:revision>39</cp:revision>
  <dcterms:created xsi:type="dcterms:W3CDTF">2015-07-07T13:54:45Z</dcterms:created>
  <dcterms:modified xsi:type="dcterms:W3CDTF">2019-12-17T12:23:39Z</dcterms:modified>
</cp:coreProperties>
</file>