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74" r:id="rId6"/>
    <p:sldId id="285" r:id="rId7"/>
    <p:sldId id="279" r:id="rId8"/>
    <p:sldId id="280" r:id="rId9"/>
    <p:sldId id="281" r:id="rId10"/>
    <p:sldId id="284" r:id="rId11"/>
    <p:sldId id="28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C9E3D9-6448-4DFD-BCD3-5F3DBBCB948B}"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74619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C9E3D9-6448-4DFD-BCD3-5F3DBBCB948B}"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386079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C9E3D9-6448-4DFD-BCD3-5F3DBBCB948B}"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58105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C9E3D9-6448-4DFD-BCD3-5F3DBBCB948B}"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45848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C9E3D9-6448-4DFD-BCD3-5F3DBBCB948B}"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389886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C9E3D9-6448-4DFD-BCD3-5F3DBBCB948B}"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18534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C9E3D9-6448-4DFD-BCD3-5F3DBBCB948B}" type="datetimeFigureOut">
              <a:rPr lang="en-GB" smtClean="0"/>
              <a:t>11/06/2019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293675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C9E3D9-6448-4DFD-BCD3-5F3DBBCB948B}" type="datetimeFigureOut">
              <a:rPr lang="en-GB" smtClean="0"/>
              <a:t>11/06/2019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37292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9E3D9-6448-4DFD-BCD3-5F3DBBCB948B}" type="datetimeFigureOut">
              <a:rPr lang="en-GB" smtClean="0"/>
              <a:t>11/06/2019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351966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C9E3D9-6448-4DFD-BCD3-5F3DBBCB948B}"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164843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C9E3D9-6448-4DFD-BCD3-5F3DBBCB948B}"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8CC42F-6569-4E61-ABE9-92192B80E1CA}" type="slidenum">
              <a:rPr lang="en-GB" smtClean="0"/>
              <a:t>‹#›</a:t>
            </a:fld>
            <a:endParaRPr lang="en-GB"/>
          </a:p>
        </p:txBody>
      </p:sp>
    </p:spTree>
    <p:extLst>
      <p:ext uri="{BB962C8B-B14F-4D97-AF65-F5344CB8AC3E}">
        <p14:creationId xmlns:p14="http://schemas.microsoft.com/office/powerpoint/2010/main" val="105146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9E3D9-6448-4DFD-BCD3-5F3DBBCB948B}" type="datetimeFigureOut">
              <a:rPr lang="en-GB" smtClean="0"/>
              <a:t>11/06/2019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CC42F-6569-4E61-ABE9-92192B80E1CA}" type="slidenum">
              <a:rPr lang="en-GB" smtClean="0"/>
              <a:t>‹#›</a:t>
            </a:fld>
            <a:endParaRPr lang="en-GB"/>
          </a:p>
        </p:txBody>
      </p:sp>
    </p:spTree>
    <p:extLst>
      <p:ext uri="{BB962C8B-B14F-4D97-AF65-F5344CB8AC3E}">
        <p14:creationId xmlns:p14="http://schemas.microsoft.com/office/powerpoint/2010/main" val="770489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hautlieucreative.co.uk/photo17a2/wp-content/uploads/sites/12/2016/12/Archives-Networks-and-Narratives_low-res.pdf" TargetMode="External"/><Relationship Id="rId2" Type="http://schemas.openxmlformats.org/officeDocument/2006/relationships/hyperlink" Target="http://www.hautlieucreative.co.uk/photo19al/wp-content/uploads/sites/28/2018/10/Intro-to-the-Photo-Archive.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7200" dirty="0" smtClean="0"/>
              <a:t>PLANNER</a:t>
            </a:r>
            <a:r>
              <a:rPr lang="en-GB" dirty="0" smtClean="0"/>
              <a:t/>
            </a:r>
            <a:br>
              <a:rPr lang="en-GB" dirty="0" smtClean="0"/>
            </a:br>
            <a:r>
              <a:rPr lang="en-GB" sz="3200" dirty="0" smtClean="0"/>
              <a:t>Tracking &amp; Monitoring </a:t>
            </a:r>
            <a:endParaRPr lang="en-GB" sz="3200" dirty="0"/>
          </a:p>
        </p:txBody>
      </p:sp>
      <p:sp>
        <p:nvSpPr>
          <p:cNvPr id="3" name="Subtitle 2"/>
          <p:cNvSpPr>
            <a:spLocks noGrp="1"/>
          </p:cNvSpPr>
          <p:nvPr>
            <p:ph type="subTitle" idx="1"/>
          </p:nvPr>
        </p:nvSpPr>
        <p:spPr/>
        <p:txBody>
          <a:bodyPr>
            <a:noAutofit/>
          </a:bodyPr>
          <a:lstStyle/>
          <a:p>
            <a:r>
              <a:rPr lang="en-GB" sz="1800" dirty="0" smtClean="0"/>
              <a:t>Summer Term</a:t>
            </a:r>
            <a:br>
              <a:rPr lang="en-GB" sz="1800" dirty="0" smtClean="0"/>
            </a:br>
            <a:r>
              <a:rPr lang="en-GB" sz="1800" dirty="0" smtClean="0"/>
              <a:t>BUNKER ARCHAEOLOGY</a:t>
            </a:r>
            <a:br>
              <a:rPr lang="en-GB" sz="1800" dirty="0" smtClean="0"/>
            </a:br>
            <a:r>
              <a:rPr lang="en-GB" sz="1800" dirty="0" smtClean="0"/>
              <a:t/>
            </a:r>
            <a:br>
              <a:rPr lang="en-GB" sz="1800" dirty="0" smtClean="0"/>
            </a:br>
            <a:r>
              <a:rPr lang="en-GB" sz="1800" dirty="0" smtClean="0"/>
              <a:t>Autumn Term</a:t>
            </a:r>
            <a:br>
              <a:rPr lang="en-GB" sz="1800" dirty="0" smtClean="0"/>
            </a:br>
            <a:r>
              <a:rPr lang="en-GB" sz="1800" dirty="0" smtClean="0"/>
              <a:t>OCCUPATION vs LIBERATION</a:t>
            </a:r>
            <a:br>
              <a:rPr lang="en-GB" sz="1800" dirty="0" smtClean="0"/>
            </a:br>
            <a:r>
              <a:rPr lang="en-GB" sz="1800" dirty="0" smtClean="0"/>
              <a:t/>
            </a:r>
            <a:br>
              <a:rPr lang="en-GB" sz="1800" dirty="0" smtClean="0"/>
            </a:br>
            <a:r>
              <a:rPr lang="en-GB" sz="1200" dirty="0" smtClean="0"/>
              <a:t>Photography A-level</a:t>
            </a:r>
            <a:br>
              <a:rPr lang="en-GB" sz="1200" dirty="0" smtClean="0"/>
            </a:br>
            <a:r>
              <a:rPr lang="en-GB" sz="1200" dirty="0" err="1" smtClean="0"/>
              <a:t>Hautlieu</a:t>
            </a:r>
            <a:r>
              <a:rPr lang="en-GB" sz="1200" dirty="0" smtClean="0"/>
              <a:t> School</a:t>
            </a:r>
            <a:br>
              <a:rPr lang="en-GB" sz="1200" dirty="0" smtClean="0"/>
            </a:br>
            <a:r>
              <a:rPr lang="en-GB" sz="1200" dirty="0" smtClean="0"/>
              <a:t>2019-2020</a:t>
            </a:r>
            <a:endParaRPr lang="en-GB" sz="1200" dirty="0"/>
          </a:p>
        </p:txBody>
      </p:sp>
    </p:spTree>
    <p:extLst>
      <p:ext uri="{BB962C8B-B14F-4D97-AF65-F5344CB8AC3E}">
        <p14:creationId xmlns:p14="http://schemas.microsoft.com/office/powerpoint/2010/main" val="2418946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2693474"/>
              </p:ext>
            </p:extLst>
          </p:nvPr>
        </p:nvGraphicFramePr>
        <p:xfrm>
          <a:off x="467544" y="260648"/>
          <a:ext cx="8229600" cy="5983159"/>
        </p:xfrm>
        <a:graphic>
          <a:graphicData uri="http://schemas.openxmlformats.org/drawingml/2006/table">
            <a:tbl>
              <a:tblPr/>
              <a:tblGrid>
                <a:gridCol w="4498848">
                  <a:extLst>
                    <a:ext uri="{9D8B030D-6E8A-4147-A177-3AD203B41FA5}">
                      <a16:colId xmlns:a16="http://schemas.microsoft.com/office/drawing/2014/main" val="20000"/>
                    </a:ext>
                  </a:extLst>
                </a:gridCol>
                <a:gridCol w="2694432">
                  <a:extLst>
                    <a:ext uri="{9D8B030D-6E8A-4147-A177-3AD203B41FA5}">
                      <a16:colId xmlns:a16="http://schemas.microsoft.com/office/drawing/2014/main" val="20001"/>
                    </a:ext>
                  </a:extLst>
                </a:gridCol>
                <a:gridCol w="1036320">
                  <a:extLst>
                    <a:ext uri="{9D8B030D-6E8A-4147-A177-3AD203B41FA5}">
                      <a16:colId xmlns:a16="http://schemas.microsoft.com/office/drawing/2014/main" val="20002"/>
                    </a:ext>
                  </a:extLst>
                </a:gridCol>
              </a:tblGrid>
              <a:tr h="288032">
                <a:tc gridSpan="3">
                  <a:txBody>
                    <a:bodyPr/>
                    <a:lstStyle/>
                    <a:p>
                      <a:pPr algn="ctr">
                        <a:lnSpc>
                          <a:spcPct val="115000"/>
                        </a:lnSpc>
                        <a:spcAft>
                          <a:spcPts val="1000"/>
                        </a:spcAft>
                      </a:pPr>
                      <a:r>
                        <a:rPr lang="en-GB" sz="1100" b="0" i="0" dirty="0">
                          <a:effectLst/>
                          <a:latin typeface="+mj-lt"/>
                          <a:ea typeface="Calibri"/>
                          <a:cs typeface="Times New Roman"/>
                        </a:rPr>
                        <a:t>TRACKING SHEET: </a:t>
                      </a:r>
                      <a:r>
                        <a:rPr lang="en-GB" sz="1100" b="0" i="0" dirty="0" smtClean="0">
                          <a:effectLst/>
                          <a:latin typeface="+mj-lt"/>
                          <a:ea typeface="Calibri"/>
                          <a:cs typeface="Times New Roman"/>
                        </a:rPr>
                        <a:t>SUMMER TERM</a:t>
                      </a: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625704">
                <a:tc>
                  <a:txBody>
                    <a:bodyPr/>
                    <a:lstStyle/>
                    <a:p>
                      <a:pPr marL="0" marR="0" lvl="0" indent="0" algn="l" defTabSz="914400" rtl="0" eaLnBrk="1" fontAlgn="base" latinLnBrk="0" hangingPunct="1">
                        <a:lnSpc>
                          <a:spcPct val="100000"/>
                        </a:lnSpc>
                        <a:spcBef>
                          <a:spcPts val="0"/>
                        </a:spcBef>
                        <a:spcAft>
                          <a:spcPts val="1800"/>
                        </a:spcAft>
                        <a:buClrTx/>
                        <a:buSzTx/>
                        <a:buFont typeface="+mj-lt"/>
                        <a:buNone/>
                        <a:tabLst/>
                        <a:defRPr/>
                      </a:pPr>
                      <a:r>
                        <a:rPr lang="en-GB" sz="1100" b="1" i="1" dirty="0" smtClean="0">
                          <a:solidFill>
                            <a:srgbClr val="FF0000"/>
                          </a:solidFill>
                          <a:effectLst/>
                          <a:latin typeface="+mj-lt"/>
                          <a:ea typeface="Calibri"/>
                          <a:cs typeface="Times New Roman"/>
                        </a:rPr>
                        <a:t>Week 5:</a:t>
                      </a:r>
                      <a:r>
                        <a:rPr lang="en-GB" sz="1100" b="1" i="1" baseline="0" dirty="0" smtClean="0">
                          <a:solidFill>
                            <a:srgbClr val="FF0000"/>
                          </a:solidFill>
                          <a:effectLst/>
                          <a:latin typeface="+mj-lt"/>
                          <a:ea typeface="Calibri"/>
                          <a:cs typeface="Times New Roman"/>
                        </a:rPr>
                        <a:t> 1 – 7 July</a:t>
                      </a:r>
                      <a:r>
                        <a:rPr lang="en-GB" sz="1100" b="1" i="1" dirty="0" smtClean="0">
                          <a:solidFill>
                            <a:srgbClr val="FF0000"/>
                          </a:solidFill>
                          <a:effectLst/>
                          <a:latin typeface="+mj-lt"/>
                          <a:ea typeface="Calibri"/>
                          <a:cs typeface="Times New Roman"/>
                        </a:rPr>
                        <a:t/>
                      </a:r>
                      <a:br>
                        <a:rPr lang="en-GB" sz="1100" b="1" i="1" dirty="0" smtClean="0">
                          <a:solidFill>
                            <a:srgbClr val="FF0000"/>
                          </a:solidFill>
                          <a:effectLst/>
                          <a:latin typeface="+mj-lt"/>
                          <a:ea typeface="Calibri"/>
                          <a:cs typeface="Times New Roman"/>
                        </a:rPr>
                      </a:br>
                      <a:r>
                        <a:rPr lang="en-GB" sz="1100" b="1" i="0" kern="1200" dirty="0" smtClean="0">
                          <a:solidFill>
                            <a:schemeClr val="tx1"/>
                          </a:solidFill>
                          <a:effectLst/>
                          <a:latin typeface="+mn-lt"/>
                          <a:ea typeface="Calibri"/>
                          <a:cs typeface="Times New Roman"/>
                        </a:rPr>
                        <a:t>N</a:t>
                      </a:r>
                      <a:r>
                        <a:rPr lang="en-GB" sz="1100" b="1" kern="1200" dirty="0" smtClean="0">
                          <a:solidFill>
                            <a:schemeClr val="tx1"/>
                          </a:solidFill>
                          <a:effectLst/>
                          <a:latin typeface="+mn-lt"/>
                          <a:ea typeface="Calibri"/>
                          <a:cs typeface="Times New Roman"/>
                        </a:rPr>
                        <a:t>arrative and Sequencing</a:t>
                      </a:r>
                      <a:r>
                        <a:rPr lang="en-GB" sz="1100" dirty="0" smtClean="0">
                          <a:effectLst/>
                          <a:latin typeface="+mj-lt"/>
                          <a:ea typeface="Calibri"/>
                          <a:cs typeface="Times New Roman"/>
                        </a:rPr>
                        <a:t/>
                      </a:r>
                      <a:br>
                        <a:rPr lang="en-GB" sz="1100" dirty="0" smtClean="0">
                          <a:effectLst/>
                          <a:latin typeface="+mj-lt"/>
                          <a:ea typeface="Calibri"/>
                          <a:cs typeface="Times New Roman"/>
                        </a:rPr>
                      </a:br>
                      <a:r>
                        <a:rPr lang="en-GB" sz="1100" dirty="0" smtClean="0">
                          <a:effectLst/>
                          <a:latin typeface="+mj-lt"/>
                          <a:ea typeface="Calibri"/>
                          <a:cs typeface="Times New Roman"/>
                        </a:rPr>
                        <a:t/>
                      </a:r>
                      <a:br>
                        <a:rPr lang="en-GB" sz="1100" dirty="0" smtClean="0">
                          <a:effectLst/>
                          <a:latin typeface="+mj-lt"/>
                          <a:ea typeface="Calibri"/>
                          <a:cs typeface="Times New Roman"/>
                        </a:rPr>
                      </a:br>
                      <a:r>
                        <a:rPr lang="en-US" sz="1100" b="0" i="1" baseline="0" dirty="0" smtClean="0">
                          <a:effectLst/>
                          <a:latin typeface="+mn-lt"/>
                          <a:ea typeface="Calibri"/>
                          <a:cs typeface="Times New Roman"/>
                        </a:rPr>
                        <a:t>Complete the following blog posts</a:t>
                      </a:r>
                      <a:endParaRPr lang="en-GB" sz="1100" b="1" i="0" dirty="0" smtClean="0">
                        <a:effectLst/>
                        <a:latin typeface="+mj-lt"/>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a:effectLst/>
                          <a:latin typeface="+mj-lt"/>
                          <a:ea typeface="Calibri"/>
                          <a:cs typeface="Times New Roman"/>
                        </a:rPr>
                        <a:t>Blog posts to improve/ Actions to </a:t>
                      </a:r>
                      <a:r>
                        <a:rPr lang="en-GB" sz="1100" b="1" dirty="0" smtClean="0">
                          <a:effectLst/>
                          <a:latin typeface="+mj-lt"/>
                          <a:ea typeface="Calibri"/>
                          <a:cs typeface="Times New Roman"/>
                        </a:rPr>
                        <a:t>take</a:t>
                      </a:r>
                      <a:br>
                        <a:rPr lang="en-GB" sz="1100" b="1" dirty="0" smtClean="0">
                          <a:effectLst/>
                          <a:latin typeface="+mj-lt"/>
                          <a:ea typeface="Calibri"/>
                          <a:cs typeface="Times New Roman"/>
                        </a:rPr>
                      </a:b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a:effectLst/>
                          <a:latin typeface="+mj-lt"/>
                          <a:ea typeface="Calibri"/>
                          <a:cs typeface="Times New Roman"/>
                        </a:rPr>
                        <a:t>Assessment Objectives</a:t>
                      </a:r>
                      <a:br>
                        <a:rPr lang="en-GB" sz="1100" b="1" dirty="0">
                          <a:effectLst/>
                          <a:latin typeface="+mj-lt"/>
                          <a:ea typeface="Calibri"/>
                          <a:cs typeface="Times New Roman"/>
                        </a:rPr>
                      </a:br>
                      <a:r>
                        <a:rPr lang="en-GB" sz="1100" b="1" dirty="0">
                          <a:effectLst/>
                          <a:latin typeface="+mj-lt"/>
                          <a:ea typeface="Calibri"/>
                          <a:cs typeface="Times New Roman"/>
                        </a:rPr>
                        <a:t>Self-evaluate</a:t>
                      </a:r>
                      <a:br>
                        <a:rPr lang="en-GB" sz="1100" b="1" dirty="0">
                          <a:effectLst/>
                          <a:latin typeface="+mj-lt"/>
                          <a:ea typeface="Calibri"/>
                          <a:cs typeface="Times New Roman"/>
                        </a:rPr>
                      </a:br>
                      <a:r>
                        <a:rPr lang="en-GB" sz="1100" b="1" dirty="0">
                          <a:effectLst/>
                          <a:latin typeface="+mj-lt"/>
                          <a:ea typeface="Calibri"/>
                          <a:cs typeface="Times New Roman"/>
                        </a:rPr>
                        <a:t>Award marks</a:t>
                      </a: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5704">
                <a:tc>
                  <a:txBody>
                    <a:bodyPr/>
                    <a:lstStyle/>
                    <a:p>
                      <a:pPr marL="0" lvl="0" indent="0" fontAlgn="base">
                        <a:spcAft>
                          <a:spcPts val="1800"/>
                        </a:spcAft>
                        <a:buFont typeface="+mj-lt"/>
                        <a:buNone/>
                      </a:pPr>
                      <a:r>
                        <a:rPr lang="en-GB" sz="1100" dirty="0" smtClean="0">
                          <a:solidFill>
                            <a:srgbClr val="2B2B2B"/>
                          </a:solidFill>
                          <a:effectLst/>
                          <a:latin typeface="+mn-lt"/>
                          <a:ea typeface="Times New Roman"/>
                          <a:cs typeface="Arial"/>
                        </a:rPr>
                        <a:t>RESEARCH</a:t>
                      </a:r>
                      <a:r>
                        <a:rPr lang="en-GB" sz="1100" baseline="0" dirty="0" smtClean="0">
                          <a:solidFill>
                            <a:srgbClr val="2B2B2B"/>
                          </a:solidFill>
                          <a:effectLst/>
                          <a:latin typeface="+mn-lt"/>
                          <a:ea typeface="Times New Roman"/>
                          <a:cs typeface="Arial"/>
                        </a:rPr>
                        <a:t> &gt; ANALYSIS</a:t>
                      </a:r>
                      <a:r>
                        <a:rPr lang="en-GB" sz="1100" dirty="0" smtClean="0">
                          <a:solidFill>
                            <a:srgbClr val="2B2B2B"/>
                          </a:solidFill>
                          <a:effectLst/>
                          <a:latin typeface="+mn-lt"/>
                          <a:ea typeface="Times New Roman"/>
                          <a:cs typeface="Arial"/>
                        </a:rPr>
                        <a:t/>
                      </a:r>
                      <a:br>
                        <a:rPr lang="en-GB" sz="1100" dirty="0" smtClean="0">
                          <a:solidFill>
                            <a:srgbClr val="2B2B2B"/>
                          </a:solidFill>
                          <a:effectLst/>
                          <a:latin typeface="+mn-lt"/>
                          <a:ea typeface="Times New Roman"/>
                          <a:cs typeface="Arial"/>
                        </a:rPr>
                      </a:br>
                      <a:r>
                        <a:rPr lang="en-GB" sz="1100" dirty="0" smtClean="0">
                          <a:solidFill>
                            <a:srgbClr val="2B2B2B"/>
                          </a:solidFill>
                          <a:effectLst/>
                          <a:latin typeface="+mn-lt"/>
                          <a:ea typeface="Times New Roman"/>
                          <a:cs typeface="Arial"/>
                        </a:rPr>
                        <a:t>Research zines and newspaper design made by artists and photographer that will provide visual stimulus for your page design. Produce a mood board and consider the following in your analysis:</a:t>
                      </a:r>
                      <a:endParaRPr lang="en-GB" sz="1100" dirty="0" smtClean="0">
                        <a:effectLst/>
                        <a:latin typeface="Times New Roman"/>
                        <a:ea typeface="Times New Roman"/>
                      </a:endParaRPr>
                    </a:p>
                    <a:p>
                      <a:pPr marL="342900" lvl="0" indent="-342900" fontAlgn="base">
                        <a:buFont typeface="Symbol"/>
                        <a:buChar char=""/>
                      </a:pPr>
                      <a:r>
                        <a:rPr lang="en-GB" sz="1100" dirty="0" smtClean="0">
                          <a:solidFill>
                            <a:srgbClr val="2B2B2B"/>
                          </a:solidFill>
                          <a:effectLst/>
                          <a:latin typeface="+mn-lt"/>
                          <a:ea typeface="Times New Roman"/>
                          <a:cs typeface="Arial"/>
                        </a:rPr>
                        <a:t>How you want your design to look and feel</a:t>
                      </a:r>
                      <a:endParaRPr lang="en-GB" sz="1100" dirty="0" smtClean="0">
                        <a:effectLst/>
                        <a:latin typeface="Times New Roman"/>
                        <a:ea typeface="Times New Roman"/>
                      </a:endParaRPr>
                    </a:p>
                    <a:p>
                      <a:pPr marL="342900" lvl="0" indent="-342900" fontAlgn="base">
                        <a:buFont typeface="Symbol"/>
                        <a:buChar char=""/>
                      </a:pPr>
                      <a:r>
                        <a:rPr lang="en-GB" sz="1100" dirty="0" smtClean="0">
                          <a:solidFill>
                            <a:srgbClr val="2B2B2B"/>
                          </a:solidFill>
                          <a:effectLst/>
                          <a:latin typeface="+mn-lt"/>
                          <a:ea typeface="Times New Roman"/>
                          <a:cs typeface="Arial"/>
                        </a:rPr>
                        <a:t>Format, size and orientation</a:t>
                      </a:r>
                      <a:endParaRPr lang="en-GB" sz="1100" dirty="0" smtClean="0">
                        <a:effectLst/>
                        <a:latin typeface="Times New Roman"/>
                        <a:ea typeface="Times New Roman"/>
                      </a:endParaRPr>
                    </a:p>
                    <a:p>
                      <a:pPr marL="342900" lvl="0" indent="-342900" fontAlgn="base">
                        <a:buFont typeface="Symbol"/>
                        <a:buChar char=""/>
                      </a:pPr>
                      <a:r>
                        <a:rPr lang="en-GB" sz="1100" dirty="0" smtClean="0">
                          <a:solidFill>
                            <a:srgbClr val="2B2B2B"/>
                          </a:solidFill>
                          <a:effectLst/>
                          <a:latin typeface="+mn-lt"/>
                          <a:ea typeface="Times New Roman"/>
                          <a:cs typeface="Arial"/>
                        </a:rPr>
                        <a:t>Design and layout</a:t>
                      </a:r>
                      <a:endParaRPr lang="en-GB" sz="1100" dirty="0" smtClean="0">
                        <a:effectLst/>
                        <a:latin typeface="Times New Roman"/>
                        <a:ea typeface="Times New Roman"/>
                      </a:endParaRPr>
                    </a:p>
                    <a:p>
                      <a:pPr marL="342900" lvl="0" indent="-342900" fontAlgn="base">
                        <a:buFont typeface="Symbol"/>
                        <a:buChar char=""/>
                      </a:pPr>
                      <a:r>
                        <a:rPr lang="en-GB" sz="1100" dirty="0" smtClean="0">
                          <a:solidFill>
                            <a:srgbClr val="2B2B2B"/>
                          </a:solidFill>
                          <a:effectLst/>
                          <a:latin typeface="+mn-lt"/>
                          <a:ea typeface="Times New Roman"/>
                          <a:cs typeface="Arial"/>
                        </a:rPr>
                        <a:t>Rhythm and sequencing</a:t>
                      </a:r>
                      <a:endParaRPr lang="en-GB" sz="1100" dirty="0" smtClean="0">
                        <a:effectLst/>
                        <a:latin typeface="Times New Roman"/>
                        <a:ea typeface="Times New Roman"/>
                      </a:endParaRPr>
                    </a:p>
                    <a:p>
                      <a:pPr marL="342900" lvl="0" indent="-342900" fontAlgn="base">
                        <a:buFont typeface="Symbol"/>
                        <a:buChar char=""/>
                      </a:pPr>
                      <a:r>
                        <a:rPr lang="en-GB" sz="1100" dirty="0" smtClean="0">
                          <a:solidFill>
                            <a:srgbClr val="2B2B2B"/>
                          </a:solidFill>
                          <a:effectLst/>
                          <a:latin typeface="+mn-lt"/>
                          <a:ea typeface="Times New Roman"/>
                          <a:cs typeface="Arial"/>
                        </a:rPr>
                        <a:t>Narrative and visual concept</a:t>
                      </a:r>
                      <a:endParaRPr lang="en-GB" sz="1100" dirty="0" smtClean="0">
                        <a:effectLst/>
                        <a:latin typeface="Times New Roman"/>
                        <a:ea typeface="Times New Roman"/>
                      </a:endParaRPr>
                    </a:p>
                    <a:p>
                      <a:pPr marL="342900" lvl="0" indent="-342900" fontAlgn="base">
                        <a:buFont typeface="Symbol"/>
                        <a:buChar char=""/>
                      </a:pPr>
                      <a:r>
                        <a:rPr lang="en-GB" sz="1100" dirty="0" smtClean="0">
                          <a:solidFill>
                            <a:srgbClr val="2B2B2B"/>
                          </a:solidFill>
                          <a:effectLst/>
                          <a:latin typeface="+mn-lt"/>
                          <a:ea typeface="Times New Roman"/>
                          <a:cs typeface="Arial"/>
                        </a:rPr>
                        <a:t>Images vs text</a:t>
                      </a:r>
                      <a:endParaRPr lang="en-GB" sz="1100" dirty="0" smtClean="0">
                        <a:effectLst/>
                        <a:latin typeface="Times New Roman"/>
                        <a:ea typeface="Times New Roman"/>
                      </a:endParaRPr>
                    </a:p>
                    <a:p>
                      <a:pPr marL="342900" lvl="0" indent="-342900" fontAlgn="base">
                        <a:buFont typeface="Symbol"/>
                        <a:buChar char=""/>
                      </a:pPr>
                      <a:r>
                        <a:rPr lang="en-GB" sz="1100" dirty="0" smtClean="0">
                          <a:solidFill>
                            <a:srgbClr val="2B2B2B"/>
                          </a:solidFill>
                          <a:effectLst/>
                          <a:latin typeface="+mn-lt"/>
                          <a:ea typeface="Times New Roman"/>
                          <a:cs typeface="Arial"/>
                        </a:rPr>
                        <a:t>Colour and B&amp;W (or a mix)</a:t>
                      </a:r>
                      <a:endParaRPr lang="en-GB" sz="1100" dirty="0" smtClean="0">
                        <a:effectLst/>
                        <a:latin typeface="Times New Roman"/>
                        <a:ea typeface="Times New Roman"/>
                      </a:endParaRPr>
                    </a:p>
                    <a:p>
                      <a:pPr fontAlgn="base"/>
                      <a:endParaRPr lang="en-GB" sz="1100" b="1" i="0" dirty="0" smtClean="0">
                        <a:effectLst/>
                        <a:latin typeface="+mj-lt"/>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8081">
                <a:tc>
                  <a:txBody>
                    <a:bodyPr/>
                    <a:lstStyle/>
                    <a:p>
                      <a:pPr fontAlgn="base"/>
                      <a:r>
                        <a:rPr lang="en-US" sz="1100" b="0" i="0" kern="1200" dirty="0" smtClean="0">
                          <a:solidFill>
                            <a:schemeClr val="tx1"/>
                          </a:solidFill>
                          <a:effectLst/>
                          <a:latin typeface="+mn-lt"/>
                          <a:ea typeface="+mn-ea"/>
                          <a:cs typeface="+mn-cs"/>
                        </a:rPr>
                        <a:t>EVALUATE</a:t>
                      </a:r>
                      <a:r>
                        <a:rPr lang="en-US" sz="1100" b="0" i="0" kern="1200" baseline="0" dirty="0" smtClean="0">
                          <a:solidFill>
                            <a:schemeClr val="tx1"/>
                          </a:solidFill>
                          <a:effectLst/>
                          <a:latin typeface="+mn-lt"/>
                          <a:ea typeface="+mn-ea"/>
                          <a:cs typeface="+mn-cs"/>
                        </a:rPr>
                        <a:t> &gt; REFLECT</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Produce a blog post where you evaluate your first sequence of images, reflect on what story you are trying to communicate and how you can improve and develop your narrative.</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Edit 20-30 images down to an ordered series of 10-15 images</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Thinks about start, middle and end images</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Think about your theme or subject</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What happens or changes over the series of images?</a:t>
                      </a:r>
                    </a:p>
                    <a:p>
                      <a:pPr marL="171450" indent="-171450" fontAlgn="base">
                        <a:buFont typeface="Arial" panose="020B0604020202020204" pitchFamily="34" charset="0"/>
                        <a:buChar char="•"/>
                      </a:pPr>
                      <a:r>
                        <a:rPr lang="en-US" sz="1100" b="0" i="0" kern="1200" dirty="0" smtClean="0">
                          <a:solidFill>
                            <a:schemeClr val="tx1"/>
                          </a:solidFill>
                          <a:effectLst/>
                          <a:latin typeface="+mn-lt"/>
                          <a:ea typeface="+mn-ea"/>
                          <a:cs typeface="+mn-cs"/>
                        </a:rPr>
                        <a:t>Are you using your best images?</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100" b="0" i="0" kern="1200" dirty="0" smtClean="0">
                        <a:solidFill>
                          <a:schemeClr val="tx1"/>
                        </a:solidFill>
                        <a:effectLst/>
                        <a:latin typeface="+mj-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8081">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j-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50449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24737523"/>
              </p:ext>
            </p:extLst>
          </p:nvPr>
        </p:nvGraphicFramePr>
        <p:xfrm>
          <a:off x="467544" y="167798"/>
          <a:ext cx="8229600" cy="6359038"/>
        </p:xfrm>
        <a:graphic>
          <a:graphicData uri="http://schemas.openxmlformats.org/drawingml/2006/table">
            <a:tbl>
              <a:tblPr/>
              <a:tblGrid>
                <a:gridCol w="4498848">
                  <a:extLst>
                    <a:ext uri="{9D8B030D-6E8A-4147-A177-3AD203B41FA5}">
                      <a16:colId xmlns:a16="http://schemas.microsoft.com/office/drawing/2014/main" val="20000"/>
                    </a:ext>
                  </a:extLst>
                </a:gridCol>
                <a:gridCol w="2694432">
                  <a:extLst>
                    <a:ext uri="{9D8B030D-6E8A-4147-A177-3AD203B41FA5}">
                      <a16:colId xmlns:a16="http://schemas.microsoft.com/office/drawing/2014/main" val="20001"/>
                    </a:ext>
                  </a:extLst>
                </a:gridCol>
                <a:gridCol w="1036320">
                  <a:extLst>
                    <a:ext uri="{9D8B030D-6E8A-4147-A177-3AD203B41FA5}">
                      <a16:colId xmlns:a16="http://schemas.microsoft.com/office/drawing/2014/main" val="20002"/>
                    </a:ext>
                  </a:extLst>
                </a:gridCol>
              </a:tblGrid>
              <a:tr h="288032">
                <a:tc gridSpan="3">
                  <a:txBody>
                    <a:bodyPr/>
                    <a:lstStyle/>
                    <a:p>
                      <a:pPr algn="ctr">
                        <a:lnSpc>
                          <a:spcPct val="115000"/>
                        </a:lnSpc>
                        <a:spcAft>
                          <a:spcPts val="1000"/>
                        </a:spcAft>
                      </a:pPr>
                      <a:r>
                        <a:rPr lang="en-GB" sz="1100" b="0" i="0" dirty="0">
                          <a:effectLst/>
                          <a:latin typeface="+mj-lt"/>
                          <a:ea typeface="Calibri"/>
                          <a:cs typeface="Times New Roman"/>
                        </a:rPr>
                        <a:t>TRACKING SHEET: </a:t>
                      </a:r>
                      <a:r>
                        <a:rPr lang="en-GB" sz="1100" b="0" i="0" dirty="0" smtClean="0">
                          <a:effectLst/>
                          <a:latin typeface="+mj-lt"/>
                          <a:ea typeface="Calibri"/>
                          <a:cs typeface="Times New Roman"/>
                        </a:rPr>
                        <a:t>SUMMER TERM</a:t>
                      </a: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625704">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00" b="1" i="1" kern="1200" dirty="0" smtClean="0">
                          <a:solidFill>
                            <a:srgbClr val="FF0000"/>
                          </a:solidFill>
                          <a:effectLst/>
                          <a:latin typeface="+mn-lt"/>
                          <a:ea typeface="Calibri"/>
                          <a:cs typeface="Times New Roman"/>
                        </a:rPr>
                        <a:t>Week 6-7:</a:t>
                      </a:r>
                      <a:r>
                        <a:rPr lang="en-GB" sz="1100" b="1" i="1" kern="1200" baseline="0" dirty="0" smtClean="0">
                          <a:solidFill>
                            <a:srgbClr val="FF0000"/>
                          </a:solidFill>
                          <a:effectLst/>
                          <a:latin typeface="+mn-lt"/>
                          <a:ea typeface="Calibri"/>
                          <a:cs typeface="Times New Roman"/>
                        </a:rPr>
                        <a:t> 8 – 17 July</a:t>
                      </a:r>
                      <a:r>
                        <a:rPr lang="en-GB" sz="1100" b="1" i="1" kern="1200" dirty="0" smtClean="0">
                          <a:solidFill>
                            <a:srgbClr val="FF0000"/>
                          </a:solidFill>
                          <a:effectLst/>
                          <a:latin typeface="+mn-lt"/>
                          <a:ea typeface="Calibri"/>
                          <a:cs typeface="Times New Roman"/>
                        </a:rPr>
                        <a:t/>
                      </a:r>
                      <a:br>
                        <a:rPr lang="en-GB" sz="1100" b="1" i="1" kern="1200" dirty="0" smtClean="0">
                          <a:solidFill>
                            <a:srgbClr val="FF0000"/>
                          </a:solidFill>
                          <a:effectLst/>
                          <a:latin typeface="+mn-lt"/>
                          <a:ea typeface="Calibri"/>
                          <a:cs typeface="Times New Roman"/>
                        </a:rPr>
                      </a:br>
                      <a:r>
                        <a:rPr lang="en-GB" sz="1100" b="1" i="0" kern="1200" dirty="0" smtClean="0">
                          <a:solidFill>
                            <a:schemeClr val="tx1"/>
                          </a:solidFill>
                          <a:effectLst/>
                          <a:latin typeface="+mn-lt"/>
                          <a:ea typeface="Calibri"/>
                          <a:cs typeface="Times New Roman"/>
                        </a:rPr>
                        <a:t>Design</a:t>
                      </a:r>
                      <a:r>
                        <a:rPr lang="en-GB" sz="1100" b="1" i="0" kern="1200" baseline="0" dirty="0" smtClean="0">
                          <a:solidFill>
                            <a:schemeClr val="tx1"/>
                          </a:solidFill>
                          <a:effectLst/>
                          <a:latin typeface="+mn-lt"/>
                          <a:ea typeface="Calibri"/>
                          <a:cs typeface="Times New Roman"/>
                        </a:rPr>
                        <a:t> and Layout: Intro to InDesign</a:t>
                      </a:r>
                      <a:r>
                        <a:rPr lang="en-GB" sz="1100" kern="1200" dirty="0" smtClean="0">
                          <a:solidFill>
                            <a:schemeClr val="tx1"/>
                          </a:solidFill>
                          <a:effectLst/>
                          <a:latin typeface="+mn-lt"/>
                          <a:ea typeface="Calibri"/>
                          <a:cs typeface="Times New Roman"/>
                        </a:rPr>
                        <a:t/>
                      </a:r>
                      <a:br>
                        <a:rPr lang="en-GB" sz="1100" kern="1200" dirty="0" smtClean="0">
                          <a:solidFill>
                            <a:schemeClr val="tx1"/>
                          </a:solidFill>
                          <a:effectLst/>
                          <a:latin typeface="+mn-lt"/>
                          <a:ea typeface="Calibri"/>
                          <a:cs typeface="Times New Roman"/>
                        </a:rPr>
                      </a:br>
                      <a:r>
                        <a:rPr lang="en-GB" sz="1100" kern="1200" dirty="0" smtClean="0">
                          <a:solidFill>
                            <a:schemeClr val="tx1"/>
                          </a:solidFill>
                          <a:effectLst/>
                          <a:latin typeface="+mn-lt"/>
                          <a:ea typeface="Calibri"/>
                          <a:cs typeface="Times New Roman"/>
                        </a:rPr>
                        <a:t/>
                      </a:r>
                      <a:br>
                        <a:rPr lang="en-GB" sz="1100" kern="1200" dirty="0" smtClean="0">
                          <a:solidFill>
                            <a:schemeClr val="tx1"/>
                          </a:solidFill>
                          <a:effectLst/>
                          <a:latin typeface="+mn-lt"/>
                          <a:ea typeface="Calibri"/>
                          <a:cs typeface="Times New Roman"/>
                        </a:rPr>
                      </a:br>
                      <a:r>
                        <a:rPr lang="en-US" sz="1100" b="0" i="1" baseline="0" dirty="0" smtClean="0">
                          <a:effectLst/>
                          <a:latin typeface="+mn-lt"/>
                          <a:ea typeface="Calibri"/>
                          <a:cs typeface="Times New Roman"/>
                        </a:rPr>
                        <a:t>Complete the following blog posts</a:t>
                      </a:r>
                      <a:endParaRPr lang="en-GB" sz="1100" b="1" i="0" kern="1200" dirty="0" smtClean="0">
                        <a:solidFill>
                          <a:schemeClr val="tx1"/>
                        </a:solidFill>
                        <a:effectLst/>
                        <a:latin typeface="+mn-lt"/>
                        <a:ea typeface="Calibri"/>
                        <a:cs typeface="Times New Roman"/>
                      </a:endParaRPr>
                    </a:p>
                    <a:p>
                      <a:pPr algn="l" fontAlgn="base"/>
                      <a:endParaRPr lang="en-US" sz="1100" b="0" i="0" kern="1200" dirty="0" smtClean="0">
                        <a:solidFill>
                          <a:srgbClr val="2B2B2B"/>
                        </a:solidFill>
                        <a:effectLst/>
                        <a:latin typeface="+mj-lt"/>
                        <a:ea typeface="+mn-ea"/>
                        <a:cs typeface="+mn-cs"/>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a:effectLst/>
                          <a:latin typeface="+mj-lt"/>
                          <a:ea typeface="Calibri"/>
                          <a:cs typeface="Times New Roman"/>
                        </a:rPr>
                        <a:t>Blog posts to improve/ Actions to take</a:t>
                      </a: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a:effectLst/>
                          <a:latin typeface="+mj-lt"/>
                          <a:ea typeface="Calibri"/>
                          <a:cs typeface="Times New Roman"/>
                        </a:rPr>
                        <a:t>Assessment Objectives</a:t>
                      </a:r>
                      <a:br>
                        <a:rPr lang="en-GB" sz="1100" b="1" dirty="0">
                          <a:effectLst/>
                          <a:latin typeface="+mj-lt"/>
                          <a:ea typeface="Calibri"/>
                          <a:cs typeface="Times New Roman"/>
                        </a:rPr>
                      </a:br>
                      <a:r>
                        <a:rPr lang="en-GB" sz="1100" b="1" dirty="0">
                          <a:effectLst/>
                          <a:latin typeface="+mj-lt"/>
                          <a:ea typeface="Calibri"/>
                          <a:cs typeface="Times New Roman"/>
                        </a:rPr>
                        <a:t>Self-evaluate</a:t>
                      </a:r>
                      <a:br>
                        <a:rPr lang="en-GB" sz="1100" b="1" dirty="0">
                          <a:effectLst/>
                          <a:latin typeface="+mj-lt"/>
                          <a:ea typeface="Calibri"/>
                          <a:cs typeface="Times New Roman"/>
                        </a:rPr>
                      </a:br>
                      <a:r>
                        <a:rPr lang="en-GB" sz="1100" b="1" dirty="0">
                          <a:effectLst/>
                          <a:latin typeface="+mj-lt"/>
                          <a:ea typeface="Calibri"/>
                          <a:cs typeface="Times New Roman"/>
                        </a:rPr>
                        <a:t>Award marks</a:t>
                      </a: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28081">
                <a:tc>
                  <a:txBody>
                    <a:bodyPr/>
                    <a:lstStyle/>
                    <a:p>
                      <a:pPr marL="0" indent="0" algn="l" fontAlgn="base">
                        <a:buFont typeface="Arial" panose="020B0604020202020204" pitchFamily="34" charset="0"/>
                        <a:buNone/>
                      </a:pPr>
                      <a:r>
                        <a:rPr lang="en-US" sz="1100" b="0" i="0" dirty="0" smtClean="0">
                          <a:solidFill>
                            <a:srgbClr val="2B2B2B"/>
                          </a:solidFill>
                          <a:effectLst/>
                          <a:latin typeface="+mj-lt"/>
                        </a:rPr>
                        <a:t>PRESENT</a:t>
                      </a:r>
                      <a:r>
                        <a:rPr lang="en-US" sz="1100" b="0" i="0" baseline="0" dirty="0" smtClean="0">
                          <a:solidFill>
                            <a:srgbClr val="2B2B2B"/>
                          </a:solidFill>
                          <a:effectLst/>
                          <a:latin typeface="+mj-lt"/>
                        </a:rPr>
                        <a:t> &gt; EVALUATE</a:t>
                      </a:r>
                      <a:endParaRPr lang="en-US" sz="1100" b="0" i="0" dirty="0" smtClean="0">
                        <a:solidFill>
                          <a:srgbClr val="2B2B2B"/>
                        </a:solidFill>
                        <a:effectLst/>
                        <a:latin typeface="+mj-lt"/>
                      </a:endParaRPr>
                    </a:p>
                    <a:p>
                      <a:pPr marL="171450" indent="-171450" algn="l" fontAlgn="base">
                        <a:buFont typeface="Arial" panose="020B0604020202020204" pitchFamily="34" charset="0"/>
                        <a:buChar char="•"/>
                      </a:pPr>
                      <a:endParaRPr lang="en-US" sz="1100" b="0" i="0" dirty="0" smtClean="0">
                        <a:solidFill>
                          <a:srgbClr val="2B2B2B"/>
                        </a:solidFill>
                        <a:effectLst/>
                        <a:latin typeface="+mj-lt"/>
                      </a:endParaRPr>
                    </a:p>
                    <a:p>
                      <a:pPr marL="171450" indent="-171450" algn="l" fontAlgn="base">
                        <a:buFont typeface="Arial" panose="020B0604020202020204" pitchFamily="34" charset="0"/>
                        <a:buChar char="•"/>
                      </a:pPr>
                      <a:r>
                        <a:rPr lang="en-US" sz="1100" b="0" i="0" dirty="0" smtClean="0">
                          <a:solidFill>
                            <a:srgbClr val="2B2B2B"/>
                          </a:solidFill>
                          <a:effectLst/>
                          <a:latin typeface="+mj-lt"/>
                        </a:rPr>
                        <a:t>Select on a final sequence with a set of 10-15 images that express your own personal feelings towards the</a:t>
                      </a:r>
                      <a:r>
                        <a:rPr lang="en-US" sz="1100" b="0" i="0" baseline="0" dirty="0" smtClean="0">
                          <a:solidFill>
                            <a:srgbClr val="2B2B2B"/>
                          </a:solidFill>
                          <a:effectLst/>
                          <a:latin typeface="+mj-lt"/>
                        </a:rPr>
                        <a:t> landscape of German fortifications</a:t>
                      </a:r>
                      <a:r>
                        <a:rPr lang="en-US" sz="1100" b="0" i="0" dirty="0" smtClean="0">
                          <a:solidFill>
                            <a:srgbClr val="2B2B2B"/>
                          </a:solidFill>
                          <a:effectLst/>
                          <a:latin typeface="+mj-lt"/>
                        </a:rPr>
                        <a:t>.</a:t>
                      </a:r>
                    </a:p>
                    <a:p>
                      <a:pPr marL="171450" indent="-171450" algn="l" fontAlgn="base">
                        <a:buFont typeface="Arial" panose="020B0604020202020204" pitchFamily="34" charset="0"/>
                        <a:buChar char="•"/>
                      </a:pPr>
                      <a:r>
                        <a:rPr lang="en-US" sz="1100" b="0" i="0" dirty="0" smtClean="0">
                          <a:solidFill>
                            <a:srgbClr val="2B2B2B"/>
                          </a:solidFill>
                          <a:effectLst/>
                          <a:latin typeface="+mj-lt"/>
                        </a:rPr>
                        <a:t>This set of images could be made entirely of your full frame, cropped, adjusted or montaged images or a combination. The important thing is that it is a coherent set of images which communicates a specific narrative and express visually your own unique view.</a:t>
                      </a:r>
                    </a:p>
                    <a:p>
                      <a:pPr marL="171450" indent="-171450" algn="l" fontAlgn="base">
                        <a:buFont typeface="Arial" panose="020B0604020202020204" pitchFamily="34" charset="0"/>
                        <a:buChar char="•"/>
                      </a:pPr>
                      <a:r>
                        <a:rPr lang="en-GB" sz="1100" dirty="0" smtClean="0">
                          <a:solidFill>
                            <a:srgbClr val="2B2B2B"/>
                          </a:solidFill>
                          <a:effectLst/>
                          <a:latin typeface="+mn-lt"/>
                          <a:ea typeface="Times New Roman"/>
                          <a:cs typeface="Arial"/>
                        </a:rPr>
                        <a:t>Show evidence of your design process and different versions and possible outcomes with annotation.</a:t>
                      </a:r>
                      <a:endParaRPr lang="en-GB" sz="1200" dirty="0" smtClean="0">
                        <a:solidFill>
                          <a:schemeClr val="tx1"/>
                        </a:solidFill>
                        <a:effectLst/>
                        <a:latin typeface="Times New Roman"/>
                        <a:ea typeface="Times New Roman"/>
                        <a:cs typeface="+mn-cs"/>
                      </a:endParaRPr>
                    </a:p>
                    <a:p>
                      <a:pPr marL="171450" indent="-171450" algn="l" fontAlgn="base">
                        <a:buFont typeface="Arial" panose="020B0604020202020204" pitchFamily="34" charset="0"/>
                        <a:buChar char="•"/>
                      </a:pPr>
                      <a:r>
                        <a:rPr lang="en-GB" sz="1100" dirty="0" smtClean="0">
                          <a:solidFill>
                            <a:srgbClr val="2B2B2B"/>
                          </a:solidFill>
                          <a:effectLst/>
                          <a:latin typeface="+mn-lt"/>
                          <a:ea typeface="Times New Roman"/>
                          <a:cs typeface="Arial"/>
                        </a:rPr>
                        <a:t>Complete 4 double page spreads and write final evaluation (250-500) that describe in detail what your page spreads are about in terms of narrative, concept and design. Consider the same criteria as above.</a:t>
                      </a:r>
                      <a:endParaRPr lang="en-GB" sz="1200" dirty="0" smtClean="0">
                        <a:effectLst/>
                        <a:latin typeface="Times New Roman"/>
                        <a:ea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8081">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j-lt"/>
                          <a:ea typeface="+mn-ea"/>
                          <a:cs typeface="+mn-cs"/>
                        </a:rPr>
                        <a:t>RE-VISIT AND RE-SHOOT</a:t>
                      </a:r>
                    </a:p>
                    <a:p>
                      <a:pPr marL="0" marR="0" indent="0" algn="l" defTabSz="914400" rtl="0" eaLnBrk="1" fontAlgn="base"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j-lt"/>
                          <a:ea typeface="+mn-ea"/>
                          <a:cs typeface="+mn-cs"/>
                        </a:rPr>
                        <a:t>Here are few things to consider for your third shoot</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100" b="0" i="0" kern="1200" dirty="0" smtClean="0">
                        <a:solidFill>
                          <a:schemeClr val="tx1"/>
                        </a:solidFill>
                        <a:effectLst/>
                        <a:latin typeface="+mj-lt"/>
                        <a:ea typeface="+mn-ea"/>
                        <a:cs typeface="+mn-cs"/>
                      </a:endParaRPr>
                    </a:p>
                    <a:p>
                      <a:pPr marL="228600" marR="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100" b="0" i="0" kern="1200" dirty="0" smtClean="0">
                          <a:solidFill>
                            <a:schemeClr val="tx1"/>
                          </a:solidFill>
                          <a:effectLst/>
                          <a:latin typeface="+mj-lt"/>
                          <a:ea typeface="+mn-ea"/>
                          <a:cs typeface="+mn-cs"/>
                        </a:rPr>
                        <a:t>Revisit location and make another shoot. Reflect on your current sequence of images and think about what is missing, or what you need to photograph to add value to the story you are trying to communicate.</a:t>
                      </a:r>
                    </a:p>
                    <a:p>
                      <a:pPr marL="228600" marR="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100" b="0" i="0" kern="1200" dirty="0" smtClean="0">
                          <a:solidFill>
                            <a:schemeClr val="tx1"/>
                          </a:solidFill>
                          <a:effectLst/>
                          <a:latin typeface="+mj-lt"/>
                          <a:ea typeface="+mn-ea"/>
                          <a:cs typeface="+mn-cs"/>
                        </a:rPr>
                        <a:t>Collect ephemera / found objects and photograph them in-situ – how and where you found them and also re-photograph the objects as a still-life at home setting up your own mini-studio or use Photo-studio in school.</a:t>
                      </a:r>
                    </a:p>
                    <a:p>
                      <a:pPr marL="228600" marR="0" indent="-228600" algn="l" defTabSz="914400" rtl="0" eaLnBrk="1" fontAlgn="base" latinLnBrk="0" hangingPunct="1">
                        <a:lnSpc>
                          <a:spcPct val="100000"/>
                        </a:lnSpc>
                        <a:spcBef>
                          <a:spcPts val="0"/>
                        </a:spcBef>
                        <a:spcAft>
                          <a:spcPts val="0"/>
                        </a:spcAft>
                        <a:buClrTx/>
                        <a:buSzTx/>
                        <a:buFont typeface="+mj-lt"/>
                        <a:buAutoNum type="arabicPeriod"/>
                        <a:tabLst/>
                        <a:defRPr/>
                      </a:pPr>
                      <a:r>
                        <a:rPr lang="en-US" sz="1100" b="0" i="0" kern="1200" dirty="0" smtClean="0">
                          <a:solidFill>
                            <a:schemeClr val="tx1"/>
                          </a:solidFill>
                          <a:effectLst/>
                          <a:latin typeface="+mj-lt"/>
                          <a:ea typeface="+mn-ea"/>
                          <a:cs typeface="+mn-cs"/>
                        </a:rPr>
                        <a:t>Record sounds or video as another visual layer / audio ambience that you could incorporate into your project </a:t>
                      </a:r>
                      <a:r>
                        <a:rPr lang="en-US" sz="1100" b="0" i="0" kern="1200" dirty="0" err="1" smtClean="0">
                          <a:solidFill>
                            <a:schemeClr val="tx1"/>
                          </a:solidFill>
                          <a:effectLst/>
                          <a:latin typeface="+mj-lt"/>
                          <a:ea typeface="+mn-ea"/>
                          <a:cs typeface="+mn-cs"/>
                        </a:rPr>
                        <a:t>eg</a:t>
                      </a:r>
                      <a:r>
                        <a:rPr lang="en-US" sz="1100" b="0" i="0" kern="1200" dirty="0" smtClean="0">
                          <a:solidFill>
                            <a:schemeClr val="tx1"/>
                          </a:solidFill>
                          <a:effectLst/>
                          <a:latin typeface="+mj-lt"/>
                          <a:ea typeface="+mn-ea"/>
                          <a:cs typeface="+mn-cs"/>
                        </a:rPr>
                        <a:t>. select individual frames from video and edit as a sequence in a time line. Use audio on</a:t>
                      </a:r>
                      <a:r>
                        <a:rPr lang="en-US" sz="1100" b="0" i="0" kern="1200" baseline="0" dirty="0" smtClean="0">
                          <a:solidFill>
                            <a:schemeClr val="tx1"/>
                          </a:solidFill>
                          <a:effectLst/>
                          <a:latin typeface="+mj-lt"/>
                          <a:ea typeface="+mn-ea"/>
                          <a:cs typeface="+mn-cs"/>
                        </a:rPr>
                        <a:t> IPhone</a:t>
                      </a:r>
                      <a:r>
                        <a:rPr lang="en-US" sz="1100" b="0" i="0" kern="1200" dirty="0" smtClean="0">
                          <a:solidFill>
                            <a:schemeClr val="tx1"/>
                          </a:solidFill>
                          <a:effectLst/>
                          <a:latin typeface="+mj-lt"/>
                          <a:ea typeface="+mn-ea"/>
                          <a:cs typeface="+mn-cs"/>
                        </a:rPr>
                        <a:t> to record conversation with people you meet or use it as </a:t>
                      </a:r>
                      <a:r>
                        <a:rPr lang="en-US" sz="1100" b="0" i="0" kern="1200" dirty="0" err="1" smtClean="0">
                          <a:solidFill>
                            <a:schemeClr val="tx1"/>
                          </a:solidFill>
                          <a:effectLst/>
                          <a:latin typeface="+mj-lt"/>
                          <a:ea typeface="+mn-ea"/>
                          <a:cs typeface="+mn-cs"/>
                        </a:rPr>
                        <a:t>dictaphone</a:t>
                      </a:r>
                      <a:r>
                        <a:rPr lang="en-US" sz="1100" b="0" i="0" kern="1200" dirty="0" smtClean="0">
                          <a:solidFill>
                            <a:schemeClr val="tx1"/>
                          </a:solidFill>
                          <a:effectLst/>
                          <a:latin typeface="+mj-lt"/>
                          <a:ea typeface="+mn-ea"/>
                          <a:cs typeface="+mn-cs"/>
                        </a:rPr>
                        <a:t> to record your own feelings in a diary form.</a:t>
                      </a:r>
                      <a:br>
                        <a:rPr lang="en-US" sz="1100" b="0" i="0" kern="1200" dirty="0" smtClean="0">
                          <a:solidFill>
                            <a:schemeClr val="tx1"/>
                          </a:solidFill>
                          <a:effectLst/>
                          <a:latin typeface="+mj-lt"/>
                          <a:ea typeface="+mn-ea"/>
                          <a:cs typeface="+mn-cs"/>
                        </a:rPr>
                      </a:br>
                      <a:endParaRPr lang="en-US" sz="1100" b="0" i="0" kern="1200" dirty="0" smtClean="0">
                        <a:solidFill>
                          <a:srgbClr val="FF0000"/>
                        </a:solidFill>
                        <a:effectLst/>
                        <a:latin typeface="+mj-lt"/>
                        <a:ea typeface="+mn-ea"/>
                        <a:cs typeface="+mn-cs"/>
                      </a:endParaRPr>
                    </a:p>
                    <a:p>
                      <a:pPr marL="0" marR="0" indent="0" algn="l" defTabSz="914400" rtl="0" eaLnBrk="1" fontAlgn="base" latinLnBrk="0" hangingPunct="1">
                        <a:lnSpc>
                          <a:spcPct val="100000"/>
                        </a:lnSpc>
                        <a:spcBef>
                          <a:spcPts val="0"/>
                        </a:spcBef>
                        <a:spcAft>
                          <a:spcPts val="0"/>
                        </a:spcAft>
                        <a:buClrTx/>
                        <a:buSzTx/>
                        <a:buFont typeface="+mj-lt"/>
                        <a:buNone/>
                        <a:tabLst/>
                        <a:defRPr/>
                      </a:pPr>
                      <a:r>
                        <a:rPr lang="en-US" sz="1100" b="0" i="0" kern="1200" dirty="0" smtClean="0">
                          <a:solidFill>
                            <a:srgbClr val="FF0000"/>
                          </a:solidFill>
                          <a:effectLst/>
                          <a:latin typeface="+mn-lt"/>
                          <a:ea typeface="+mn-ea"/>
                          <a:cs typeface="+mn-cs"/>
                        </a:rPr>
                        <a:t>Complete by Wed</a:t>
                      </a:r>
                      <a:r>
                        <a:rPr lang="en-US" sz="1100" b="0" i="0" kern="1200" baseline="0" dirty="0" smtClean="0">
                          <a:solidFill>
                            <a:srgbClr val="FF0000"/>
                          </a:solidFill>
                          <a:effectLst/>
                          <a:latin typeface="+mn-lt"/>
                          <a:ea typeface="+mn-ea"/>
                          <a:cs typeface="+mn-cs"/>
                        </a:rPr>
                        <a:t> 17 July</a:t>
                      </a:r>
                      <a:endParaRPr lang="en-US" sz="1100" b="0" i="0" kern="1200" dirty="0" smtClean="0">
                        <a:solidFill>
                          <a:srgbClr val="FF0000"/>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3962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20688"/>
            <a:ext cx="8417938" cy="527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824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8652" r="43411"/>
          <a:stretch/>
        </p:blipFill>
        <p:spPr bwMode="auto">
          <a:xfrm>
            <a:off x="226060" y="102870"/>
            <a:ext cx="8691880" cy="66522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5803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8418" r="42961"/>
          <a:stretch/>
        </p:blipFill>
        <p:spPr bwMode="auto">
          <a:xfrm>
            <a:off x="123507" y="72390"/>
            <a:ext cx="8896985" cy="6713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2462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5921342"/>
              </p:ext>
            </p:extLst>
          </p:nvPr>
        </p:nvGraphicFramePr>
        <p:xfrm>
          <a:off x="467544" y="167798"/>
          <a:ext cx="8229600" cy="6396836"/>
        </p:xfrm>
        <a:graphic>
          <a:graphicData uri="http://schemas.openxmlformats.org/drawingml/2006/table">
            <a:tbl>
              <a:tblPr/>
              <a:tblGrid>
                <a:gridCol w="4498848">
                  <a:extLst>
                    <a:ext uri="{9D8B030D-6E8A-4147-A177-3AD203B41FA5}">
                      <a16:colId xmlns:a16="http://schemas.microsoft.com/office/drawing/2014/main" val="20000"/>
                    </a:ext>
                  </a:extLst>
                </a:gridCol>
                <a:gridCol w="2694432">
                  <a:extLst>
                    <a:ext uri="{9D8B030D-6E8A-4147-A177-3AD203B41FA5}">
                      <a16:colId xmlns:a16="http://schemas.microsoft.com/office/drawing/2014/main" val="20001"/>
                    </a:ext>
                  </a:extLst>
                </a:gridCol>
                <a:gridCol w="1036320">
                  <a:extLst>
                    <a:ext uri="{9D8B030D-6E8A-4147-A177-3AD203B41FA5}">
                      <a16:colId xmlns:a16="http://schemas.microsoft.com/office/drawing/2014/main" val="20002"/>
                    </a:ext>
                  </a:extLst>
                </a:gridCol>
              </a:tblGrid>
              <a:tr h="288032">
                <a:tc gridSpan="3">
                  <a:txBody>
                    <a:bodyPr/>
                    <a:lstStyle/>
                    <a:p>
                      <a:pPr algn="ctr">
                        <a:lnSpc>
                          <a:spcPct val="115000"/>
                        </a:lnSpc>
                        <a:spcAft>
                          <a:spcPts val="1000"/>
                        </a:spcAft>
                      </a:pPr>
                      <a:r>
                        <a:rPr lang="en-GB" sz="1800" b="0" i="0" dirty="0">
                          <a:effectLst/>
                          <a:latin typeface="Calibri"/>
                          <a:ea typeface="Calibri"/>
                          <a:cs typeface="Times New Roman"/>
                        </a:rPr>
                        <a:t>TRACKING SHEET: </a:t>
                      </a:r>
                      <a:r>
                        <a:rPr lang="en-GB" sz="1800" b="0" i="0" dirty="0" smtClean="0">
                          <a:effectLst/>
                          <a:latin typeface="Calibri"/>
                          <a:ea typeface="Calibri"/>
                          <a:cs typeface="Times New Roman"/>
                        </a:rPr>
                        <a:t>SUMMER TERM</a:t>
                      </a:r>
                      <a:endParaRPr lang="en-GB" sz="18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69771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i="1" dirty="0" smtClean="0">
                          <a:solidFill>
                            <a:srgbClr val="FF0000"/>
                          </a:solidFill>
                          <a:effectLst/>
                          <a:latin typeface="Calibri"/>
                          <a:ea typeface="Calibri"/>
                          <a:cs typeface="Times New Roman"/>
                        </a:rPr>
                        <a:t>Week 1: 4</a:t>
                      </a:r>
                      <a:r>
                        <a:rPr lang="en-GB" sz="1100" b="1" i="1" baseline="0" dirty="0" smtClean="0">
                          <a:solidFill>
                            <a:srgbClr val="FF0000"/>
                          </a:solidFill>
                          <a:effectLst/>
                          <a:latin typeface="Calibri"/>
                          <a:ea typeface="Calibri"/>
                          <a:cs typeface="Times New Roman"/>
                        </a:rPr>
                        <a:t> -9</a:t>
                      </a:r>
                      <a:r>
                        <a:rPr lang="en-GB" sz="1100" b="1" i="1" dirty="0" smtClean="0">
                          <a:solidFill>
                            <a:srgbClr val="FF0000"/>
                          </a:solidFill>
                          <a:effectLst/>
                          <a:latin typeface="Calibri"/>
                          <a:ea typeface="Calibri"/>
                          <a:cs typeface="Times New Roman"/>
                        </a:rPr>
                        <a:t> June</a:t>
                      </a:r>
                      <a:br>
                        <a:rPr lang="en-GB" sz="1100" b="1" i="1" dirty="0" smtClean="0">
                          <a:solidFill>
                            <a:srgbClr val="FF0000"/>
                          </a:solidFill>
                          <a:effectLst/>
                          <a:latin typeface="Calibri"/>
                          <a:ea typeface="Calibri"/>
                          <a:cs typeface="Times New Roman"/>
                        </a:rPr>
                      </a:br>
                      <a:r>
                        <a:rPr lang="en-GB" sz="1100" b="1" i="0" dirty="0" smtClean="0">
                          <a:solidFill>
                            <a:schemeClr val="tx1"/>
                          </a:solidFill>
                          <a:effectLst/>
                          <a:latin typeface="Calibri"/>
                          <a:ea typeface="Calibri"/>
                          <a:cs typeface="Times New Roman"/>
                        </a:rPr>
                        <a:t>Research</a:t>
                      </a:r>
                      <a:r>
                        <a:rPr lang="en-GB" sz="1100" b="1" i="0" baseline="0" dirty="0" smtClean="0">
                          <a:solidFill>
                            <a:schemeClr val="tx1"/>
                          </a:solidFill>
                          <a:effectLst/>
                          <a:latin typeface="Calibri"/>
                          <a:ea typeface="Calibri"/>
                          <a:cs typeface="Times New Roman"/>
                        </a:rPr>
                        <a:t> Photo-Archives</a:t>
                      </a:r>
                      <a:r>
                        <a:rPr lang="en-GB" sz="1100" b="1" dirty="0" smtClean="0">
                          <a:effectLst/>
                          <a:latin typeface="Calibri"/>
                          <a:ea typeface="Calibri"/>
                          <a:cs typeface="Times New Roman"/>
                        </a:rPr>
                        <a:t/>
                      </a:r>
                      <a:br>
                        <a:rPr lang="en-GB" sz="1100" b="1" dirty="0" smtClean="0">
                          <a:effectLst/>
                          <a:latin typeface="Calibri"/>
                          <a:ea typeface="Calibri"/>
                          <a:cs typeface="Times New Roman"/>
                        </a:rPr>
                      </a:br>
                      <a:r>
                        <a:rPr lang="en-GB" sz="1100" b="1" dirty="0" smtClean="0">
                          <a:effectLst/>
                          <a:latin typeface="Calibri"/>
                          <a:ea typeface="Calibri"/>
                          <a:cs typeface="Times New Roman"/>
                        </a:rPr>
                        <a:t/>
                      </a:r>
                      <a:br>
                        <a:rPr lang="en-GB" sz="1100" b="1" dirty="0" smtClean="0">
                          <a:effectLst/>
                          <a:latin typeface="Calibri"/>
                          <a:ea typeface="Calibri"/>
                          <a:cs typeface="Times New Roman"/>
                        </a:rPr>
                      </a:br>
                      <a:r>
                        <a:rPr lang="en-US" sz="1100" b="0" i="1" baseline="0" dirty="0" smtClean="0">
                          <a:effectLst/>
                          <a:latin typeface="+mn-lt"/>
                          <a:ea typeface="Calibri"/>
                          <a:cs typeface="Times New Roman"/>
                        </a:rPr>
                        <a:t>Complete the following blog posts</a:t>
                      </a:r>
                      <a:endParaRPr lang="en-GB" sz="1100" dirty="0" smtClean="0">
                        <a:effectLst/>
                        <a:latin typeface="+mn-lt"/>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b="1" dirty="0">
                          <a:effectLst/>
                          <a:latin typeface="Calibri"/>
                          <a:ea typeface="Calibri"/>
                          <a:cs typeface="Times New Roman"/>
                        </a:rPr>
                        <a:t>Blog posts to improve/ Actions to take</a:t>
                      </a: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b="1" dirty="0">
                          <a:effectLst/>
                          <a:latin typeface="Calibri"/>
                          <a:ea typeface="Calibri"/>
                          <a:cs typeface="Times New Roman"/>
                        </a:rPr>
                        <a:t>Assessment Objectives</a:t>
                      </a:r>
                      <a:br>
                        <a:rPr lang="en-GB" sz="1000" b="1" dirty="0">
                          <a:effectLst/>
                          <a:latin typeface="Calibri"/>
                          <a:ea typeface="Calibri"/>
                          <a:cs typeface="Times New Roman"/>
                        </a:rPr>
                      </a:br>
                      <a:r>
                        <a:rPr lang="en-GB" sz="1000" b="1" dirty="0">
                          <a:effectLst/>
                          <a:latin typeface="Calibri"/>
                          <a:ea typeface="Calibri"/>
                          <a:cs typeface="Times New Roman"/>
                        </a:rPr>
                        <a:t>Self-evaluate</a:t>
                      </a:r>
                      <a:br>
                        <a:rPr lang="en-GB" sz="1000" b="1" dirty="0">
                          <a:effectLst/>
                          <a:latin typeface="Calibri"/>
                          <a:ea typeface="Calibri"/>
                          <a:cs typeface="Times New Roman"/>
                        </a:rPr>
                      </a:br>
                      <a:r>
                        <a:rPr lang="en-GB" sz="1000" b="1" dirty="0">
                          <a:effectLst/>
                          <a:latin typeface="Calibri"/>
                          <a:ea typeface="Calibri"/>
                          <a:cs typeface="Times New Roman"/>
                        </a:rPr>
                        <a:t>Award marks</a:t>
                      </a: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28081">
                <a:tc>
                  <a:txBody>
                    <a:bodyPr/>
                    <a:lstStyle/>
                    <a:p>
                      <a:pPr algn="l">
                        <a:spcAft>
                          <a:spcPts val="0"/>
                        </a:spcAft>
                      </a:pPr>
                      <a:r>
                        <a:rPr lang="en-GB" sz="1100" dirty="0" smtClean="0">
                          <a:effectLst/>
                          <a:latin typeface="Calibri"/>
                          <a:ea typeface="Calibri"/>
                          <a:cs typeface="Times New Roman"/>
                        </a:rPr>
                        <a:t>RESEARCH</a:t>
                      </a:r>
                      <a:r>
                        <a:rPr lang="en-GB" sz="1100" baseline="0" dirty="0" smtClean="0">
                          <a:effectLst/>
                          <a:latin typeface="Calibri"/>
                          <a:ea typeface="Calibri"/>
                          <a:cs typeface="Times New Roman"/>
                        </a:rPr>
                        <a:t> &gt; ANALYSIS </a:t>
                      </a:r>
                      <a:br>
                        <a:rPr lang="en-GB" sz="1100" baseline="0" dirty="0" smtClean="0">
                          <a:effectLst/>
                          <a:latin typeface="Calibri"/>
                          <a:ea typeface="Calibri"/>
                          <a:cs typeface="Times New Roman"/>
                        </a:rPr>
                      </a:br>
                      <a:endParaRPr lang="en-GB" sz="1100" baseline="0" dirty="0" smtClean="0">
                        <a:effectLst/>
                        <a:latin typeface="Calibri"/>
                        <a:ea typeface="Calibri"/>
                        <a:cs typeface="Times New Roman"/>
                      </a:endParaRPr>
                    </a:p>
                    <a:p>
                      <a:pPr marL="171450" lvl="0" indent="-171450">
                        <a:spcAft>
                          <a:spcPts val="0"/>
                        </a:spcAft>
                        <a:buFont typeface="Arial" panose="020B0604020202020204" pitchFamily="34" charset="0"/>
                        <a:buChar char="•"/>
                      </a:pPr>
                      <a:r>
                        <a:rPr lang="en-GB" sz="1100" dirty="0" smtClean="0">
                          <a:effectLst/>
                          <a:latin typeface="+mn-lt"/>
                          <a:ea typeface="Calibri"/>
                          <a:cs typeface="Times New Roman"/>
                        </a:rPr>
                        <a:t>Research</a:t>
                      </a:r>
                      <a:r>
                        <a:rPr lang="en-GB" sz="1100" baseline="0" dirty="0" smtClean="0">
                          <a:effectLst/>
                          <a:latin typeface="+mn-lt"/>
                          <a:ea typeface="Calibri"/>
                          <a:cs typeface="Times New Roman"/>
                        </a:rPr>
                        <a:t> archives at </a:t>
                      </a:r>
                      <a:r>
                        <a:rPr lang="en-GB" sz="1100" baseline="0" dirty="0" err="1" smtClean="0">
                          <a:effectLst/>
                          <a:latin typeface="+mn-lt"/>
                          <a:ea typeface="Calibri"/>
                          <a:cs typeface="Times New Roman"/>
                        </a:rPr>
                        <a:t>Societe</a:t>
                      </a:r>
                      <a:r>
                        <a:rPr lang="en-GB" sz="1100" baseline="0" dirty="0" smtClean="0">
                          <a:effectLst/>
                          <a:latin typeface="+mn-lt"/>
                          <a:ea typeface="Calibri"/>
                          <a:cs typeface="Times New Roman"/>
                        </a:rPr>
                        <a:t> </a:t>
                      </a:r>
                      <a:r>
                        <a:rPr lang="en-GB" sz="1100" baseline="0" dirty="0" err="1" smtClean="0">
                          <a:effectLst/>
                          <a:latin typeface="+mn-lt"/>
                          <a:ea typeface="Calibri"/>
                          <a:cs typeface="Times New Roman"/>
                        </a:rPr>
                        <a:t>Jersiaise</a:t>
                      </a:r>
                      <a:endParaRPr lang="en-GB" sz="1100" baseline="0" dirty="0" smtClean="0">
                        <a:effectLst/>
                        <a:latin typeface="+mn-lt"/>
                        <a:ea typeface="Calibri"/>
                        <a:cs typeface="Times New Roman"/>
                      </a:endParaRPr>
                    </a:p>
                    <a:p>
                      <a:pPr marL="171450" lvl="0" indent="-171450">
                        <a:spcAft>
                          <a:spcPts val="0"/>
                        </a:spcAft>
                        <a:buFont typeface="Arial" panose="020B0604020202020204" pitchFamily="34" charset="0"/>
                        <a:buChar char="•"/>
                      </a:pPr>
                      <a:r>
                        <a:rPr lang="en-GB" sz="1100" baseline="0" dirty="0" smtClean="0">
                          <a:effectLst/>
                          <a:latin typeface="+mn-lt"/>
                          <a:ea typeface="Calibri"/>
                          <a:cs typeface="Times New Roman"/>
                        </a:rPr>
                        <a:t>Use mobile phone to record images from collections</a:t>
                      </a:r>
                    </a:p>
                    <a:p>
                      <a:pPr marL="171450" lvl="0" indent="-171450">
                        <a:spcAft>
                          <a:spcPts val="0"/>
                        </a:spcAft>
                        <a:buFont typeface="Arial" panose="020B0604020202020204" pitchFamily="34" charset="0"/>
                        <a:buChar char="•"/>
                      </a:pPr>
                      <a:r>
                        <a:rPr lang="en-GB" sz="1100" baseline="0" dirty="0" smtClean="0">
                          <a:effectLst/>
                          <a:latin typeface="+mn-lt"/>
                          <a:ea typeface="Calibri"/>
                          <a:cs typeface="Times New Roman"/>
                        </a:rPr>
                        <a:t>Write 500 words about your knowledge and understanding of German Occupation of Jersey</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dirty="0" smtClean="0">
                          <a:effectLst/>
                          <a:latin typeface="Calibri"/>
                          <a:ea typeface="Calibri"/>
                          <a:cs typeface="Times New Roman"/>
                        </a:rPr>
                        <a:t>AO1</a:t>
                      </a: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8081">
                <a:tc>
                  <a:txBody>
                    <a:bodyPr/>
                    <a:lstStyle/>
                    <a:p>
                      <a:pPr marL="0" lvl="0" indent="0">
                        <a:spcAft>
                          <a:spcPts val="0"/>
                        </a:spcAft>
                        <a:buFont typeface="Arial" panose="020B0604020202020204" pitchFamily="34" charset="0"/>
                        <a:buNone/>
                      </a:pPr>
                      <a:r>
                        <a:rPr lang="en-GB" sz="1100" b="0" dirty="0" smtClean="0">
                          <a:solidFill>
                            <a:srgbClr val="2B2B2B"/>
                          </a:solidFill>
                          <a:effectLst/>
                          <a:latin typeface="+mn-lt"/>
                          <a:ea typeface="Calibri"/>
                          <a:cs typeface="Arial"/>
                        </a:rPr>
                        <a:t>ARTISTS</a:t>
                      </a:r>
                      <a:r>
                        <a:rPr lang="en-GB" sz="1100" b="0" baseline="0" dirty="0" smtClean="0">
                          <a:solidFill>
                            <a:srgbClr val="2B2B2B"/>
                          </a:solidFill>
                          <a:effectLst/>
                          <a:latin typeface="+mn-lt"/>
                          <a:ea typeface="Calibri"/>
                          <a:cs typeface="Arial"/>
                        </a:rPr>
                        <a:t> REFERENCES &gt; VISUAL INSPIRATIONS</a:t>
                      </a:r>
                      <a:endParaRPr lang="en-GB" sz="1100" b="0" dirty="0" smtClean="0">
                        <a:effectLst/>
                        <a:latin typeface="+mn-lt"/>
                        <a:ea typeface="Calibri"/>
                        <a:cs typeface="Times New Roman"/>
                      </a:endParaRPr>
                    </a:p>
                    <a:p>
                      <a:pPr marL="0" lvl="0" indent="0">
                        <a:spcAft>
                          <a:spcPts val="0"/>
                        </a:spcAft>
                        <a:buFont typeface="Arial" panose="020B0604020202020204" pitchFamily="34" charset="0"/>
                        <a:buNone/>
                      </a:pPr>
                      <a:endParaRPr lang="en-GB" sz="1100" dirty="0" smtClean="0">
                        <a:effectLst/>
                        <a:latin typeface="+mn-lt"/>
                        <a:ea typeface="Calibri"/>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effectLst/>
                          <a:latin typeface="+mn-lt"/>
                          <a:ea typeface="Calibri"/>
                          <a:cs typeface="Times New Roman"/>
                        </a:rPr>
                        <a:t>Select 10 images from your research in photo archives and note SJPA reference numbers and photographer (if known)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effectLst/>
                          <a:latin typeface="+mn-lt"/>
                          <a:ea typeface="Calibri"/>
                          <a:cs typeface="Times New Roman"/>
                        </a:rPr>
                        <a:t>High-res  files will be provided for further study in the classroom</a:t>
                      </a:r>
                    </a:p>
                    <a:p>
                      <a:pPr marL="171450" lvl="0" indent="-171450">
                        <a:spcAft>
                          <a:spcPts val="0"/>
                        </a:spcAft>
                        <a:buFont typeface="Arial" panose="020B0604020202020204" pitchFamily="34" charset="0"/>
                        <a:buChar char="•"/>
                      </a:pPr>
                      <a:r>
                        <a:rPr lang="en-GB" sz="1100" dirty="0" smtClean="0">
                          <a:effectLst/>
                          <a:latin typeface="+mn-lt"/>
                          <a:ea typeface="Calibri"/>
                          <a:cs typeface="Times New Roman"/>
                        </a:rPr>
                        <a:t>If photographer is known</a:t>
                      </a:r>
                      <a:r>
                        <a:rPr lang="en-GB" sz="1100" baseline="0" dirty="0" smtClean="0">
                          <a:effectLst/>
                          <a:latin typeface="+mn-lt"/>
                          <a:ea typeface="Calibri"/>
                          <a:cs typeface="Times New Roman"/>
                        </a:rPr>
                        <a:t> research online. Otherwise research and consider the image in the context of when it was made, WWII, Nazi oppression, political unrest, human sufferings etc.</a:t>
                      </a:r>
                      <a:r>
                        <a:rPr lang="en-GB" sz="1100" dirty="0" smtClean="0">
                          <a:effectLst/>
                          <a:latin typeface="+mn-lt"/>
                          <a:ea typeface="Calibri"/>
                          <a:cs typeface="Times New Roman"/>
                        </a:rPr>
                        <a:t> </a:t>
                      </a:r>
                    </a:p>
                    <a:p>
                      <a:pPr marL="171450" lvl="0" indent="-171450">
                        <a:spcAft>
                          <a:spcPts val="0"/>
                        </a:spcAft>
                        <a:buFont typeface="Arial" panose="020B0604020202020204" pitchFamily="34" charset="0"/>
                        <a:buChar char="•"/>
                      </a:pPr>
                      <a:r>
                        <a:rPr lang="en-GB" sz="1100" dirty="0" smtClean="0">
                          <a:effectLst/>
                          <a:latin typeface="+mn-lt"/>
                          <a:ea typeface="Calibri"/>
                          <a:cs typeface="Times New Roman"/>
                        </a:rPr>
                        <a:t>Select at least one contemporary photographer that provides visual inspiration for your own shoots</a:t>
                      </a:r>
                      <a:r>
                        <a:rPr lang="en-GB" sz="1100" baseline="0" dirty="0" smtClean="0">
                          <a:effectLst/>
                          <a:latin typeface="+mn-lt"/>
                          <a:ea typeface="Calibri"/>
                          <a:cs typeface="Times New Roman"/>
                        </a:rPr>
                        <a:t>.</a:t>
                      </a:r>
                      <a:endParaRPr lang="en-GB" sz="1100" dirty="0" smtClean="0">
                        <a:effectLst/>
                        <a:latin typeface="+mn-lt"/>
                        <a:ea typeface="Calibri"/>
                        <a:cs typeface="Times New Roman"/>
                      </a:endParaRPr>
                    </a:p>
                    <a:p>
                      <a:pPr marL="0" lvl="0" indent="0">
                        <a:spcAft>
                          <a:spcPts val="0"/>
                        </a:spcAft>
                        <a:buFont typeface="Arial" panose="020B0604020202020204" pitchFamily="34" charset="0"/>
                        <a:buNone/>
                      </a:pPr>
                      <a:endParaRPr lang="en-GB" sz="1100" i="1" dirty="0" smtClean="0">
                        <a:effectLst/>
                        <a:latin typeface="+mn-lt"/>
                        <a:ea typeface="Calibri"/>
                        <a:cs typeface="Times New Roman"/>
                      </a:endParaRPr>
                    </a:p>
                    <a:p>
                      <a:pPr marL="0" lvl="0" indent="0">
                        <a:spcAft>
                          <a:spcPts val="0"/>
                        </a:spcAft>
                        <a:buFont typeface="Arial" panose="020B0604020202020204" pitchFamily="34" charset="0"/>
                        <a:buNone/>
                      </a:pPr>
                      <a:r>
                        <a:rPr lang="en-GB" sz="1100" i="1" dirty="0" smtClean="0">
                          <a:effectLst/>
                          <a:latin typeface="+mn-lt"/>
                          <a:ea typeface="Calibri"/>
                          <a:cs typeface="Times New Roman"/>
                        </a:rPr>
                        <a:t>Follow these steps:</a:t>
                      </a:r>
                    </a:p>
                    <a:p>
                      <a:pPr marL="228600" lvl="0" indent="-228600">
                        <a:spcAft>
                          <a:spcPts val="0"/>
                        </a:spcAft>
                        <a:buFont typeface="+mj-lt"/>
                        <a:buAutoNum type="arabicPeriod"/>
                      </a:pPr>
                      <a:r>
                        <a:rPr lang="en-GB" sz="1100" dirty="0" smtClean="0">
                          <a:effectLst/>
                          <a:latin typeface="+mn-lt"/>
                          <a:ea typeface="Calibri"/>
                          <a:cs typeface="Times New Roman"/>
                        </a:rPr>
                        <a:t>Produce a mood board with a selection of images and write an overview of </a:t>
                      </a:r>
                      <a:r>
                        <a:rPr lang="en-GB" sz="1100" baseline="0" dirty="0" smtClean="0">
                          <a:effectLst/>
                          <a:latin typeface="+mn-lt"/>
                          <a:ea typeface="Calibri"/>
                          <a:cs typeface="Times New Roman"/>
                        </a:rPr>
                        <a:t>photographer’s</a:t>
                      </a:r>
                      <a:r>
                        <a:rPr lang="en-GB" sz="1100" dirty="0" smtClean="0">
                          <a:effectLst/>
                          <a:latin typeface="+mn-lt"/>
                          <a:ea typeface="Calibri"/>
                          <a:cs typeface="Times New Roman"/>
                        </a:rPr>
                        <a:t> work, why you have chosen them and how it may help develop your own ideas and shoots for your project.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smtClean="0">
                          <a:effectLst/>
                          <a:latin typeface="+mn-lt"/>
                          <a:ea typeface="Calibri"/>
                          <a:cs typeface="Times New Roman"/>
                        </a:rPr>
                        <a:t>Select at least one image from each photographer and analyse in depth using methodology of </a:t>
                      </a:r>
                      <a:r>
                        <a:rPr lang="en-US" sz="1100" dirty="0" smtClean="0">
                          <a:effectLst/>
                          <a:latin typeface="+mn-lt"/>
                          <a:ea typeface="Calibri"/>
                          <a:cs typeface="Times New Roman"/>
                        </a:rPr>
                        <a:t>TECHNICAL&gt;VISUAL&gt;CONTEXTUAL&gt;CONCEPTUAL</a:t>
                      </a:r>
                      <a:endParaRPr lang="en-GB" sz="1100" dirty="0" smtClean="0">
                        <a:effectLst/>
                        <a:latin typeface="+mn-lt"/>
                        <a:ea typeface="Calibri"/>
                        <a:cs typeface="Times New Roman"/>
                      </a:endParaRPr>
                    </a:p>
                    <a:p>
                      <a:pPr marL="228600" lvl="0" indent="-228600">
                        <a:spcAft>
                          <a:spcPts val="0"/>
                        </a:spcAft>
                        <a:buFont typeface="+mj-lt"/>
                        <a:buAutoNum type="arabicPeriod"/>
                      </a:pPr>
                      <a:r>
                        <a:rPr lang="en-GB" sz="1100" dirty="0" smtClean="0">
                          <a:effectLst/>
                          <a:latin typeface="+mn-lt"/>
                          <a:ea typeface="Calibri"/>
                          <a:cs typeface="Times New Roman"/>
                        </a:rPr>
                        <a:t>Make a detailed shooting plan on how you intend to respond to your research and chosen photographers</a:t>
                      </a:r>
                      <a:r>
                        <a:rPr lang="en-GB" sz="1100" baseline="0" dirty="0" smtClean="0">
                          <a:effectLst/>
                          <a:latin typeface="+mn-lt"/>
                          <a:ea typeface="Calibri"/>
                          <a:cs typeface="Times New Roman"/>
                        </a:rPr>
                        <a:t>.</a:t>
                      </a:r>
                      <a:endParaRPr lang="en-GB" sz="1100" dirty="0" smtClean="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dirty="0" smtClean="0">
                          <a:effectLst/>
                          <a:latin typeface="+mn-lt"/>
                          <a:ea typeface="Calibri"/>
                          <a:cs typeface="Times New Roman"/>
                        </a:rPr>
                        <a:t>find out Research the Photo-Archive and select at least one collection of images/ photographers from the list provided </a:t>
                      </a: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sz="1000" dirty="0" smtClean="0">
                          <a:effectLst/>
                          <a:latin typeface="+mn-lt"/>
                          <a:ea typeface="Calibri"/>
                          <a:cs typeface="Times New Roman"/>
                        </a:rPr>
                        <a:t>AO1</a:t>
                      </a:r>
                    </a:p>
                    <a:p>
                      <a:pPr algn="l">
                        <a:lnSpc>
                          <a:spcPct val="115000"/>
                        </a:lnSpc>
                        <a:spcAft>
                          <a:spcPts val="1000"/>
                        </a:spcAft>
                      </a:pP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8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smtClean="0">
                          <a:effectLst/>
                          <a:latin typeface="+mn-lt"/>
                          <a:ea typeface="Calibri"/>
                          <a:cs typeface="Times New Roman"/>
                        </a:rPr>
                        <a:t>Extension task: </a:t>
                      </a:r>
                      <a:r>
                        <a:rPr lang="en-GB" sz="1100" dirty="0" smtClean="0">
                          <a:effectLst/>
                          <a:latin typeface="+mn-lt"/>
                          <a:ea typeface="Calibri"/>
                          <a:cs typeface="Times New Roman"/>
                        </a:rPr>
                        <a:t>Select a second photographer from the Photo-Archive and /or second contemporary photographer</a:t>
                      </a:r>
                      <a:r>
                        <a:rPr lang="en-GB" sz="1100" baseline="0" dirty="0" smtClean="0">
                          <a:effectLst/>
                          <a:latin typeface="+mn-lt"/>
                          <a:ea typeface="Calibri"/>
                          <a:cs typeface="Times New Roman"/>
                        </a:rPr>
                        <a:t> </a:t>
                      </a:r>
                      <a:r>
                        <a:rPr lang="en-GB" sz="1100" dirty="0" smtClean="0">
                          <a:effectLst/>
                          <a:latin typeface="+mn-lt"/>
                          <a:ea typeface="Calibri"/>
                          <a:cs typeface="Times New Roman"/>
                        </a:rPr>
                        <a:t>and follow the above instructions.</a:t>
                      </a:r>
                      <a:br>
                        <a:rPr lang="en-GB" sz="1100" dirty="0" smtClean="0">
                          <a:effectLst/>
                          <a:latin typeface="+mn-lt"/>
                          <a:ea typeface="Calibri"/>
                          <a:cs typeface="Times New Roman"/>
                        </a:rPr>
                      </a:br>
                      <a:r>
                        <a:rPr lang="en-GB" sz="1100" dirty="0" smtClean="0">
                          <a:effectLst/>
                          <a:latin typeface="+mn-lt"/>
                          <a:ea typeface="Calibri"/>
                          <a:cs typeface="Times New Roman"/>
                        </a:rPr>
                        <a:t/>
                      </a:r>
                      <a:br>
                        <a:rPr lang="en-GB" sz="1100" dirty="0" smtClean="0">
                          <a:effectLst/>
                          <a:latin typeface="+mn-lt"/>
                          <a:ea typeface="Calibri"/>
                          <a:cs typeface="Times New Roman"/>
                        </a:rPr>
                      </a:br>
                      <a:r>
                        <a:rPr lang="en-GB" sz="1100" b="1" dirty="0" smtClean="0">
                          <a:solidFill>
                            <a:srgbClr val="FF0000"/>
                          </a:solidFill>
                          <a:effectLst/>
                          <a:latin typeface="+mn-lt"/>
                          <a:ea typeface="Calibri"/>
                          <a:cs typeface="Times New Roman"/>
                        </a:rPr>
                        <a:t>Deadline: Monday 10</a:t>
                      </a:r>
                      <a:r>
                        <a:rPr lang="en-GB" sz="1100" b="1" baseline="30000" dirty="0" smtClean="0">
                          <a:solidFill>
                            <a:srgbClr val="FF0000"/>
                          </a:solidFill>
                          <a:effectLst/>
                          <a:latin typeface="+mn-lt"/>
                          <a:ea typeface="Calibri"/>
                          <a:cs typeface="Times New Roman"/>
                        </a:rPr>
                        <a:t>h</a:t>
                      </a:r>
                      <a:r>
                        <a:rPr lang="en-GB" sz="1100" b="1" dirty="0" smtClean="0">
                          <a:solidFill>
                            <a:srgbClr val="FF0000"/>
                          </a:solidFill>
                          <a:effectLst/>
                          <a:latin typeface="+mn-lt"/>
                          <a:ea typeface="Calibri"/>
                          <a:cs typeface="Times New Roman"/>
                        </a:rPr>
                        <a:t> June</a:t>
                      </a:r>
                      <a:endParaRPr lang="en-GB" sz="1100" dirty="0" smtClean="0">
                        <a:effectLst/>
                        <a:latin typeface="+mn-lt"/>
                        <a:ea typeface="Calibri"/>
                        <a:cs typeface="Times New Roman"/>
                      </a:endParaRPr>
                    </a:p>
                    <a:p>
                      <a:endParaRPr lang="en-US" sz="1100" dirty="0" smtClean="0"/>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20340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1808976"/>
              </p:ext>
            </p:extLst>
          </p:nvPr>
        </p:nvGraphicFramePr>
        <p:xfrm>
          <a:off x="467544" y="260648"/>
          <a:ext cx="8229600" cy="5785347"/>
        </p:xfrm>
        <a:graphic>
          <a:graphicData uri="http://schemas.openxmlformats.org/drawingml/2006/table">
            <a:tbl>
              <a:tblPr/>
              <a:tblGrid>
                <a:gridCol w="4498848">
                  <a:extLst>
                    <a:ext uri="{9D8B030D-6E8A-4147-A177-3AD203B41FA5}">
                      <a16:colId xmlns:a16="http://schemas.microsoft.com/office/drawing/2014/main" val="20000"/>
                    </a:ext>
                  </a:extLst>
                </a:gridCol>
                <a:gridCol w="2694432">
                  <a:extLst>
                    <a:ext uri="{9D8B030D-6E8A-4147-A177-3AD203B41FA5}">
                      <a16:colId xmlns:a16="http://schemas.microsoft.com/office/drawing/2014/main" val="20001"/>
                    </a:ext>
                  </a:extLst>
                </a:gridCol>
                <a:gridCol w="1036320">
                  <a:extLst>
                    <a:ext uri="{9D8B030D-6E8A-4147-A177-3AD203B41FA5}">
                      <a16:colId xmlns:a16="http://schemas.microsoft.com/office/drawing/2014/main" val="20002"/>
                    </a:ext>
                  </a:extLst>
                </a:gridCol>
              </a:tblGrid>
              <a:tr h="792088">
                <a:tc>
                  <a:txBody>
                    <a:bodyPr/>
                    <a:lstStyle/>
                    <a:p>
                      <a:pPr marL="0" marR="0" lvl="0" indent="0" algn="l" defTabSz="914400" rtl="0" eaLnBrk="1" fontAlgn="base" latinLnBrk="0" hangingPunct="1">
                        <a:lnSpc>
                          <a:spcPct val="100000"/>
                        </a:lnSpc>
                        <a:spcBef>
                          <a:spcPts val="0"/>
                        </a:spcBef>
                        <a:spcAft>
                          <a:spcPts val="0"/>
                        </a:spcAft>
                        <a:buClrTx/>
                        <a:buSzTx/>
                        <a:buFont typeface="+mj-lt"/>
                        <a:buNone/>
                        <a:tabLst/>
                        <a:defRPr/>
                      </a:pPr>
                      <a:r>
                        <a:rPr lang="en-US" sz="1100" b="1" i="1" dirty="0" smtClean="0">
                          <a:solidFill>
                            <a:srgbClr val="FF0000"/>
                          </a:solidFill>
                          <a:effectLst/>
                          <a:latin typeface="+mn-lt"/>
                          <a:ea typeface="Calibri"/>
                          <a:cs typeface="Times New Roman"/>
                        </a:rPr>
                        <a:t>Week </a:t>
                      </a:r>
                      <a:r>
                        <a:rPr lang="en-US" sz="1100" b="1" i="1" dirty="0" smtClean="0">
                          <a:solidFill>
                            <a:srgbClr val="FF0000"/>
                          </a:solidFill>
                          <a:effectLst/>
                          <a:latin typeface="+mn-lt"/>
                          <a:ea typeface="Calibri"/>
                          <a:cs typeface="Times New Roman"/>
                        </a:rPr>
                        <a:t>1-2: 5</a:t>
                      </a:r>
                      <a:r>
                        <a:rPr lang="en-US" sz="1100" b="1" i="1" baseline="0" dirty="0" smtClean="0">
                          <a:solidFill>
                            <a:srgbClr val="FF0000"/>
                          </a:solidFill>
                          <a:effectLst/>
                          <a:latin typeface="+mn-lt"/>
                          <a:ea typeface="Calibri"/>
                          <a:cs typeface="Times New Roman"/>
                        </a:rPr>
                        <a:t> – 19 June</a:t>
                      </a:r>
                      <a:r>
                        <a:rPr lang="en-US" sz="1100" b="1" i="1" dirty="0" smtClean="0">
                          <a:solidFill>
                            <a:srgbClr val="FF0000"/>
                          </a:solidFill>
                          <a:effectLst/>
                          <a:latin typeface="+mn-lt"/>
                          <a:ea typeface="Calibri"/>
                          <a:cs typeface="Times New Roman"/>
                        </a:rPr>
                        <a:t> </a:t>
                      </a:r>
                      <a:r>
                        <a:rPr lang="en-US" sz="1100" b="1" i="1" dirty="0" smtClean="0">
                          <a:effectLst/>
                          <a:latin typeface="+mn-lt"/>
                          <a:ea typeface="Calibri"/>
                          <a:cs typeface="Times New Roman"/>
                        </a:rPr>
                        <a:t/>
                      </a:r>
                      <a:br>
                        <a:rPr lang="en-US" sz="1100" b="1" i="1" dirty="0" smtClean="0">
                          <a:effectLst/>
                          <a:latin typeface="+mn-lt"/>
                          <a:ea typeface="Calibri"/>
                          <a:cs typeface="Times New Roman"/>
                        </a:rPr>
                      </a:br>
                      <a:r>
                        <a:rPr lang="en-US" sz="1100" b="1" i="0" smtClean="0">
                          <a:effectLst/>
                          <a:latin typeface="+mn-lt"/>
                          <a:ea typeface="Calibri"/>
                          <a:cs typeface="Times New Roman"/>
                        </a:rPr>
                        <a:t>Contextual Studies: Essay</a:t>
                      </a:r>
                      <a:br>
                        <a:rPr lang="en-US" sz="1100" b="1" i="0" smtClean="0">
                          <a:effectLst/>
                          <a:latin typeface="+mn-lt"/>
                          <a:ea typeface="Calibri"/>
                          <a:cs typeface="Times New Roman"/>
                        </a:rPr>
                      </a:br>
                      <a:r>
                        <a:rPr lang="en-US" sz="1100" b="1" i="0" smtClean="0">
                          <a:effectLst/>
                          <a:latin typeface="+mn-lt"/>
                          <a:ea typeface="Calibri"/>
                          <a:cs typeface="Times New Roman"/>
                        </a:rPr>
                        <a:t>HOMEWORK</a:t>
                      </a:r>
                      <a:r>
                        <a:rPr lang="en-US" sz="1100" b="1" i="0" baseline="0" dirty="0" smtClean="0">
                          <a:effectLst/>
                          <a:latin typeface="+mn-lt"/>
                          <a:ea typeface="Calibri"/>
                          <a:cs typeface="Times New Roman"/>
                        </a:rPr>
                        <a:t/>
                      </a:r>
                      <a:br>
                        <a:rPr lang="en-US" sz="1100" b="1" i="0" baseline="0" dirty="0" smtClean="0">
                          <a:effectLst/>
                          <a:latin typeface="+mn-lt"/>
                          <a:ea typeface="Calibri"/>
                          <a:cs typeface="Times New Roman"/>
                        </a:rPr>
                      </a:br>
                      <a:r>
                        <a:rPr lang="en-US" sz="1100" b="1" i="0" baseline="0" dirty="0" smtClean="0">
                          <a:effectLst/>
                          <a:latin typeface="+mn-lt"/>
                          <a:ea typeface="Calibri"/>
                          <a:cs typeface="Times New Roman"/>
                        </a:rPr>
                        <a:t/>
                      </a:r>
                      <a:br>
                        <a:rPr lang="en-US" sz="1100" b="1" i="0" baseline="0" dirty="0" smtClean="0">
                          <a:effectLst/>
                          <a:latin typeface="+mn-lt"/>
                          <a:ea typeface="Calibri"/>
                          <a:cs typeface="Times New Roman"/>
                        </a:rPr>
                      </a:br>
                      <a:r>
                        <a:rPr lang="en-US" sz="1100" b="0" i="1" baseline="0" dirty="0" smtClean="0">
                          <a:effectLst/>
                          <a:latin typeface="+mn-lt"/>
                          <a:ea typeface="Calibri"/>
                          <a:cs typeface="Times New Roman"/>
                        </a:rPr>
                        <a:t>Complete the following blog posts</a:t>
                      </a:r>
                      <a:endParaRPr lang="en-US" sz="1100" b="0" i="1" dirty="0" smtClean="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100" b="1" dirty="0">
                          <a:effectLst/>
                          <a:latin typeface="Calibri"/>
                          <a:ea typeface="Calibri"/>
                          <a:cs typeface="Times New Roman"/>
                        </a:rPr>
                        <a:t>Blog posts to improve/ Actions to </a:t>
                      </a:r>
                      <a:r>
                        <a:rPr lang="en-GB" sz="1100" b="1" dirty="0" smtClean="0">
                          <a:effectLst/>
                          <a:latin typeface="Calibri"/>
                          <a:ea typeface="Calibri"/>
                          <a:cs typeface="Times New Roman"/>
                        </a:rPr>
                        <a:t>take</a:t>
                      </a:r>
                      <a:br>
                        <a:rPr lang="en-GB" sz="1100" b="1" dirty="0" smtClean="0">
                          <a:effectLst/>
                          <a:latin typeface="Calibri"/>
                          <a:ea typeface="Calibri"/>
                          <a:cs typeface="Times New Roman"/>
                        </a:rPr>
                      </a:br>
                      <a:endParaRPr lang="en-GB" sz="1100" b="1" dirty="0" smtClean="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smtClean="0">
                          <a:effectLst/>
                          <a:latin typeface="Calibri"/>
                          <a:ea typeface="Calibri"/>
                          <a:cs typeface="Times New Roman"/>
                        </a:rPr>
                        <a:t>Assessment </a:t>
                      </a:r>
                      <a:r>
                        <a:rPr lang="en-GB" sz="1100" b="1" dirty="0">
                          <a:effectLst/>
                          <a:latin typeface="Calibri"/>
                          <a:ea typeface="Calibri"/>
                          <a:cs typeface="Times New Roman"/>
                        </a:rPr>
                        <a:t>Objectives</a:t>
                      </a:r>
                      <a:br>
                        <a:rPr lang="en-GB" sz="1100" b="1" dirty="0">
                          <a:effectLst/>
                          <a:latin typeface="Calibri"/>
                          <a:ea typeface="Calibri"/>
                          <a:cs typeface="Times New Roman"/>
                        </a:rPr>
                      </a:br>
                      <a:r>
                        <a:rPr lang="en-GB" sz="1100" b="1" dirty="0">
                          <a:effectLst/>
                          <a:latin typeface="Calibri"/>
                          <a:ea typeface="Calibri"/>
                          <a:cs typeface="Times New Roman"/>
                        </a:rPr>
                        <a:t>Self-evaluate</a:t>
                      </a:r>
                      <a:br>
                        <a:rPr lang="en-GB" sz="1100" b="1" dirty="0">
                          <a:effectLst/>
                          <a:latin typeface="Calibri"/>
                          <a:ea typeface="Calibri"/>
                          <a:cs typeface="Times New Roman"/>
                        </a:rPr>
                      </a:br>
                      <a:r>
                        <a:rPr lang="en-GB" sz="1100" b="1" dirty="0">
                          <a:effectLst/>
                          <a:latin typeface="Calibri"/>
                          <a:ea typeface="Calibri"/>
                          <a:cs typeface="Times New Roman"/>
                        </a:rPr>
                        <a:t>Award marks</a:t>
                      </a: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28081">
                <a:tc>
                  <a:txBody>
                    <a:bodyPr/>
                    <a:lstStyle/>
                    <a:p>
                      <a:r>
                        <a:rPr lang="en-US" sz="1100" b="0" dirty="0" smtClean="0"/>
                        <a:t>CONTEXTUAL</a:t>
                      </a:r>
                      <a:r>
                        <a:rPr lang="en-US" sz="1100" b="0" baseline="0" dirty="0" smtClean="0"/>
                        <a:t> STUDIES &gt; ESSAY WRITING</a:t>
                      </a:r>
                      <a:endParaRPr lang="en-US" sz="1100" b="0" dirty="0" smtClean="0"/>
                    </a:p>
                    <a:p>
                      <a:r>
                        <a:rPr lang="en-US" sz="1100" dirty="0" smtClean="0"/>
                        <a:t>Write a 1000 word essay and answer this question: </a:t>
                      </a:r>
                      <a:r>
                        <a:rPr lang="en-US" sz="1100" b="1" dirty="0" smtClean="0"/>
                        <a:t>Whose Archive is it Anyway?</a:t>
                      </a:r>
                      <a:br>
                        <a:rPr lang="en-US" sz="1100" b="1" dirty="0" smtClean="0"/>
                      </a:br>
                      <a:endParaRPr lang="en-US" sz="1100" dirty="0" smtClean="0"/>
                    </a:p>
                    <a:p>
                      <a:pPr marL="171450" indent="-171450" algn="l">
                        <a:buFont typeface="Arial" panose="020B0604020202020204" pitchFamily="34" charset="0"/>
                        <a:buChar char="•"/>
                      </a:pPr>
                      <a:r>
                        <a:rPr lang="en-US" sz="1100" dirty="0" smtClean="0"/>
                        <a:t>To answer this question you need to reflect on Photo-Archive</a:t>
                      </a:r>
                      <a:r>
                        <a:rPr lang="en-US" sz="1100" baseline="0" dirty="0" smtClean="0"/>
                        <a:t> </a:t>
                      </a:r>
                      <a:r>
                        <a:rPr lang="en-US" sz="1100" dirty="0" smtClean="0"/>
                        <a:t>talk </a:t>
                      </a:r>
                      <a:r>
                        <a:rPr lang="en-US" sz="1100" dirty="0" smtClean="0"/>
                        <a:t>on Tue </a:t>
                      </a:r>
                      <a:r>
                        <a:rPr lang="en-US" sz="1100" dirty="0" smtClean="0"/>
                        <a:t>4</a:t>
                      </a:r>
                      <a:r>
                        <a:rPr lang="en-US" sz="1100" baseline="0" dirty="0" smtClean="0"/>
                        <a:t> </a:t>
                      </a:r>
                      <a:r>
                        <a:rPr lang="en-US" sz="1100" dirty="0" smtClean="0"/>
                        <a:t>June </a:t>
                      </a:r>
                      <a:r>
                        <a:rPr lang="en-US" sz="1100" dirty="0" smtClean="0"/>
                        <a:t>at the </a:t>
                      </a:r>
                      <a:r>
                        <a:rPr lang="en-US" sz="1100" dirty="0" err="1" smtClean="0"/>
                        <a:t>Société</a:t>
                      </a:r>
                      <a:r>
                        <a:rPr lang="en-US" sz="1100" dirty="0" smtClean="0"/>
                        <a:t> </a:t>
                      </a:r>
                      <a:r>
                        <a:rPr lang="en-US" sz="1100" dirty="0" err="1" smtClean="0"/>
                        <a:t>Jersiaise</a:t>
                      </a:r>
                      <a:r>
                        <a:rPr lang="en-US" sz="1100" dirty="0" smtClean="0"/>
                        <a:t> when we began the </a:t>
                      </a:r>
                      <a:r>
                        <a:rPr lang="en-US" sz="1100" dirty="0" smtClean="0"/>
                        <a:t>Bunker</a:t>
                      </a:r>
                      <a:r>
                        <a:rPr lang="en-US" sz="1100" baseline="0" dirty="0" smtClean="0"/>
                        <a:t> Archaeology</a:t>
                      </a:r>
                      <a:r>
                        <a:rPr lang="en-US" sz="1100" dirty="0" smtClean="0"/>
                        <a:t> </a:t>
                      </a:r>
                      <a:r>
                        <a:rPr lang="en-US" sz="1100" dirty="0" smtClean="0"/>
                        <a:t>project. Here is a link to </a:t>
                      </a:r>
                      <a:r>
                        <a:rPr lang="en-US" sz="1100" dirty="0" smtClean="0">
                          <a:solidFill>
                            <a:srgbClr val="0000FF"/>
                          </a:solidFill>
                          <a:effectLst/>
                          <a:hlinkClick r:id="rId2"/>
                        </a:rPr>
                        <a:t>Intro to the Photo Archive</a:t>
                      </a:r>
                      <a:endParaRPr lang="en-US" sz="1100" dirty="0" smtClean="0"/>
                    </a:p>
                    <a:p>
                      <a:pPr marL="171450" indent="-171450" algn="l">
                        <a:buFont typeface="Arial" panose="020B0604020202020204" pitchFamily="34" charset="0"/>
                        <a:buChar char="•"/>
                      </a:pPr>
                      <a:r>
                        <a:rPr lang="en-US" sz="1100" dirty="0" smtClean="0"/>
                        <a:t>Research at least two photographers from the list below in the photo-archive and choose one photograph from each that illustrates the themes of </a:t>
                      </a:r>
                      <a:r>
                        <a:rPr lang="en-US" sz="1100" dirty="0" smtClean="0"/>
                        <a:t>Occupation</a:t>
                      </a:r>
                      <a:r>
                        <a:rPr lang="en-US" sz="1100" baseline="0" dirty="0" smtClean="0"/>
                        <a:t> or Liberation</a:t>
                      </a:r>
                      <a:r>
                        <a:rPr lang="en-US" sz="1100" dirty="0" smtClean="0"/>
                        <a:t> </a:t>
                      </a:r>
                      <a:r>
                        <a:rPr lang="en-US" sz="1100" dirty="0" smtClean="0"/>
                        <a:t>and include it in your essay</a:t>
                      </a:r>
                    </a:p>
                    <a:p>
                      <a:pPr marL="171450" indent="-171450" algn="l">
                        <a:buFont typeface="Arial" panose="020B0604020202020204" pitchFamily="34" charset="0"/>
                        <a:buChar char="•"/>
                      </a:pPr>
                      <a:r>
                        <a:rPr lang="en-US" sz="1100" dirty="0" smtClean="0"/>
                        <a:t>Read also the text by theorist </a:t>
                      </a:r>
                      <a:r>
                        <a:rPr lang="en-US" sz="1100" b="1" dirty="0" smtClean="0"/>
                        <a:t>David Bate</a:t>
                      </a:r>
                      <a:r>
                        <a:rPr lang="en-US" sz="1100" dirty="0" smtClean="0"/>
                        <a:t>: </a:t>
                      </a:r>
                      <a:r>
                        <a:rPr lang="en-US" sz="1100" dirty="0" smtClean="0">
                          <a:solidFill>
                            <a:srgbClr val="0000FF"/>
                          </a:solidFill>
                          <a:effectLst/>
                          <a:hlinkClick r:id="rId3"/>
                        </a:rPr>
                        <a:t>archives-networks-and-</a:t>
                      </a:r>
                      <a:r>
                        <a:rPr lang="en-US" sz="1100" dirty="0" err="1" smtClean="0">
                          <a:solidFill>
                            <a:srgbClr val="0000FF"/>
                          </a:solidFill>
                          <a:effectLst/>
                          <a:hlinkClick r:id="rId3"/>
                        </a:rPr>
                        <a:t>narratives_low</a:t>
                      </a:r>
                      <a:r>
                        <a:rPr lang="en-US" sz="1100" dirty="0" smtClean="0">
                          <a:solidFill>
                            <a:srgbClr val="0000FF"/>
                          </a:solidFill>
                          <a:effectLst/>
                          <a:hlinkClick r:id="rId3"/>
                        </a:rPr>
                        <a:t>-res</a:t>
                      </a:r>
                      <a:r>
                        <a:rPr lang="en-US" sz="1100" dirty="0" smtClean="0"/>
                        <a:t>, make notes and reference it by incorporating quotes into your essay to widen different perspectives. Comment on quotes used to construct an argument that either support or disapprove your own point of view.</a:t>
                      </a:r>
                    </a:p>
                    <a:p>
                      <a:pPr marL="171450" indent="-171450" algn="l">
                        <a:buFont typeface="Arial" panose="020B0604020202020204" pitchFamily="34" charset="0"/>
                        <a:buChar char="•"/>
                      </a:pPr>
                      <a:r>
                        <a:rPr lang="en-US" sz="1100" dirty="0" smtClean="0"/>
                        <a:t>Watch the </a:t>
                      </a:r>
                      <a:r>
                        <a:rPr lang="en-US" sz="1100" dirty="0" err="1" smtClean="0"/>
                        <a:t>Youtube</a:t>
                      </a:r>
                      <a:r>
                        <a:rPr lang="en-US" sz="1100" dirty="0" smtClean="0"/>
                        <a:t> clips below and consider the following sub-questions</a:t>
                      </a: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8081">
                <a:tc>
                  <a:txBody>
                    <a:bodyPr/>
                    <a:lstStyle/>
                    <a:p>
                      <a:r>
                        <a:rPr lang="en-US" sz="1100" b="0" dirty="0" smtClean="0"/>
                        <a:t>INDEPENDENT STUDY &gt; HOMEWORK</a:t>
                      </a:r>
                      <a:r>
                        <a:rPr lang="en-US" sz="1100" b="0" baseline="0" dirty="0" smtClean="0"/>
                        <a:t> - </a:t>
                      </a:r>
                      <a:r>
                        <a:rPr lang="en-US" sz="1100" i="1" dirty="0" smtClean="0"/>
                        <a:t>Choose at least one option</a:t>
                      </a:r>
                      <a:endParaRPr lang="en-US" sz="1100" dirty="0" smtClean="0"/>
                    </a:p>
                    <a:p>
                      <a:pPr marL="228600" indent="-228600">
                        <a:buFont typeface="+mj-lt"/>
                        <a:buAutoNum type="arabicPeriod"/>
                      </a:pPr>
                      <a:r>
                        <a:rPr lang="en-US" sz="1100" dirty="0" smtClean="0"/>
                        <a:t>Explore public archives and find links to your research and project based around Political Landscapes. Make a blog post</a:t>
                      </a:r>
                    </a:p>
                    <a:p>
                      <a:pPr marL="228600" indent="-228600">
                        <a:buFont typeface="+mj-lt"/>
                        <a:buAutoNum type="arabicPeriod"/>
                      </a:pPr>
                      <a:r>
                        <a:rPr lang="en-US" sz="1100" dirty="0" smtClean="0"/>
                        <a:t>Explore your own family/ personal archives over and make a blog post with some of the material and describe how it will inform and develop your Personal Investigation.  Ask parents, grand-parents and other family members to look through photo-albums, letters, boxes etc.</a:t>
                      </a: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8081">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1" i="0" u="none" strike="noStrike" kern="1200" cap="none" spc="0" normalizeH="0" baseline="0" noProof="0" dirty="0" smtClean="0">
                          <a:ln>
                            <a:noFill/>
                          </a:ln>
                          <a:solidFill>
                            <a:srgbClr val="FF0000"/>
                          </a:solidFill>
                          <a:effectLst/>
                          <a:uLnTx/>
                          <a:uFillTx/>
                          <a:latin typeface="+mn-lt"/>
                          <a:ea typeface="Times New Roman"/>
                          <a:cs typeface="Arial"/>
                        </a:rPr>
                        <a:t>DEADLINE: Essay – Wed 19 June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1" i="0" u="none" strike="noStrike" kern="1200" cap="none" spc="0" normalizeH="0" baseline="0" noProof="0" dirty="0" smtClean="0">
                          <a:ln>
                            <a:noFill/>
                          </a:ln>
                          <a:solidFill>
                            <a:srgbClr val="FF0000"/>
                          </a:solidFill>
                          <a:effectLst/>
                          <a:uLnTx/>
                          <a:uFillTx/>
                          <a:latin typeface="+mn-lt"/>
                          <a:ea typeface="Times New Roman"/>
                          <a:cs typeface="Arial"/>
                        </a:rPr>
                        <a:t>DEADLINE: Independent Study – Tue 3 Sept (after Summer Hols)</a:t>
                      </a:r>
                      <a:endParaRPr lang="en-US" sz="1100" dirty="0" smtClean="0"/>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504241"/>
                  </a:ext>
                </a:extLst>
              </a:tr>
            </a:tbl>
          </a:graphicData>
        </a:graphic>
      </p:graphicFrame>
    </p:spTree>
    <p:extLst>
      <p:ext uri="{BB962C8B-B14F-4D97-AF65-F5344CB8AC3E}">
        <p14:creationId xmlns:p14="http://schemas.microsoft.com/office/powerpoint/2010/main" val="1274676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9937542"/>
              </p:ext>
            </p:extLst>
          </p:nvPr>
        </p:nvGraphicFramePr>
        <p:xfrm>
          <a:off x="467544" y="167798"/>
          <a:ext cx="8229600" cy="6304072"/>
        </p:xfrm>
        <a:graphic>
          <a:graphicData uri="http://schemas.openxmlformats.org/drawingml/2006/table">
            <a:tbl>
              <a:tblPr/>
              <a:tblGrid>
                <a:gridCol w="4498848">
                  <a:extLst>
                    <a:ext uri="{9D8B030D-6E8A-4147-A177-3AD203B41FA5}">
                      <a16:colId xmlns:a16="http://schemas.microsoft.com/office/drawing/2014/main" val="20000"/>
                    </a:ext>
                  </a:extLst>
                </a:gridCol>
                <a:gridCol w="2694432">
                  <a:extLst>
                    <a:ext uri="{9D8B030D-6E8A-4147-A177-3AD203B41FA5}">
                      <a16:colId xmlns:a16="http://schemas.microsoft.com/office/drawing/2014/main" val="20001"/>
                    </a:ext>
                  </a:extLst>
                </a:gridCol>
                <a:gridCol w="1036320">
                  <a:extLst>
                    <a:ext uri="{9D8B030D-6E8A-4147-A177-3AD203B41FA5}">
                      <a16:colId xmlns:a16="http://schemas.microsoft.com/office/drawing/2014/main" val="20002"/>
                    </a:ext>
                  </a:extLst>
                </a:gridCol>
              </a:tblGrid>
              <a:tr h="288032">
                <a:tc gridSpan="3">
                  <a:txBody>
                    <a:bodyPr/>
                    <a:lstStyle/>
                    <a:p>
                      <a:pPr algn="ctr">
                        <a:lnSpc>
                          <a:spcPct val="115000"/>
                        </a:lnSpc>
                        <a:spcAft>
                          <a:spcPts val="1000"/>
                        </a:spcAft>
                      </a:pPr>
                      <a:r>
                        <a:rPr lang="en-GB" sz="1100" b="0" i="0" dirty="0">
                          <a:effectLst/>
                          <a:latin typeface="Calibri"/>
                          <a:ea typeface="Calibri"/>
                          <a:cs typeface="Times New Roman"/>
                        </a:rPr>
                        <a:t>TRACKING SHEET: </a:t>
                      </a:r>
                      <a:r>
                        <a:rPr lang="en-GB" sz="1100" b="0" i="0" dirty="0" smtClean="0">
                          <a:effectLst/>
                          <a:latin typeface="Calibri"/>
                          <a:ea typeface="Calibri"/>
                          <a:cs typeface="Times New Roman"/>
                        </a:rPr>
                        <a:t>SUMMER TERM</a:t>
                      </a:r>
                      <a:endParaRPr lang="en-GB" sz="11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625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1" dirty="0" smtClean="0">
                          <a:solidFill>
                            <a:srgbClr val="FF0000"/>
                          </a:solidFill>
                          <a:effectLst/>
                          <a:latin typeface="+mn-lt"/>
                          <a:ea typeface="Calibri"/>
                          <a:cs typeface="Times New Roman"/>
                        </a:rPr>
                        <a:t>Week 2: 10– 16 June</a:t>
                      </a:r>
                      <a:br>
                        <a:rPr lang="en-GB" sz="1100" b="1" i="1" dirty="0" smtClean="0">
                          <a:solidFill>
                            <a:srgbClr val="FF0000"/>
                          </a:solidFill>
                          <a:effectLst/>
                          <a:latin typeface="+mn-lt"/>
                          <a:ea typeface="Calibri"/>
                          <a:cs typeface="Times New Roman"/>
                        </a:rPr>
                      </a:br>
                      <a:r>
                        <a:rPr lang="en-GB" sz="1100" b="1" i="0" dirty="0" smtClean="0">
                          <a:solidFill>
                            <a:srgbClr val="2B2B2B"/>
                          </a:solidFill>
                          <a:effectLst/>
                          <a:latin typeface="+mn-lt"/>
                          <a:ea typeface="Calibri"/>
                          <a:cs typeface="Arial"/>
                        </a:rPr>
                        <a:t>Photo-shoots:</a:t>
                      </a:r>
                      <a:r>
                        <a:rPr lang="en-GB" sz="1100" b="1" i="0" baseline="0" dirty="0" smtClean="0">
                          <a:solidFill>
                            <a:srgbClr val="2B2B2B"/>
                          </a:solidFill>
                          <a:effectLst/>
                          <a:latin typeface="+mn-lt"/>
                          <a:ea typeface="Calibri"/>
                          <a:cs typeface="Arial"/>
                        </a:rPr>
                        <a:t> Bunkers and fortifications</a:t>
                      </a:r>
                      <a:endParaRPr lang="en-GB" sz="1100" b="1" i="0" dirty="0" smtClean="0">
                        <a:solidFill>
                          <a:srgbClr val="2B2B2B"/>
                        </a:solidFill>
                        <a:effectLst/>
                        <a:latin typeface="+mn-lt"/>
                        <a:ea typeface="Calibri"/>
                        <a:cs typeface="Arial"/>
                      </a:endParaRPr>
                    </a:p>
                    <a:p>
                      <a:pPr marL="0" lvl="0" indent="0">
                        <a:lnSpc>
                          <a:spcPct val="115000"/>
                        </a:lnSpc>
                        <a:spcAft>
                          <a:spcPts val="0"/>
                        </a:spcAft>
                        <a:buFont typeface="+mj-lt"/>
                        <a:buNone/>
                      </a:pPr>
                      <a:r>
                        <a:rPr lang="en-US" sz="1100" b="0" i="1" baseline="0" dirty="0" smtClean="0">
                          <a:effectLst/>
                          <a:latin typeface="+mn-lt"/>
                          <a:ea typeface="Calibri"/>
                          <a:cs typeface="Times New Roman"/>
                        </a:rPr>
                        <a:t/>
                      </a:r>
                      <a:br>
                        <a:rPr lang="en-US" sz="1100" b="0" i="1" baseline="0" dirty="0" smtClean="0">
                          <a:effectLst/>
                          <a:latin typeface="+mn-lt"/>
                          <a:ea typeface="Calibri"/>
                          <a:cs typeface="Times New Roman"/>
                        </a:rPr>
                      </a:br>
                      <a:r>
                        <a:rPr lang="en-US" sz="1100" b="0" i="1" baseline="0" dirty="0" smtClean="0">
                          <a:effectLst/>
                          <a:latin typeface="+mn-lt"/>
                          <a:ea typeface="Calibri"/>
                          <a:cs typeface="Times New Roman"/>
                        </a:rPr>
                        <a:t>Complete the following blog posts</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b="1" dirty="0">
                          <a:effectLst/>
                          <a:latin typeface="Calibri"/>
                          <a:ea typeface="Calibri"/>
                          <a:cs typeface="Times New Roman"/>
                        </a:rPr>
                        <a:t>Blog posts to improve/ Actions to take</a:t>
                      </a: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b="1" dirty="0">
                          <a:effectLst/>
                          <a:latin typeface="Calibri"/>
                          <a:ea typeface="Calibri"/>
                          <a:cs typeface="Times New Roman"/>
                        </a:rPr>
                        <a:t>Assessment Objectives</a:t>
                      </a:r>
                      <a:br>
                        <a:rPr lang="en-GB" sz="1000" b="1" dirty="0">
                          <a:effectLst/>
                          <a:latin typeface="Calibri"/>
                          <a:ea typeface="Calibri"/>
                          <a:cs typeface="Times New Roman"/>
                        </a:rPr>
                      </a:br>
                      <a:r>
                        <a:rPr lang="en-GB" sz="1000" b="1" dirty="0">
                          <a:effectLst/>
                          <a:latin typeface="Calibri"/>
                          <a:ea typeface="Calibri"/>
                          <a:cs typeface="Times New Roman"/>
                        </a:rPr>
                        <a:t>Self-evaluate</a:t>
                      </a:r>
                      <a:br>
                        <a:rPr lang="en-GB" sz="1000" b="1" dirty="0">
                          <a:effectLst/>
                          <a:latin typeface="Calibri"/>
                          <a:ea typeface="Calibri"/>
                          <a:cs typeface="Times New Roman"/>
                        </a:rPr>
                      </a:br>
                      <a:r>
                        <a:rPr lang="en-GB" sz="1000" b="1" dirty="0">
                          <a:effectLst/>
                          <a:latin typeface="Calibri"/>
                          <a:ea typeface="Calibri"/>
                          <a:cs typeface="Times New Roman"/>
                        </a:rPr>
                        <a:t>Award marks</a:t>
                      </a: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5704">
                <a:tc>
                  <a:txBody>
                    <a:bodyPr/>
                    <a:lstStyle/>
                    <a:p>
                      <a:pPr marL="0" lvl="0" indent="0">
                        <a:lnSpc>
                          <a:spcPct val="115000"/>
                        </a:lnSpc>
                        <a:spcAft>
                          <a:spcPts val="0"/>
                        </a:spcAft>
                        <a:buFont typeface="+mj-lt"/>
                        <a:buNone/>
                      </a:pPr>
                      <a:r>
                        <a:rPr lang="en-GB" sz="1100" b="0" dirty="0" smtClean="0">
                          <a:solidFill>
                            <a:srgbClr val="2B2B2B"/>
                          </a:solidFill>
                          <a:effectLst/>
                          <a:latin typeface="+mn-lt"/>
                          <a:ea typeface="Calibri"/>
                          <a:cs typeface="Arial"/>
                        </a:rPr>
                        <a:t>PLANNING</a:t>
                      </a:r>
                      <a:r>
                        <a:rPr lang="en-GB" sz="1100" b="0" baseline="0" dirty="0" smtClean="0">
                          <a:solidFill>
                            <a:srgbClr val="2B2B2B"/>
                          </a:solidFill>
                          <a:effectLst/>
                          <a:latin typeface="+mn-lt"/>
                          <a:ea typeface="Calibri"/>
                          <a:cs typeface="Arial"/>
                        </a:rPr>
                        <a:t> &gt; RECORDING</a:t>
                      </a:r>
                      <a:r>
                        <a:rPr lang="en-GB" sz="1100" b="1" baseline="0" dirty="0" smtClean="0">
                          <a:solidFill>
                            <a:srgbClr val="2B2B2B"/>
                          </a:solidFill>
                          <a:effectLst/>
                          <a:latin typeface="+mn-lt"/>
                          <a:ea typeface="Calibri"/>
                          <a:cs typeface="Arial"/>
                        </a:rPr>
                        <a:t/>
                      </a:r>
                      <a:br>
                        <a:rPr lang="en-GB" sz="1100" b="1" baseline="0" dirty="0" smtClean="0">
                          <a:solidFill>
                            <a:srgbClr val="2B2B2B"/>
                          </a:solidFill>
                          <a:effectLst/>
                          <a:latin typeface="+mn-lt"/>
                          <a:ea typeface="Calibri"/>
                          <a:cs typeface="Arial"/>
                        </a:rPr>
                      </a:br>
                      <a:endParaRPr lang="en-GB" sz="1100" b="1" dirty="0" smtClean="0">
                        <a:solidFill>
                          <a:srgbClr val="2B2B2B"/>
                        </a:solidFill>
                        <a:effectLst/>
                        <a:latin typeface="+mn-lt"/>
                        <a:ea typeface="Calibri"/>
                        <a:cs typeface="Arial"/>
                      </a:endParaRPr>
                    </a:p>
                    <a:p>
                      <a:pPr marL="0" lvl="0" indent="0">
                        <a:lnSpc>
                          <a:spcPct val="115000"/>
                        </a:lnSpc>
                        <a:spcAft>
                          <a:spcPts val="0"/>
                        </a:spcAft>
                        <a:buFont typeface="+mj-lt"/>
                        <a:buNone/>
                      </a:pPr>
                      <a:r>
                        <a:rPr lang="en-GB" sz="1100" b="1" dirty="0" smtClean="0">
                          <a:solidFill>
                            <a:srgbClr val="2B2B2B"/>
                          </a:solidFill>
                          <a:effectLst/>
                          <a:latin typeface="+mn-lt"/>
                          <a:ea typeface="Calibri"/>
                          <a:cs typeface="Arial"/>
                        </a:rPr>
                        <a:t>PHOTO-SHOOT</a:t>
                      </a:r>
                      <a:r>
                        <a:rPr lang="en-GB" sz="1100" b="1" baseline="0" dirty="0" smtClean="0">
                          <a:solidFill>
                            <a:srgbClr val="2B2B2B"/>
                          </a:solidFill>
                          <a:effectLst/>
                          <a:latin typeface="+mn-lt"/>
                          <a:ea typeface="Calibri"/>
                          <a:cs typeface="Arial"/>
                        </a:rPr>
                        <a:t> 1</a:t>
                      </a:r>
                      <a:r>
                        <a:rPr lang="en-GB" sz="1100" i="1" dirty="0" smtClean="0">
                          <a:effectLst/>
                          <a:latin typeface="+mn-lt"/>
                          <a:ea typeface="Calibri"/>
                          <a:cs typeface="Times New Roman"/>
                        </a:rPr>
                        <a:t>:  Mon</a:t>
                      </a:r>
                      <a:r>
                        <a:rPr lang="en-GB" sz="1100" i="1" baseline="0" dirty="0" smtClean="0">
                          <a:effectLst/>
                          <a:latin typeface="+mn-lt"/>
                          <a:ea typeface="Calibri"/>
                          <a:cs typeface="Times New Roman"/>
                        </a:rPr>
                        <a:t> 10 / Tues 11</a:t>
                      </a:r>
                      <a:r>
                        <a:rPr lang="en-GB" sz="1100" i="1" baseline="30000" dirty="0" smtClean="0">
                          <a:effectLst/>
                          <a:latin typeface="+mn-lt"/>
                          <a:ea typeface="Calibri"/>
                          <a:cs typeface="Times New Roman"/>
                        </a:rPr>
                        <a:t>th</a:t>
                      </a:r>
                      <a:r>
                        <a:rPr lang="en-GB" sz="1100" i="1" baseline="0" dirty="0" smtClean="0">
                          <a:effectLst/>
                          <a:latin typeface="+mn-lt"/>
                          <a:ea typeface="Calibri"/>
                          <a:cs typeface="Times New Roman"/>
                        </a:rPr>
                        <a:t> June</a:t>
                      </a:r>
                      <a:r>
                        <a:rPr lang="en-GB" sz="1100" i="1" dirty="0" smtClean="0">
                          <a:effectLst/>
                          <a:latin typeface="+mn-lt"/>
                          <a:ea typeface="Calibri"/>
                          <a:cs typeface="Times New Roman"/>
                        </a:rPr>
                        <a:t> On location shoot at</a:t>
                      </a:r>
                      <a:r>
                        <a:rPr lang="en-GB" sz="1100" i="1" baseline="0" dirty="0" smtClean="0">
                          <a:effectLst/>
                          <a:latin typeface="+mn-lt"/>
                          <a:ea typeface="Calibri"/>
                          <a:cs typeface="Times New Roman"/>
                        </a:rPr>
                        <a:t> Les </a:t>
                      </a:r>
                      <a:r>
                        <a:rPr lang="en-GB" sz="1100" i="1" baseline="0" dirty="0" err="1" smtClean="0">
                          <a:effectLst/>
                          <a:latin typeface="+mn-lt"/>
                          <a:ea typeface="Calibri"/>
                          <a:cs typeface="Times New Roman"/>
                        </a:rPr>
                        <a:t>Landes</a:t>
                      </a:r>
                      <a:r>
                        <a:rPr lang="en-GB" sz="1100" dirty="0" smtClean="0">
                          <a:effectLst/>
                          <a:latin typeface="+mn-lt"/>
                          <a:ea typeface="Calibri"/>
                          <a:cs typeface="Times New Roman"/>
                        </a:rPr>
                        <a:t/>
                      </a:r>
                      <a:br>
                        <a:rPr lang="en-GB" sz="1100" dirty="0" smtClean="0">
                          <a:effectLst/>
                          <a:latin typeface="+mn-lt"/>
                          <a:ea typeface="Calibri"/>
                          <a:cs typeface="Times New Roman"/>
                        </a:rPr>
                      </a:br>
                      <a:endParaRPr lang="en-US" sz="1100" b="0" i="1" baseline="0" dirty="0" smtClean="0">
                        <a:effectLst/>
                        <a:latin typeface="+mn-lt"/>
                        <a:ea typeface="Calibri"/>
                        <a:cs typeface="Times New Roman"/>
                      </a:endParaRPr>
                    </a:p>
                    <a:p>
                      <a:pPr marL="342900" lvl="0" indent="-342900">
                        <a:lnSpc>
                          <a:spcPct val="115000"/>
                        </a:lnSpc>
                        <a:spcAft>
                          <a:spcPts val="0"/>
                        </a:spcAft>
                        <a:buFont typeface="+mj-lt"/>
                        <a:buAutoNum type="arabicPeriod"/>
                      </a:pPr>
                      <a:r>
                        <a:rPr lang="en-GB" sz="1100" b="1" dirty="0" smtClean="0">
                          <a:effectLst/>
                          <a:latin typeface="+mn-lt"/>
                          <a:ea typeface="Calibri"/>
                          <a:cs typeface="Times New Roman"/>
                        </a:rPr>
                        <a:t>Provide a detailed plan </a:t>
                      </a:r>
                      <a:r>
                        <a:rPr lang="en-GB" sz="1100" dirty="0" smtClean="0">
                          <a:effectLst/>
                          <a:latin typeface="+mn-lt"/>
                          <a:ea typeface="Calibri"/>
                          <a:cs typeface="Times New Roman"/>
                        </a:rPr>
                        <a:t>for your shoot at</a:t>
                      </a:r>
                      <a:r>
                        <a:rPr lang="en-GB" sz="1100" baseline="0" dirty="0" smtClean="0">
                          <a:effectLst/>
                          <a:latin typeface="+mn-lt"/>
                          <a:ea typeface="Calibri"/>
                          <a:cs typeface="Times New Roman"/>
                        </a:rPr>
                        <a:t> Les </a:t>
                      </a:r>
                      <a:r>
                        <a:rPr lang="en-GB" sz="1100" baseline="0" dirty="0" err="1" smtClean="0">
                          <a:effectLst/>
                          <a:latin typeface="+mn-lt"/>
                          <a:ea typeface="Calibri"/>
                          <a:cs typeface="Times New Roman"/>
                        </a:rPr>
                        <a:t>Landes</a:t>
                      </a:r>
                      <a:r>
                        <a:rPr lang="en-GB" sz="1100" dirty="0" smtClean="0">
                          <a:effectLst/>
                          <a:latin typeface="+mn-lt"/>
                          <a:ea typeface="Calibri"/>
                          <a:cs typeface="Times New Roman"/>
                        </a:rPr>
                        <a:t>. What do you want to focus on? How do you want your images to look and feel like? Include visual references to artists/photographers in terms of style, approach, intentions, aesthetics, subject-matter, concept and outcome. </a:t>
                      </a:r>
                    </a:p>
                    <a:p>
                      <a:pPr marL="342900" lvl="0" indent="-342900">
                        <a:lnSpc>
                          <a:spcPct val="115000"/>
                        </a:lnSpc>
                        <a:spcAft>
                          <a:spcPts val="0"/>
                        </a:spcAft>
                        <a:buFont typeface="+mj-lt"/>
                        <a:buAutoNum type="arabicPeriod"/>
                      </a:pPr>
                      <a:r>
                        <a:rPr lang="en-GB" sz="1100" b="1" dirty="0" smtClean="0">
                          <a:effectLst/>
                          <a:latin typeface="+mn-lt"/>
                          <a:ea typeface="Calibri"/>
                          <a:cs typeface="Times New Roman"/>
                        </a:rPr>
                        <a:t>Editing: </a:t>
                      </a:r>
                      <a:r>
                        <a:rPr lang="en-GB" sz="1100" dirty="0" smtClean="0">
                          <a:effectLst/>
                          <a:latin typeface="+mn-lt"/>
                          <a:ea typeface="Calibri"/>
                          <a:cs typeface="Times New Roman"/>
                        </a:rPr>
                        <a:t>Upload and process images from photo-shoot using Adobe </a:t>
                      </a:r>
                      <a:r>
                        <a:rPr lang="en-GB" sz="1100" dirty="0" err="1" smtClean="0">
                          <a:effectLst/>
                          <a:latin typeface="+mn-lt"/>
                          <a:ea typeface="Calibri"/>
                          <a:cs typeface="Times New Roman"/>
                        </a:rPr>
                        <a:t>Lightroom</a:t>
                      </a:r>
                      <a:r>
                        <a:rPr lang="en-GB" sz="1100" dirty="0" smtClean="0">
                          <a:effectLst/>
                          <a:latin typeface="+mn-lt"/>
                          <a:ea typeface="Calibri"/>
                          <a:cs typeface="Times New Roman"/>
                        </a:rPr>
                        <a:t> and make a rough edit of 25-30 images  </a:t>
                      </a:r>
                    </a:p>
                    <a:p>
                      <a:pPr marL="342900" lvl="0" indent="-342900">
                        <a:lnSpc>
                          <a:spcPct val="115000"/>
                        </a:lnSpc>
                        <a:spcAft>
                          <a:spcPts val="0"/>
                        </a:spcAft>
                        <a:buFont typeface="+mj-lt"/>
                        <a:buAutoNum type="arabicPeriod"/>
                      </a:pPr>
                      <a:r>
                        <a:rPr lang="en-GB" sz="1100" b="1" dirty="0" smtClean="0">
                          <a:effectLst/>
                          <a:latin typeface="+mn-lt"/>
                          <a:ea typeface="Calibri"/>
                          <a:cs typeface="Times New Roman"/>
                        </a:rPr>
                        <a:t>Experimentation</a:t>
                      </a:r>
                      <a:r>
                        <a:rPr lang="en-GB" sz="1100" dirty="0" smtClean="0">
                          <a:effectLst/>
                          <a:latin typeface="+mn-lt"/>
                          <a:ea typeface="Calibri"/>
                          <a:cs typeface="Times New Roman"/>
                        </a:rPr>
                        <a:t>: Experiment with your edited images adjusting colour/ B&amp;W/ cropping/ collaging / composite / incorporate archival images/ ephemera / found material etc.</a:t>
                      </a:r>
                    </a:p>
                    <a:p>
                      <a:pPr marL="342900" lvl="0" indent="-342900">
                        <a:lnSpc>
                          <a:spcPct val="115000"/>
                        </a:lnSpc>
                        <a:spcAft>
                          <a:spcPts val="0"/>
                        </a:spcAft>
                        <a:buFont typeface="+mj-lt"/>
                        <a:buAutoNum type="arabicPeriod"/>
                      </a:pPr>
                      <a:r>
                        <a:rPr lang="en-GB" sz="1100" b="1" dirty="0" smtClean="0">
                          <a:effectLst/>
                          <a:latin typeface="+mn-lt"/>
                          <a:ea typeface="Calibri"/>
                          <a:cs typeface="Times New Roman"/>
                        </a:rPr>
                        <a:t>Evaluation</a:t>
                      </a:r>
                      <a:r>
                        <a:rPr lang="en-GB" sz="1100" dirty="0" smtClean="0">
                          <a:effectLst/>
                          <a:latin typeface="+mn-lt"/>
                          <a:ea typeface="Calibri"/>
                          <a:cs typeface="Times New Roman"/>
                        </a:rPr>
                        <a:t>: Evaluate your photo-shoot and consider how you can develop your ideas/ concept for the second shoot.</a:t>
                      </a:r>
                      <a:endParaRPr lang="en-GB" sz="1100" b="1" i="0" dirty="0" smtClean="0">
                        <a:effectLst/>
                        <a:latin typeface="+mn-lt"/>
                        <a:ea typeface="Calibri"/>
                        <a:cs typeface="Times New Roman"/>
                      </a:endParaRPr>
                    </a:p>
                    <a:p>
                      <a:pPr marL="342900" lvl="0" indent="-342900">
                        <a:lnSpc>
                          <a:spcPct val="115000"/>
                        </a:lnSpc>
                        <a:spcAft>
                          <a:spcPts val="0"/>
                        </a:spcAft>
                        <a:buFont typeface="+mj-lt"/>
                        <a:buAutoNum type="arabicPeriod"/>
                      </a:pPr>
                      <a:endParaRPr lang="en-GB" sz="1100" b="1" i="0" dirty="0" smtClean="0">
                        <a:effectLst/>
                        <a:latin typeface="+mn-lt"/>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8081">
                <a:tc>
                  <a:txBody>
                    <a:bodyPr/>
                    <a:lstStyle/>
                    <a:p>
                      <a:pPr marL="0" lvl="0" indent="0">
                        <a:lnSpc>
                          <a:spcPct val="115000"/>
                        </a:lnSpc>
                        <a:spcAft>
                          <a:spcPts val="1000"/>
                        </a:spcAft>
                        <a:buFont typeface="+mj-lt"/>
                        <a:buNone/>
                      </a:pPr>
                      <a:r>
                        <a:rPr lang="en-GB" sz="1100" b="1" dirty="0" smtClean="0">
                          <a:solidFill>
                            <a:srgbClr val="2B2B2B"/>
                          </a:solidFill>
                          <a:effectLst/>
                          <a:latin typeface="+mn-lt"/>
                          <a:ea typeface="Calibri"/>
                          <a:cs typeface="Arial"/>
                        </a:rPr>
                        <a:t>PHOTO-SHOOT</a:t>
                      </a:r>
                      <a:r>
                        <a:rPr lang="en-GB" sz="1100" b="1" baseline="0" dirty="0" smtClean="0">
                          <a:solidFill>
                            <a:srgbClr val="2B2B2B"/>
                          </a:solidFill>
                          <a:effectLst/>
                          <a:latin typeface="+mn-lt"/>
                          <a:ea typeface="Calibri"/>
                          <a:cs typeface="Arial"/>
                        </a:rPr>
                        <a:t> 2, 3, 4</a:t>
                      </a:r>
                      <a:r>
                        <a:rPr lang="en-GB" sz="1100" dirty="0" smtClean="0">
                          <a:effectLst/>
                          <a:latin typeface="+mn-lt"/>
                          <a:ea typeface="Calibri"/>
                          <a:cs typeface="Times New Roman"/>
                        </a:rPr>
                        <a:t>: You must research</a:t>
                      </a:r>
                      <a:r>
                        <a:rPr lang="en-GB" sz="1100" baseline="0" dirty="0" smtClean="0">
                          <a:effectLst/>
                          <a:latin typeface="+mn-lt"/>
                          <a:ea typeface="Calibri"/>
                          <a:cs typeface="Times New Roman"/>
                        </a:rPr>
                        <a:t> and </a:t>
                      </a:r>
                      <a:r>
                        <a:rPr lang="en-GB" sz="1100" dirty="0" smtClean="0">
                          <a:effectLst/>
                          <a:latin typeface="+mn-lt"/>
                          <a:ea typeface="Calibri"/>
                          <a:cs typeface="Times New Roman"/>
                        </a:rPr>
                        <a:t>visit  area of study in Jersey and produce a second shoot with a sense of purpose and direction. You have a choice to make images in the evening when it is dark or during daytime. NB! Make sure you consider times of day, lighting/ weather. </a:t>
                      </a:r>
                      <a:r>
                        <a:rPr lang="en-GB" sz="1100" dirty="0" err="1" smtClean="0">
                          <a:effectLst/>
                          <a:latin typeface="+mn-lt"/>
                          <a:ea typeface="Calibri"/>
                          <a:cs typeface="Times New Roman"/>
                        </a:rPr>
                        <a:t>Eg</a:t>
                      </a:r>
                      <a:r>
                        <a:rPr lang="en-GB" sz="1100" dirty="0" smtClean="0">
                          <a:effectLst/>
                          <a:latin typeface="+mn-lt"/>
                          <a:ea typeface="Calibri"/>
                          <a:cs typeface="Times New Roman"/>
                        </a:rPr>
                        <a:t>. If you are photographing in a busy area and you want no people or traffic you have to shoot early in the morning / late evening</a:t>
                      </a:r>
                      <a:r>
                        <a:rPr lang="en-GB" sz="1100" baseline="0" dirty="0" smtClean="0">
                          <a:effectLst/>
                          <a:latin typeface="+mn-lt"/>
                          <a:ea typeface="Calibri"/>
                          <a:cs typeface="Times New Roman"/>
                        </a:rPr>
                        <a:t> and </a:t>
                      </a:r>
                      <a:r>
                        <a:rPr lang="en-GB" sz="1100" b="1" baseline="0" dirty="0" smtClean="0">
                          <a:effectLst/>
                          <a:latin typeface="+mn-lt"/>
                          <a:ea typeface="Calibri"/>
                          <a:cs typeface="Times New Roman"/>
                        </a:rPr>
                        <a:t>PLAN</a:t>
                      </a:r>
                      <a:r>
                        <a:rPr lang="en-GB" sz="1100" baseline="0" dirty="0" smtClean="0">
                          <a:effectLst/>
                          <a:latin typeface="+mn-lt"/>
                          <a:ea typeface="Calibri"/>
                          <a:cs typeface="Times New Roman"/>
                        </a:rPr>
                        <a:t> according to weather conditions too</a:t>
                      </a:r>
                      <a:endParaRPr lang="en-GB" sz="1100" dirty="0" smtClean="0">
                        <a:effectLst/>
                        <a:latin typeface="+mn-lt"/>
                        <a:ea typeface="Calibri"/>
                        <a:cs typeface="Times New Roman"/>
                      </a:endParaRPr>
                    </a:p>
                    <a:p>
                      <a:pPr marL="0" lvl="0" indent="0">
                        <a:lnSpc>
                          <a:spcPct val="115000"/>
                        </a:lnSpc>
                        <a:spcAft>
                          <a:spcPts val="1000"/>
                        </a:spcAft>
                        <a:buFont typeface="+mj-lt"/>
                        <a:buNone/>
                      </a:pPr>
                      <a:r>
                        <a:rPr lang="en-GB" sz="1100" dirty="0" smtClean="0">
                          <a:effectLst/>
                          <a:latin typeface="+mn-lt"/>
                          <a:ea typeface="Calibri"/>
                          <a:cs typeface="Times New Roman"/>
                        </a:rPr>
                        <a:t/>
                      </a:r>
                      <a:br>
                        <a:rPr lang="en-GB" sz="1100" dirty="0" smtClean="0">
                          <a:effectLst/>
                          <a:latin typeface="+mn-lt"/>
                          <a:ea typeface="Calibri"/>
                          <a:cs typeface="Times New Roman"/>
                        </a:rPr>
                      </a:br>
                      <a:r>
                        <a:rPr lang="en-GB" sz="1100" b="1" dirty="0" smtClean="0">
                          <a:solidFill>
                            <a:srgbClr val="FF0000"/>
                          </a:solidFill>
                          <a:effectLst/>
                          <a:latin typeface="+mn-lt"/>
                          <a:ea typeface="Calibri"/>
                          <a:cs typeface="Times New Roman"/>
                        </a:rPr>
                        <a:t>Deadline: Monday 8</a:t>
                      </a:r>
                      <a:r>
                        <a:rPr lang="en-GB" sz="1100" b="1" baseline="30000" dirty="0" smtClean="0">
                          <a:solidFill>
                            <a:srgbClr val="FF0000"/>
                          </a:solidFill>
                          <a:effectLst/>
                          <a:latin typeface="+mn-lt"/>
                          <a:ea typeface="Calibri"/>
                          <a:cs typeface="Times New Roman"/>
                        </a:rPr>
                        <a:t>th</a:t>
                      </a:r>
                      <a:r>
                        <a:rPr lang="en-GB" sz="1100" b="1" dirty="0" smtClean="0">
                          <a:solidFill>
                            <a:srgbClr val="FF0000"/>
                          </a:solidFill>
                          <a:effectLst/>
                          <a:latin typeface="+mn-lt"/>
                          <a:ea typeface="Calibri"/>
                          <a:cs typeface="Times New Roman"/>
                        </a:rPr>
                        <a:t> July</a:t>
                      </a:r>
                      <a:endParaRPr lang="en-GB" sz="1100" dirty="0" smtClean="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32212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3504290"/>
              </p:ext>
            </p:extLst>
          </p:nvPr>
        </p:nvGraphicFramePr>
        <p:xfrm>
          <a:off x="467544" y="167798"/>
          <a:ext cx="8229600" cy="6471814"/>
        </p:xfrm>
        <a:graphic>
          <a:graphicData uri="http://schemas.openxmlformats.org/drawingml/2006/table">
            <a:tbl>
              <a:tblPr/>
              <a:tblGrid>
                <a:gridCol w="4498848">
                  <a:extLst>
                    <a:ext uri="{9D8B030D-6E8A-4147-A177-3AD203B41FA5}">
                      <a16:colId xmlns:a16="http://schemas.microsoft.com/office/drawing/2014/main" val="20000"/>
                    </a:ext>
                  </a:extLst>
                </a:gridCol>
                <a:gridCol w="2694432">
                  <a:extLst>
                    <a:ext uri="{9D8B030D-6E8A-4147-A177-3AD203B41FA5}">
                      <a16:colId xmlns:a16="http://schemas.microsoft.com/office/drawing/2014/main" val="20001"/>
                    </a:ext>
                  </a:extLst>
                </a:gridCol>
                <a:gridCol w="1036320">
                  <a:extLst>
                    <a:ext uri="{9D8B030D-6E8A-4147-A177-3AD203B41FA5}">
                      <a16:colId xmlns:a16="http://schemas.microsoft.com/office/drawing/2014/main" val="20002"/>
                    </a:ext>
                  </a:extLst>
                </a:gridCol>
              </a:tblGrid>
              <a:tr h="288032">
                <a:tc gridSpan="3">
                  <a:txBody>
                    <a:bodyPr/>
                    <a:lstStyle/>
                    <a:p>
                      <a:pPr algn="ctr">
                        <a:lnSpc>
                          <a:spcPct val="115000"/>
                        </a:lnSpc>
                        <a:spcAft>
                          <a:spcPts val="1000"/>
                        </a:spcAft>
                      </a:pPr>
                      <a:r>
                        <a:rPr lang="en-GB" sz="1000" b="0" i="0" dirty="0">
                          <a:effectLst/>
                          <a:latin typeface="Calibri"/>
                          <a:ea typeface="Calibri"/>
                          <a:cs typeface="Times New Roman"/>
                        </a:rPr>
                        <a:t>TRACKING SHEET: </a:t>
                      </a:r>
                      <a:r>
                        <a:rPr lang="en-GB" sz="1000" b="0" i="0" dirty="0" smtClean="0">
                          <a:effectLst/>
                          <a:latin typeface="Calibri"/>
                          <a:ea typeface="Calibri"/>
                          <a:cs typeface="Times New Roman"/>
                        </a:rPr>
                        <a:t>SUMMER TERM</a:t>
                      </a: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79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smtClean="0">
                          <a:solidFill>
                            <a:srgbClr val="FF0000"/>
                          </a:solidFill>
                          <a:effectLst/>
                          <a:latin typeface="+mn-lt"/>
                          <a:ea typeface="Calibri"/>
                          <a:cs typeface="Times New Roman"/>
                        </a:rPr>
                        <a:t>Week 3: 17</a:t>
                      </a:r>
                      <a:r>
                        <a:rPr lang="en-GB" sz="1000" b="1" i="1" baseline="0" dirty="0" smtClean="0">
                          <a:solidFill>
                            <a:srgbClr val="FF0000"/>
                          </a:solidFill>
                          <a:effectLst/>
                          <a:latin typeface="+mn-lt"/>
                          <a:ea typeface="Calibri"/>
                          <a:cs typeface="Times New Roman"/>
                        </a:rPr>
                        <a:t> -23 June</a:t>
                      </a:r>
                      <a:r>
                        <a:rPr lang="en-GB" sz="1000" b="1" i="1" dirty="0" smtClean="0">
                          <a:solidFill>
                            <a:srgbClr val="FF0000"/>
                          </a:solidFill>
                          <a:effectLst/>
                          <a:latin typeface="+mn-lt"/>
                          <a:ea typeface="Calibri"/>
                          <a:cs typeface="Times New Roman"/>
                        </a:rPr>
                        <a:t/>
                      </a:r>
                      <a:br>
                        <a:rPr lang="en-GB" sz="1000" b="1" i="1" dirty="0" smtClean="0">
                          <a:solidFill>
                            <a:srgbClr val="FF0000"/>
                          </a:solidFill>
                          <a:effectLst/>
                          <a:latin typeface="+mn-lt"/>
                          <a:ea typeface="Calibri"/>
                          <a:cs typeface="Times New Roman"/>
                        </a:rPr>
                      </a:br>
                      <a:r>
                        <a:rPr lang="en-GB" sz="1000" b="1" dirty="0" smtClean="0">
                          <a:effectLst/>
                          <a:latin typeface="+mn-lt"/>
                          <a:ea typeface="Calibri"/>
                          <a:cs typeface="Times New Roman"/>
                        </a:rPr>
                        <a:t>Editing: Introduction to </a:t>
                      </a:r>
                      <a:r>
                        <a:rPr lang="en-GB" sz="1000" b="1" dirty="0" err="1" smtClean="0">
                          <a:effectLst/>
                          <a:latin typeface="+mn-lt"/>
                          <a:ea typeface="Calibri"/>
                          <a:cs typeface="Times New Roman"/>
                        </a:rPr>
                        <a:t>Lightroom</a:t>
                      </a:r>
                      <a:r>
                        <a:rPr lang="en-GB" sz="1000" dirty="0" smtClean="0">
                          <a:effectLst/>
                          <a:latin typeface="+mn-lt"/>
                          <a:ea typeface="Calibri"/>
                          <a:cs typeface="Times New Roman"/>
                        </a:rPr>
                        <a:t/>
                      </a:r>
                      <a:br>
                        <a:rPr lang="en-GB" sz="1000" dirty="0" smtClean="0">
                          <a:effectLst/>
                          <a:latin typeface="+mn-lt"/>
                          <a:ea typeface="Calibri"/>
                          <a:cs typeface="Times New Roman"/>
                        </a:rPr>
                      </a:br>
                      <a:r>
                        <a:rPr lang="en-GB" sz="1000" dirty="0" smtClean="0">
                          <a:effectLst/>
                          <a:latin typeface="+mn-lt"/>
                          <a:ea typeface="Calibri"/>
                          <a:cs typeface="Times New Roman"/>
                        </a:rPr>
                        <a:t/>
                      </a:r>
                      <a:br>
                        <a:rPr lang="en-GB" sz="1000" dirty="0" smtClean="0">
                          <a:effectLst/>
                          <a:latin typeface="+mn-lt"/>
                          <a:ea typeface="Calibri"/>
                          <a:cs typeface="Times New Roman"/>
                        </a:rPr>
                      </a:br>
                      <a:r>
                        <a:rPr lang="en-US" sz="1000" b="0" i="1" baseline="0" dirty="0" smtClean="0">
                          <a:effectLst/>
                          <a:latin typeface="+mn-lt"/>
                          <a:ea typeface="Calibri"/>
                          <a:cs typeface="Times New Roman"/>
                        </a:rPr>
                        <a:t>Complete the following blog posts</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b="1" dirty="0">
                          <a:effectLst/>
                          <a:latin typeface="+mn-lt"/>
                          <a:ea typeface="Calibri"/>
                          <a:cs typeface="Times New Roman"/>
                        </a:rPr>
                        <a:t>Blog posts to improve/ Actions to take</a:t>
                      </a:r>
                      <a:endParaRPr lang="en-GB" sz="1000" dirty="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b="1" dirty="0">
                          <a:effectLst/>
                          <a:latin typeface="+mn-lt"/>
                          <a:ea typeface="Calibri"/>
                          <a:cs typeface="Times New Roman"/>
                        </a:rPr>
                        <a:t>Assessment Objectives</a:t>
                      </a:r>
                      <a:br>
                        <a:rPr lang="en-GB" sz="1000" b="1" dirty="0">
                          <a:effectLst/>
                          <a:latin typeface="+mn-lt"/>
                          <a:ea typeface="Calibri"/>
                          <a:cs typeface="Times New Roman"/>
                        </a:rPr>
                      </a:br>
                      <a:r>
                        <a:rPr lang="en-GB" sz="1000" b="1" dirty="0">
                          <a:effectLst/>
                          <a:latin typeface="+mn-lt"/>
                          <a:ea typeface="Calibri"/>
                          <a:cs typeface="Times New Roman"/>
                        </a:rPr>
                        <a:t>Self-evaluate</a:t>
                      </a:r>
                      <a:br>
                        <a:rPr lang="en-GB" sz="1000" b="1" dirty="0">
                          <a:effectLst/>
                          <a:latin typeface="+mn-lt"/>
                          <a:ea typeface="Calibri"/>
                          <a:cs typeface="Times New Roman"/>
                        </a:rPr>
                      </a:br>
                      <a:r>
                        <a:rPr lang="en-GB" sz="1000" b="1" dirty="0">
                          <a:effectLst/>
                          <a:latin typeface="+mn-lt"/>
                          <a:ea typeface="Calibri"/>
                          <a:cs typeface="Times New Roman"/>
                        </a:rPr>
                        <a:t>Award marks</a:t>
                      </a:r>
                      <a:endParaRPr lang="en-GB" sz="1000" dirty="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2180">
                <a:tc>
                  <a:txBody>
                    <a:body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GB" sz="1000" kern="1200" dirty="0" smtClean="0">
                          <a:solidFill>
                            <a:schemeClr val="tx1"/>
                          </a:solidFill>
                          <a:effectLst/>
                          <a:latin typeface="+mn-lt"/>
                          <a:ea typeface="+mn-ea"/>
                          <a:cs typeface="+mn-cs"/>
                        </a:rPr>
                        <a:t>EDITING &gt; LIGHTROOM</a:t>
                      </a:r>
                      <a:br>
                        <a:rPr lang="en-GB" sz="1000" kern="1200" dirty="0" smtClean="0">
                          <a:solidFill>
                            <a:schemeClr val="tx1"/>
                          </a:solidFill>
                          <a:effectLst/>
                          <a:latin typeface="+mn-lt"/>
                          <a:ea typeface="+mn-ea"/>
                          <a:cs typeface="+mn-cs"/>
                        </a:rPr>
                      </a:br>
                      <a:r>
                        <a:rPr lang="en-GB" sz="1000" kern="1200" dirty="0" smtClean="0">
                          <a:solidFill>
                            <a:schemeClr val="tx1"/>
                          </a:solidFill>
                          <a:effectLst/>
                          <a:latin typeface="+mn-lt"/>
                          <a:ea typeface="+mn-ea"/>
                          <a:cs typeface="+mn-cs"/>
                        </a:rPr>
                        <a:t>-</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Import images from folder on M:drive into </a:t>
                      </a:r>
                      <a:r>
                        <a:rPr lang="en-GB" sz="1000" kern="1200" dirty="0" err="1" smtClean="0">
                          <a:solidFill>
                            <a:schemeClr val="tx1"/>
                          </a:solidFill>
                          <a:effectLst/>
                          <a:latin typeface="+mn-lt"/>
                          <a:ea typeface="+mn-ea"/>
                          <a:cs typeface="+mn-cs"/>
                        </a:rPr>
                        <a:t>Lightroom</a:t>
                      </a:r>
                      <a:r>
                        <a:rPr lang="en-GB" sz="1000" kern="1200" dirty="0" smtClean="0">
                          <a:solidFill>
                            <a:schemeClr val="tx1"/>
                          </a:solidFill>
                          <a:effectLst/>
                          <a:latin typeface="+mn-lt"/>
                          <a:ea typeface="+mn-ea"/>
                          <a:cs typeface="+mn-cs"/>
                        </a:rPr>
                        <a:t/>
                      </a:r>
                      <a:br>
                        <a:rPr lang="en-GB" sz="1000" kern="1200" dirty="0" smtClean="0">
                          <a:solidFill>
                            <a:schemeClr val="tx1"/>
                          </a:solidFill>
                          <a:effectLst/>
                          <a:latin typeface="+mn-lt"/>
                          <a:ea typeface="+mn-ea"/>
                          <a:cs typeface="+mn-cs"/>
                        </a:rPr>
                      </a:br>
                      <a:r>
                        <a:rPr lang="en-GB" sz="1000" kern="1200" dirty="0" smtClean="0">
                          <a:solidFill>
                            <a:schemeClr val="tx1"/>
                          </a:solidFill>
                          <a:effectLst/>
                          <a:latin typeface="+mn-lt"/>
                          <a:ea typeface="+mn-ea"/>
                          <a:cs typeface="+mn-cs"/>
                        </a:rPr>
                        <a:t>- Create Collection Set: Bunker Archaeology</a:t>
                      </a:r>
                      <a:br>
                        <a:rPr lang="en-GB" sz="1000" kern="1200" dirty="0" smtClean="0">
                          <a:solidFill>
                            <a:schemeClr val="tx1"/>
                          </a:solidFill>
                          <a:effectLst/>
                          <a:latin typeface="+mn-lt"/>
                          <a:ea typeface="+mn-ea"/>
                          <a:cs typeface="+mn-cs"/>
                        </a:rPr>
                      </a:br>
                      <a:r>
                        <a:rPr lang="en-GB" sz="1000" kern="1200" dirty="0" smtClean="0">
                          <a:solidFill>
                            <a:schemeClr val="tx1"/>
                          </a:solidFill>
                          <a:effectLst/>
                          <a:latin typeface="+mn-lt"/>
                          <a:ea typeface="+mn-ea"/>
                          <a:cs typeface="+mn-cs"/>
                        </a:rPr>
                        <a:t>- Create Collection: Bunker Shoot 1 under the above Collection Set</a:t>
                      </a:r>
                      <a:br>
                        <a:rPr lang="en-GB" sz="1000" kern="1200" dirty="0" smtClean="0">
                          <a:solidFill>
                            <a:schemeClr val="tx1"/>
                          </a:solidFill>
                          <a:effectLst/>
                          <a:latin typeface="+mn-lt"/>
                          <a:ea typeface="+mn-ea"/>
                          <a:cs typeface="+mn-cs"/>
                        </a:rPr>
                      </a:br>
                      <a:r>
                        <a:rPr lang="en-GB" sz="1000" kern="1200" dirty="0" smtClean="0">
                          <a:solidFill>
                            <a:schemeClr val="tx1"/>
                          </a:solidFill>
                          <a:effectLst/>
                          <a:latin typeface="+mn-lt"/>
                          <a:ea typeface="+mn-ea"/>
                          <a:cs typeface="+mn-cs"/>
                        </a:rPr>
                        <a:t>- 1st Edit using selection tools such as Pick (P) and Reject (X) – 100-50 image</a:t>
                      </a:r>
                      <a:br>
                        <a:rPr lang="en-GB" sz="1000" kern="1200" dirty="0" smtClean="0">
                          <a:solidFill>
                            <a:schemeClr val="tx1"/>
                          </a:solidFill>
                          <a:effectLst/>
                          <a:latin typeface="+mn-lt"/>
                          <a:ea typeface="+mn-ea"/>
                          <a:cs typeface="+mn-cs"/>
                        </a:rPr>
                      </a:br>
                      <a:r>
                        <a:rPr lang="en-GB" sz="1000" kern="1200" dirty="0" smtClean="0">
                          <a:solidFill>
                            <a:schemeClr val="tx1"/>
                          </a:solidFill>
                          <a:effectLst/>
                          <a:latin typeface="+mn-lt"/>
                          <a:ea typeface="+mn-ea"/>
                          <a:cs typeface="+mn-cs"/>
                        </a:rPr>
                        <a:t>- 2nd Edit using 3-5 stars rating – 50-60 images</a:t>
                      </a:r>
                      <a:br>
                        <a:rPr lang="en-GB" sz="1000" kern="1200" dirty="0" smtClean="0">
                          <a:solidFill>
                            <a:schemeClr val="tx1"/>
                          </a:solidFill>
                          <a:effectLst/>
                          <a:latin typeface="+mn-lt"/>
                          <a:ea typeface="+mn-ea"/>
                          <a:cs typeface="+mn-cs"/>
                        </a:rPr>
                      </a:br>
                      <a:r>
                        <a:rPr lang="en-GB" sz="1000" kern="1200" dirty="0" smtClean="0">
                          <a:solidFill>
                            <a:schemeClr val="tx1"/>
                          </a:solidFill>
                          <a:effectLst/>
                          <a:latin typeface="+mn-lt"/>
                          <a:ea typeface="+mn-ea"/>
                          <a:cs typeface="+mn-cs"/>
                        </a:rPr>
                        <a:t>- 3rd Edit using Colours, Yellow and Green for a final 20-30 images</a:t>
                      </a:r>
                      <a:br>
                        <a:rPr lang="en-GB" sz="1000" kern="1200" dirty="0" smtClean="0">
                          <a:solidFill>
                            <a:schemeClr val="tx1"/>
                          </a:solidFill>
                          <a:effectLst/>
                          <a:latin typeface="+mn-lt"/>
                          <a:ea typeface="+mn-ea"/>
                          <a:cs typeface="+mn-cs"/>
                        </a:rPr>
                      </a:br>
                      <a:r>
                        <a:rPr lang="en-GB" sz="1000" kern="1200" dirty="0" smtClean="0">
                          <a:solidFill>
                            <a:schemeClr val="tx1"/>
                          </a:solidFill>
                          <a:effectLst/>
                          <a:latin typeface="+mn-lt"/>
                          <a:ea typeface="+mn-ea"/>
                          <a:cs typeface="+mn-cs"/>
                        </a:rPr>
                        <a:t>- Use Compare and Survey View for selecting best images</a:t>
                      </a:r>
                      <a:br>
                        <a:rPr lang="en-GB" sz="1000" kern="1200" dirty="0" smtClean="0">
                          <a:solidFill>
                            <a:schemeClr val="tx1"/>
                          </a:solidFill>
                          <a:effectLst/>
                          <a:latin typeface="+mn-lt"/>
                          <a:ea typeface="+mn-ea"/>
                          <a:cs typeface="+mn-cs"/>
                        </a:rPr>
                      </a:br>
                      <a:r>
                        <a:rPr lang="en-GB" sz="1000" kern="1200" dirty="0" smtClean="0">
                          <a:solidFill>
                            <a:schemeClr val="tx1"/>
                          </a:solidFill>
                          <a:effectLst/>
                          <a:latin typeface="+mn-lt"/>
                          <a:ea typeface="+mn-ea"/>
                          <a:cs typeface="+mn-cs"/>
                        </a:rPr>
                        <a:t>- Produce print screens from each stage of editing and produce a blog post with annotation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GB" sz="1000" dirty="0" smtClean="0">
                        <a:effectLst/>
                        <a:latin typeface="+mn-lt"/>
                        <a:ea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810938"/>
                  </a:ext>
                </a:extLst>
              </a:tr>
              <a:tr h="828081">
                <a:tc>
                  <a:txBody>
                    <a:bodyPr/>
                    <a:lstStyle/>
                    <a:p>
                      <a:pPr marL="0" indent="0">
                        <a:buFont typeface="Arial" panose="020B0604020202020204" pitchFamily="34" charset="0"/>
                        <a:buNone/>
                      </a:pPr>
                      <a:r>
                        <a:rPr lang="en-GB" sz="1000" dirty="0" smtClean="0">
                          <a:latin typeface="+mn-lt"/>
                        </a:rPr>
                        <a:t>DEVELOPING &gt; LIGHTROOM</a:t>
                      </a:r>
                    </a:p>
                    <a:p>
                      <a:pPr marL="171450" indent="-171450">
                        <a:buFont typeface="Arial" panose="020B0604020202020204" pitchFamily="34" charset="0"/>
                        <a:buChar char="•"/>
                      </a:pPr>
                      <a:r>
                        <a:rPr lang="en-GB" sz="1000" i="0" dirty="0" smtClean="0">
                          <a:latin typeface="+mn-lt"/>
                        </a:rPr>
                        <a:t>Basic</a:t>
                      </a:r>
                      <a:r>
                        <a:rPr lang="en-GB" sz="1000" i="0" baseline="0" dirty="0" smtClean="0">
                          <a:latin typeface="+mn-lt"/>
                        </a:rPr>
                        <a:t> a</a:t>
                      </a:r>
                      <a:r>
                        <a:rPr lang="en-GB" sz="1000" i="0" dirty="0" smtClean="0">
                          <a:latin typeface="+mn-lt"/>
                        </a:rPr>
                        <a:t>djustment in COLOUR using</a:t>
                      </a:r>
                      <a:r>
                        <a:rPr lang="en-GB" sz="1000" i="0" baseline="0" dirty="0" smtClean="0">
                          <a:latin typeface="+mn-lt"/>
                        </a:rPr>
                        <a:t> </a:t>
                      </a:r>
                      <a:r>
                        <a:rPr lang="en-US" sz="1000" b="0" i="1" kern="1200" dirty="0" smtClean="0">
                          <a:solidFill>
                            <a:schemeClr val="tx1"/>
                          </a:solidFill>
                          <a:effectLst/>
                          <a:latin typeface="+mn-lt"/>
                          <a:ea typeface="+mn-ea"/>
                          <a:cs typeface="+mn-cs"/>
                        </a:rPr>
                        <a:t>White Balance / Exposure / Levels / Brightness /Contrasts / Highlights /Whites/ Blacks</a:t>
                      </a:r>
                      <a:endParaRPr lang="en-US" sz="10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b="0" i="0" kern="1200" dirty="0" smtClean="0">
                          <a:solidFill>
                            <a:schemeClr val="tx1"/>
                          </a:solidFill>
                          <a:effectLst/>
                          <a:latin typeface="+mn-lt"/>
                          <a:ea typeface="+mn-ea"/>
                          <a:cs typeface="+mn-cs"/>
                        </a:rPr>
                        <a:t>Advanced</a:t>
                      </a:r>
                      <a:r>
                        <a:rPr lang="en-US" sz="1000" b="0" i="0" kern="1200" baseline="0" dirty="0" smtClean="0">
                          <a:solidFill>
                            <a:schemeClr val="tx1"/>
                          </a:solidFill>
                          <a:effectLst/>
                          <a:latin typeface="+mn-lt"/>
                          <a:ea typeface="+mn-ea"/>
                          <a:cs typeface="+mn-cs"/>
                        </a:rPr>
                        <a:t> adjustment: </a:t>
                      </a:r>
                      <a:r>
                        <a:rPr lang="en-US" sz="1000" b="0" i="1" kern="1200" baseline="0" dirty="0" smtClean="0">
                          <a:solidFill>
                            <a:schemeClr val="tx1"/>
                          </a:solidFill>
                          <a:effectLst/>
                          <a:latin typeface="+mn-lt"/>
                          <a:ea typeface="+mn-ea"/>
                          <a:cs typeface="+mn-cs"/>
                        </a:rPr>
                        <a:t>Cropping/ Spot Removal/ Graduate Filter / Adjustment Brush/ Lens Correction/ Transform / </a:t>
                      </a:r>
                      <a:r>
                        <a:rPr lang="en-US" sz="1000" b="0" i="1" kern="1200" baseline="0" dirty="0" err="1" smtClean="0">
                          <a:solidFill>
                            <a:schemeClr val="tx1"/>
                          </a:solidFill>
                          <a:effectLst/>
                          <a:latin typeface="+mn-lt"/>
                          <a:ea typeface="+mn-ea"/>
                          <a:cs typeface="+mn-cs"/>
                        </a:rPr>
                        <a:t>Vignetting</a:t>
                      </a:r>
                      <a:endParaRPr lang="en-US" sz="10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000" b="0" i="0" kern="1200" baseline="0" dirty="0" smtClean="0">
                          <a:solidFill>
                            <a:schemeClr val="tx1"/>
                          </a:solidFill>
                          <a:effectLst/>
                          <a:latin typeface="+mn-lt"/>
                          <a:ea typeface="+mn-ea"/>
                          <a:cs typeface="+mn-cs"/>
                        </a:rPr>
                        <a:t>Export to EDIT folder: Set of </a:t>
                      </a:r>
                      <a:r>
                        <a:rPr lang="en-US" sz="1000" b="0" i="0" kern="1200" baseline="0" dirty="0" err="1" smtClean="0">
                          <a:solidFill>
                            <a:schemeClr val="tx1"/>
                          </a:solidFill>
                          <a:effectLst/>
                          <a:latin typeface="+mn-lt"/>
                          <a:ea typeface="+mn-ea"/>
                          <a:cs typeface="+mn-cs"/>
                        </a:rPr>
                        <a:t>colour</a:t>
                      </a:r>
                      <a:r>
                        <a:rPr lang="en-US" sz="1000" b="0" i="0" kern="1200" baseline="0" dirty="0" smtClean="0">
                          <a:solidFill>
                            <a:schemeClr val="tx1"/>
                          </a:solidFill>
                          <a:effectLst/>
                          <a:latin typeface="+mn-lt"/>
                          <a:ea typeface="+mn-ea"/>
                          <a:cs typeface="+mn-cs"/>
                        </a:rPr>
                        <a:t> images in high-res as tiffs (4000 pixels on long edge) for further experimentation in Photoshop</a:t>
                      </a:r>
                    </a:p>
                    <a:p>
                      <a:pPr marL="171450" indent="-171450">
                        <a:buFont typeface="Arial" panose="020B0604020202020204" pitchFamily="34" charset="0"/>
                        <a:buChar char="•"/>
                      </a:pPr>
                      <a:r>
                        <a:rPr lang="en-US" sz="1000" b="0" i="0" kern="1200" baseline="0" dirty="0" smtClean="0">
                          <a:solidFill>
                            <a:schemeClr val="tx1"/>
                          </a:solidFill>
                          <a:effectLst/>
                          <a:latin typeface="+mn-lt"/>
                          <a:ea typeface="+mn-ea"/>
                          <a:cs typeface="+mn-cs"/>
                        </a:rPr>
                        <a:t>Export to BLOG folder: same set of </a:t>
                      </a:r>
                      <a:r>
                        <a:rPr lang="en-US" sz="1000" b="0" i="0" kern="1200" baseline="0" dirty="0" err="1" smtClean="0">
                          <a:solidFill>
                            <a:schemeClr val="tx1"/>
                          </a:solidFill>
                          <a:effectLst/>
                          <a:latin typeface="+mn-lt"/>
                          <a:ea typeface="+mn-ea"/>
                          <a:cs typeface="+mn-cs"/>
                        </a:rPr>
                        <a:t>colour</a:t>
                      </a:r>
                      <a:r>
                        <a:rPr lang="en-US" sz="1000" b="0" i="0" kern="1200" baseline="0" dirty="0" smtClean="0">
                          <a:solidFill>
                            <a:schemeClr val="tx1"/>
                          </a:solidFill>
                          <a:effectLst/>
                          <a:latin typeface="+mn-lt"/>
                          <a:ea typeface="+mn-ea"/>
                          <a:cs typeface="+mn-cs"/>
                        </a:rPr>
                        <a:t> images as above in low-res </a:t>
                      </a:r>
                      <a:r>
                        <a:rPr lang="en-US" sz="1000" b="0" i="0" kern="1200" baseline="0" dirty="0" err="1" smtClean="0">
                          <a:solidFill>
                            <a:schemeClr val="tx1"/>
                          </a:solidFill>
                          <a:effectLst/>
                          <a:latin typeface="+mn-lt"/>
                          <a:ea typeface="+mn-ea"/>
                          <a:cs typeface="+mn-cs"/>
                        </a:rPr>
                        <a:t>jpgs</a:t>
                      </a:r>
                      <a:r>
                        <a:rPr lang="en-US" sz="1000" b="0" i="0" kern="1200" baseline="0" dirty="0" smtClean="0">
                          <a:solidFill>
                            <a:schemeClr val="tx1"/>
                          </a:solidFill>
                          <a:effectLst/>
                          <a:latin typeface="+mn-lt"/>
                          <a:ea typeface="+mn-ea"/>
                          <a:cs typeface="+mn-cs"/>
                        </a:rPr>
                        <a:t> (1000 pixels) to upload to blog post with annotation</a:t>
                      </a:r>
                    </a:p>
                    <a:p>
                      <a:pPr marL="171450" indent="-171450">
                        <a:buFont typeface="Arial" panose="020B0604020202020204" pitchFamily="34" charset="0"/>
                        <a:buChar char="•"/>
                      </a:pPr>
                      <a:r>
                        <a:rPr lang="en-US" sz="1000" b="0" i="0" kern="1200" baseline="0" dirty="0" smtClean="0">
                          <a:solidFill>
                            <a:schemeClr val="tx1"/>
                          </a:solidFill>
                          <a:effectLst/>
                          <a:latin typeface="+mn-lt"/>
                          <a:ea typeface="+mn-ea"/>
                          <a:cs typeface="+mn-cs"/>
                        </a:rPr>
                        <a:t>REPEAT same procedure as above in BLACK &amp; WHITE and export both a set of high-res (4000 pix) and low-res (1000 pix) </a:t>
                      </a:r>
                      <a:endParaRPr lang="en-GB" sz="100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mn-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8081">
                <a:tc>
                  <a:txBody>
                    <a:bodyPr/>
                    <a:lstStyle/>
                    <a:p>
                      <a:pPr marL="0" marR="0" lvl="0" indent="0" algn="l" defTabSz="914400" rtl="0" eaLnBrk="1" fontAlgn="base" latinLnBrk="0" hangingPunct="1">
                        <a:lnSpc>
                          <a:spcPct val="100000"/>
                        </a:lnSpc>
                        <a:spcBef>
                          <a:spcPts val="0"/>
                        </a:spcBef>
                        <a:spcAft>
                          <a:spcPts val="0"/>
                        </a:spcAft>
                        <a:buClrTx/>
                        <a:buSzTx/>
                        <a:buFont typeface="Symbol"/>
                        <a:buNone/>
                        <a:tabLst/>
                        <a:defRPr/>
                      </a:pPr>
                      <a:r>
                        <a:rPr lang="en-US" sz="1000" b="0" i="0" kern="1200" dirty="0" smtClean="0">
                          <a:solidFill>
                            <a:schemeClr val="tx1"/>
                          </a:solidFill>
                          <a:effectLst/>
                          <a:latin typeface="+mn-lt"/>
                          <a:ea typeface="+mn-ea"/>
                          <a:cs typeface="+mn-cs"/>
                        </a:rPr>
                        <a:t>EXPERIMENT</a:t>
                      </a:r>
                      <a:r>
                        <a:rPr lang="en-US" sz="1000" b="0" i="0" kern="1200" baseline="0" dirty="0" smtClean="0">
                          <a:solidFill>
                            <a:schemeClr val="tx1"/>
                          </a:solidFill>
                          <a:effectLst/>
                          <a:latin typeface="+mn-lt"/>
                          <a:ea typeface="+mn-ea"/>
                          <a:cs typeface="+mn-cs"/>
                        </a:rPr>
                        <a:t> 1</a:t>
                      </a:r>
                      <a:r>
                        <a:rPr lang="en-US" sz="1000" b="0" i="0" kern="1200" dirty="0" smtClean="0">
                          <a:solidFill>
                            <a:schemeClr val="tx1"/>
                          </a:solidFill>
                          <a:effectLst/>
                          <a:latin typeface="+mn-lt"/>
                          <a:ea typeface="+mn-ea"/>
                          <a:cs typeface="+mn-cs"/>
                        </a:rPr>
                        <a:t>: CROPPING</a:t>
                      </a:r>
                      <a:r>
                        <a:rPr lang="en-US" sz="1000" b="0" i="0" kern="1200" baseline="0" dirty="0" smtClean="0">
                          <a:solidFill>
                            <a:schemeClr val="tx1"/>
                          </a:solidFill>
                          <a:effectLst/>
                          <a:latin typeface="+mn-lt"/>
                          <a:ea typeface="+mn-ea"/>
                          <a:cs typeface="+mn-cs"/>
                        </a:rPr>
                        <a:t> &gt; </a:t>
                      </a:r>
                      <a:r>
                        <a:rPr lang="en-GB" sz="1000" dirty="0" smtClean="0">
                          <a:latin typeface="+mn-lt"/>
                        </a:rPr>
                        <a:t>LIGHTROOM</a:t>
                      </a:r>
                      <a:r>
                        <a:rPr lang="en-US" sz="1000" b="0" i="0" kern="1200" dirty="0" smtClean="0">
                          <a:solidFill>
                            <a:schemeClr val="tx1"/>
                          </a:solidFill>
                          <a:effectLst/>
                          <a:latin typeface="+mn-lt"/>
                          <a:ea typeface="+mn-ea"/>
                          <a:cs typeface="+mn-cs"/>
                        </a:rPr>
                        <a: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smtClean="0">
                          <a:solidFill>
                            <a:schemeClr val="tx1"/>
                          </a:solidFill>
                          <a:effectLst/>
                          <a:latin typeface="+mn-lt"/>
                          <a:ea typeface="+mn-ea"/>
                          <a:cs typeface="+mn-cs"/>
                        </a:rPr>
                        <a:t>In Photoshop open up high-res tiff</a:t>
                      </a:r>
                      <a:r>
                        <a:rPr lang="en-US" sz="1000" b="0" i="0" kern="1200" baseline="0" dirty="0" smtClean="0">
                          <a:solidFill>
                            <a:schemeClr val="tx1"/>
                          </a:solidFill>
                          <a:effectLst/>
                          <a:latin typeface="+mn-lt"/>
                          <a:ea typeface="+mn-ea"/>
                          <a:cs typeface="+mn-cs"/>
                        </a:rPr>
                        <a:t> files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smtClean="0">
                          <a:solidFill>
                            <a:schemeClr val="tx1"/>
                          </a:solidFill>
                          <a:effectLst/>
                          <a:latin typeface="+mn-lt"/>
                          <a:ea typeface="+mn-ea"/>
                          <a:cs typeface="+mn-cs"/>
                        </a:rPr>
                        <a:t>Using cropping tool only begin to make some radical changes by selecting areas of your images for a different visual impact.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smtClean="0">
                          <a:solidFill>
                            <a:schemeClr val="tx1"/>
                          </a:solidFill>
                          <a:effectLst/>
                          <a:latin typeface="+mn-lt"/>
                          <a:ea typeface="+mn-ea"/>
                          <a:cs typeface="+mn-cs"/>
                        </a:rPr>
                        <a:t>Produce at least 3 different crops for 6 images.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28081">
                <a:tc>
                  <a:txBody>
                    <a:bodyPr/>
                    <a:lstStyle/>
                    <a:p>
                      <a:pPr marL="0" marR="0" lvl="0" indent="0" algn="l" defTabSz="914400" rtl="0" eaLnBrk="1" fontAlgn="base" latinLnBrk="0" hangingPunct="1">
                        <a:lnSpc>
                          <a:spcPct val="100000"/>
                        </a:lnSpc>
                        <a:spcBef>
                          <a:spcPts val="0"/>
                        </a:spcBef>
                        <a:spcAft>
                          <a:spcPts val="0"/>
                        </a:spcAft>
                        <a:buClrTx/>
                        <a:buSzTx/>
                        <a:buFont typeface="Symbol"/>
                        <a:buNone/>
                        <a:tabLst/>
                        <a:defRPr/>
                      </a:pPr>
                      <a:r>
                        <a:rPr lang="en-US" sz="1000" b="0" i="0" kern="1200" dirty="0" smtClean="0">
                          <a:solidFill>
                            <a:srgbClr val="2B2B2B"/>
                          </a:solidFill>
                          <a:effectLst/>
                          <a:latin typeface="+mn-lt"/>
                          <a:ea typeface="+mn-ea"/>
                          <a:cs typeface="+mn-cs"/>
                        </a:rPr>
                        <a:t>EXPERIMENT 2:  COLOUR &gt; B&amp;W ADJUSTMENTS &gt; </a:t>
                      </a:r>
                      <a:r>
                        <a:rPr lang="en-GB" sz="1000" dirty="0" smtClean="0">
                          <a:latin typeface="+mn-lt"/>
                        </a:rPr>
                        <a:t>LIGHTROOM</a:t>
                      </a:r>
                      <a:r>
                        <a:rPr lang="en-US" sz="1000" b="0" i="0" kern="1200" dirty="0" smtClean="0">
                          <a:solidFill>
                            <a:srgbClr val="2B2B2B"/>
                          </a:solidFill>
                          <a:effectLst/>
                          <a:latin typeface="+mn-lt"/>
                          <a:ea typeface="+mn-ea"/>
                          <a:cs typeface="+mn-cs"/>
                        </a:rPr>
                        <a:t> </a:t>
                      </a:r>
                      <a:r>
                        <a:rPr lang="en-US" sz="1000" b="0" i="0" kern="1200" dirty="0" smtClean="0">
                          <a:solidFill>
                            <a:srgbClr val="FF0000"/>
                          </a:solidFill>
                          <a:effectLst/>
                          <a:latin typeface="+mn-lt"/>
                          <a:ea typeface="+mn-ea"/>
                          <a:cs typeface="+mn-cs"/>
                        </a:rPr>
                        <a: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smtClean="0">
                          <a:solidFill>
                            <a:srgbClr val="2B2B2B"/>
                          </a:solidFill>
                          <a:effectLst/>
                          <a:latin typeface="+mn-lt"/>
                          <a:ea typeface="+mn-ea"/>
                          <a:cs typeface="+mn-cs"/>
                        </a:rPr>
                        <a:t>Use tools such as </a:t>
                      </a:r>
                      <a:r>
                        <a:rPr lang="en-US" sz="1000" b="0" i="1" kern="1200" dirty="0" smtClean="0">
                          <a:solidFill>
                            <a:schemeClr val="tx1"/>
                          </a:solidFill>
                          <a:effectLst/>
                          <a:latin typeface="+mn-lt"/>
                          <a:ea typeface="+mn-ea"/>
                          <a:cs typeface="+mn-cs"/>
                        </a:rPr>
                        <a:t>White Balance / Exposure / Levels / Curves / Brightness /Contrasts / </a:t>
                      </a:r>
                      <a:r>
                        <a:rPr lang="en-US" sz="1000" b="0" i="1" kern="1200" dirty="0" err="1" smtClean="0">
                          <a:solidFill>
                            <a:schemeClr val="tx1"/>
                          </a:solidFill>
                          <a:effectLst/>
                          <a:latin typeface="+mn-lt"/>
                          <a:ea typeface="+mn-ea"/>
                          <a:cs typeface="+mn-cs"/>
                        </a:rPr>
                        <a:t>Colour</a:t>
                      </a:r>
                      <a:r>
                        <a:rPr lang="en-US" sz="1000" b="0" i="1" kern="1200" dirty="0" smtClean="0">
                          <a:solidFill>
                            <a:schemeClr val="tx1"/>
                          </a:solidFill>
                          <a:effectLst/>
                          <a:latin typeface="+mn-lt"/>
                          <a:ea typeface="+mn-ea"/>
                          <a:cs typeface="+mn-cs"/>
                        </a:rPr>
                        <a:t> Balance / Hue / Saturation / </a:t>
                      </a:r>
                      <a:r>
                        <a:rPr lang="en-US" sz="1000" b="0" i="1" kern="1200" dirty="0" err="1" smtClean="0">
                          <a:solidFill>
                            <a:schemeClr val="tx1"/>
                          </a:solidFill>
                          <a:effectLst/>
                          <a:latin typeface="+mn-lt"/>
                          <a:ea typeface="+mn-ea"/>
                          <a:cs typeface="+mn-cs"/>
                        </a:rPr>
                        <a:t>Colour</a:t>
                      </a:r>
                      <a:r>
                        <a:rPr lang="en-US" sz="1000" b="0" i="0" kern="1200" dirty="0" smtClean="0">
                          <a:solidFill>
                            <a:srgbClr val="2B2B2B"/>
                          </a:solidFill>
                          <a:effectLst/>
                          <a:latin typeface="+mn-lt"/>
                          <a:ea typeface="+mn-ea"/>
                          <a:cs typeface="+mn-cs"/>
                        </a:rPr>
                        <a:t> overlay and make radical changes to the overall aesthetic of the images.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smtClean="0">
                          <a:solidFill>
                            <a:srgbClr val="2B2B2B"/>
                          </a:solidFill>
                          <a:effectLst/>
                          <a:latin typeface="+mn-lt"/>
                          <a:ea typeface="+mn-ea"/>
                          <a:cs typeface="+mn-cs"/>
                        </a:rPr>
                        <a:t>Try and adjust images according to your visceral quality – relating to your deep inward feelings rather than how something looks!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smtClean="0">
                          <a:solidFill>
                            <a:srgbClr val="2B2B2B"/>
                          </a:solidFill>
                          <a:effectLst/>
                          <a:latin typeface="+mn-lt"/>
                          <a:ea typeface="+mn-ea"/>
                          <a:cs typeface="+mn-cs"/>
                        </a:rPr>
                        <a:t>Produce 3 different adjustments with  images</a:t>
                      </a:r>
                      <a:endParaRPr lang="en-GB" sz="1000" kern="1200" dirty="0" smtClean="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000" dirty="0">
                        <a:effectLst/>
                        <a:latin typeface="Calibri"/>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51106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015670"/>
              </p:ext>
            </p:extLst>
          </p:nvPr>
        </p:nvGraphicFramePr>
        <p:xfrm>
          <a:off x="467544" y="167798"/>
          <a:ext cx="8229600" cy="5877343"/>
        </p:xfrm>
        <a:graphic>
          <a:graphicData uri="http://schemas.openxmlformats.org/drawingml/2006/table">
            <a:tbl>
              <a:tblPr/>
              <a:tblGrid>
                <a:gridCol w="4498848">
                  <a:extLst>
                    <a:ext uri="{9D8B030D-6E8A-4147-A177-3AD203B41FA5}">
                      <a16:colId xmlns:a16="http://schemas.microsoft.com/office/drawing/2014/main" val="20000"/>
                    </a:ext>
                  </a:extLst>
                </a:gridCol>
                <a:gridCol w="2694432">
                  <a:extLst>
                    <a:ext uri="{9D8B030D-6E8A-4147-A177-3AD203B41FA5}">
                      <a16:colId xmlns:a16="http://schemas.microsoft.com/office/drawing/2014/main" val="20001"/>
                    </a:ext>
                  </a:extLst>
                </a:gridCol>
                <a:gridCol w="1036320">
                  <a:extLst>
                    <a:ext uri="{9D8B030D-6E8A-4147-A177-3AD203B41FA5}">
                      <a16:colId xmlns:a16="http://schemas.microsoft.com/office/drawing/2014/main" val="20002"/>
                    </a:ext>
                  </a:extLst>
                </a:gridCol>
              </a:tblGrid>
              <a:tr h="288032">
                <a:tc gridSpan="3">
                  <a:txBody>
                    <a:bodyPr/>
                    <a:lstStyle/>
                    <a:p>
                      <a:pPr algn="ctr">
                        <a:lnSpc>
                          <a:spcPct val="115000"/>
                        </a:lnSpc>
                        <a:spcAft>
                          <a:spcPts val="1000"/>
                        </a:spcAft>
                      </a:pPr>
                      <a:r>
                        <a:rPr lang="en-GB" sz="1100" b="0" i="0" dirty="0">
                          <a:effectLst/>
                          <a:latin typeface="+mj-lt"/>
                          <a:ea typeface="Calibri"/>
                          <a:cs typeface="Times New Roman"/>
                        </a:rPr>
                        <a:t>TRACKING SHEET: </a:t>
                      </a:r>
                      <a:r>
                        <a:rPr lang="en-GB" sz="1100" b="0" i="0" dirty="0" smtClean="0">
                          <a:effectLst/>
                          <a:latin typeface="+mj-lt"/>
                          <a:ea typeface="Calibri"/>
                          <a:cs typeface="Times New Roman"/>
                        </a:rPr>
                        <a:t>SUMMER TERM</a:t>
                      </a: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625704">
                <a:tc>
                  <a:txBody>
                    <a:bodyPr/>
                    <a:lstStyle/>
                    <a:p>
                      <a:pPr marL="0" lvl="0" indent="0" fontAlgn="base">
                        <a:spcAft>
                          <a:spcPts val="1800"/>
                        </a:spcAft>
                        <a:buFont typeface="+mj-lt"/>
                        <a:buNone/>
                      </a:pPr>
                      <a:r>
                        <a:rPr lang="en-GB" sz="1100" b="1" i="1" dirty="0" smtClean="0">
                          <a:solidFill>
                            <a:srgbClr val="FF0000"/>
                          </a:solidFill>
                          <a:effectLst/>
                          <a:latin typeface="+mj-lt"/>
                          <a:ea typeface="Calibri"/>
                          <a:cs typeface="Times New Roman"/>
                        </a:rPr>
                        <a:t>Week 4:</a:t>
                      </a:r>
                      <a:r>
                        <a:rPr lang="en-GB" sz="1100" b="1" i="1" baseline="0" dirty="0" smtClean="0">
                          <a:solidFill>
                            <a:srgbClr val="FF0000"/>
                          </a:solidFill>
                          <a:effectLst/>
                          <a:latin typeface="+mj-lt"/>
                          <a:ea typeface="Calibri"/>
                          <a:cs typeface="Times New Roman"/>
                        </a:rPr>
                        <a:t> 24- 30 June</a:t>
                      </a:r>
                      <a:r>
                        <a:rPr lang="en-GB" sz="1100" b="1" i="1" dirty="0" smtClean="0">
                          <a:solidFill>
                            <a:srgbClr val="FF0000"/>
                          </a:solidFill>
                          <a:effectLst/>
                          <a:latin typeface="+mj-lt"/>
                          <a:ea typeface="Calibri"/>
                          <a:cs typeface="Times New Roman"/>
                        </a:rPr>
                        <a:t/>
                      </a:r>
                      <a:br>
                        <a:rPr lang="en-GB" sz="1100" b="1" i="1" dirty="0" smtClean="0">
                          <a:solidFill>
                            <a:srgbClr val="FF0000"/>
                          </a:solidFill>
                          <a:effectLst/>
                          <a:latin typeface="+mj-lt"/>
                          <a:ea typeface="Calibri"/>
                          <a:cs typeface="Times New Roman"/>
                        </a:rPr>
                      </a:br>
                      <a:r>
                        <a:rPr lang="en-GB" sz="1100" b="1" i="0" kern="1200" dirty="0" smtClean="0">
                          <a:solidFill>
                            <a:schemeClr val="tx1"/>
                          </a:solidFill>
                          <a:effectLst/>
                          <a:latin typeface="+mn-lt"/>
                          <a:ea typeface="Calibri"/>
                          <a:cs typeface="Times New Roman"/>
                        </a:rPr>
                        <a:t>Experimenting:</a:t>
                      </a:r>
                      <a:r>
                        <a:rPr lang="en-GB" sz="1100" b="1" i="0" kern="1200" baseline="0" dirty="0" smtClean="0">
                          <a:solidFill>
                            <a:schemeClr val="tx1"/>
                          </a:solidFill>
                          <a:effectLst/>
                          <a:latin typeface="+mn-lt"/>
                          <a:ea typeface="Calibri"/>
                          <a:cs typeface="Times New Roman"/>
                        </a:rPr>
                        <a:t> Photo-montage</a:t>
                      </a:r>
                      <a:r>
                        <a:rPr lang="en-GB" sz="1100" dirty="0" smtClean="0">
                          <a:effectLst/>
                          <a:latin typeface="+mj-lt"/>
                          <a:ea typeface="Calibri"/>
                          <a:cs typeface="Times New Roman"/>
                        </a:rPr>
                        <a:t/>
                      </a:r>
                      <a:br>
                        <a:rPr lang="en-GB" sz="1100" dirty="0" smtClean="0">
                          <a:effectLst/>
                          <a:latin typeface="+mj-lt"/>
                          <a:ea typeface="Calibri"/>
                          <a:cs typeface="Times New Roman"/>
                        </a:rPr>
                      </a:br>
                      <a:r>
                        <a:rPr lang="en-GB" sz="1100" dirty="0" smtClean="0">
                          <a:effectLst/>
                          <a:latin typeface="+mj-lt"/>
                          <a:ea typeface="Calibri"/>
                          <a:cs typeface="Times New Roman"/>
                        </a:rPr>
                        <a:t/>
                      </a:r>
                      <a:br>
                        <a:rPr lang="en-GB" sz="1100" dirty="0" smtClean="0">
                          <a:effectLst/>
                          <a:latin typeface="+mj-lt"/>
                          <a:ea typeface="Calibri"/>
                          <a:cs typeface="Times New Roman"/>
                        </a:rPr>
                      </a:br>
                      <a:r>
                        <a:rPr lang="en-US" sz="1100" b="0" i="1" baseline="0" dirty="0" smtClean="0">
                          <a:effectLst/>
                          <a:latin typeface="+mn-lt"/>
                          <a:ea typeface="Calibri"/>
                          <a:cs typeface="Times New Roman"/>
                        </a:rPr>
                        <a:t>Complete the following blog posts</a:t>
                      </a:r>
                      <a:endParaRPr lang="en-GB" sz="1100" b="1" i="0" dirty="0" smtClean="0">
                        <a:effectLst/>
                        <a:latin typeface="+mj-lt"/>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a:effectLst/>
                          <a:latin typeface="+mj-lt"/>
                          <a:ea typeface="Calibri"/>
                          <a:cs typeface="Times New Roman"/>
                        </a:rPr>
                        <a:t>Blog posts to improve/ Actions to </a:t>
                      </a:r>
                      <a:r>
                        <a:rPr lang="en-GB" sz="1100" b="1" dirty="0" smtClean="0">
                          <a:effectLst/>
                          <a:latin typeface="+mj-lt"/>
                          <a:ea typeface="Calibri"/>
                          <a:cs typeface="Times New Roman"/>
                        </a:rPr>
                        <a:t>take</a:t>
                      </a:r>
                      <a:br>
                        <a:rPr lang="en-GB" sz="1100" b="1" dirty="0" smtClean="0">
                          <a:effectLst/>
                          <a:latin typeface="+mj-lt"/>
                          <a:ea typeface="Calibri"/>
                          <a:cs typeface="Times New Roman"/>
                        </a:rPr>
                      </a:br>
                      <a:r>
                        <a:rPr lang="en-GB" sz="1100" b="1" i="0" kern="1200" dirty="0" smtClean="0">
                          <a:solidFill>
                            <a:schemeClr val="tx1"/>
                          </a:solidFill>
                          <a:effectLst/>
                          <a:latin typeface="+mn-lt"/>
                          <a:ea typeface="Calibri"/>
                          <a:cs typeface="Times New Roman"/>
                        </a:rPr>
                        <a:t>N</a:t>
                      </a:r>
                      <a:r>
                        <a:rPr lang="en-GB" sz="1100" b="1" kern="1200" dirty="0" smtClean="0">
                          <a:solidFill>
                            <a:schemeClr val="tx1"/>
                          </a:solidFill>
                          <a:effectLst/>
                          <a:latin typeface="+mn-lt"/>
                          <a:ea typeface="Calibri"/>
                          <a:cs typeface="Times New Roman"/>
                        </a:rPr>
                        <a:t>arrative and Sequencing</a:t>
                      </a: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100" b="1" dirty="0">
                          <a:effectLst/>
                          <a:latin typeface="+mj-lt"/>
                          <a:ea typeface="Calibri"/>
                          <a:cs typeface="Times New Roman"/>
                        </a:rPr>
                        <a:t>Assessment Objectives</a:t>
                      </a:r>
                      <a:br>
                        <a:rPr lang="en-GB" sz="1100" b="1" dirty="0">
                          <a:effectLst/>
                          <a:latin typeface="+mj-lt"/>
                          <a:ea typeface="Calibri"/>
                          <a:cs typeface="Times New Roman"/>
                        </a:rPr>
                      </a:br>
                      <a:r>
                        <a:rPr lang="en-GB" sz="1100" b="1" dirty="0">
                          <a:effectLst/>
                          <a:latin typeface="+mj-lt"/>
                          <a:ea typeface="Calibri"/>
                          <a:cs typeface="Times New Roman"/>
                        </a:rPr>
                        <a:t>Self-evaluate</a:t>
                      </a:r>
                      <a:br>
                        <a:rPr lang="en-GB" sz="1100" b="1" dirty="0">
                          <a:effectLst/>
                          <a:latin typeface="+mj-lt"/>
                          <a:ea typeface="Calibri"/>
                          <a:cs typeface="Times New Roman"/>
                        </a:rPr>
                      </a:br>
                      <a:r>
                        <a:rPr lang="en-GB" sz="1100" b="1" dirty="0">
                          <a:effectLst/>
                          <a:latin typeface="+mj-lt"/>
                          <a:ea typeface="Calibri"/>
                          <a:cs typeface="Times New Roman"/>
                        </a:rPr>
                        <a:t>Award marks</a:t>
                      </a: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5704">
                <a:tc>
                  <a:txBody>
                    <a:bodyPr/>
                    <a:lstStyle/>
                    <a:p>
                      <a:pPr marL="0" lvl="0" indent="0" fontAlgn="base">
                        <a:spcAft>
                          <a:spcPts val="1800"/>
                        </a:spcAft>
                        <a:buFont typeface="+mj-lt"/>
                        <a:buNone/>
                      </a:pPr>
                      <a:r>
                        <a:rPr lang="en-GB" sz="1100" dirty="0" smtClean="0">
                          <a:solidFill>
                            <a:srgbClr val="2B2B2B"/>
                          </a:solidFill>
                          <a:effectLst/>
                          <a:latin typeface="+mn-lt"/>
                          <a:ea typeface="Times New Roman"/>
                          <a:cs typeface="Arial"/>
                        </a:rPr>
                        <a:t>RESEARCH</a:t>
                      </a:r>
                      <a:r>
                        <a:rPr lang="en-GB" sz="1100" baseline="0" dirty="0" smtClean="0">
                          <a:solidFill>
                            <a:srgbClr val="2B2B2B"/>
                          </a:solidFill>
                          <a:effectLst/>
                          <a:latin typeface="+mn-lt"/>
                          <a:ea typeface="Times New Roman"/>
                          <a:cs typeface="Arial"/>
                        </a:rPr>
                        <a:t> &gt; ANALYSIS</a:t>
                      </a:r>
                      <a:r>
                        <a:rPr lang="en-GB" sz="1100" dirty="0" smtClean="0">
                          <a:solidFill>
                            <a:srgbClr val="2B2B2B"/>
                          </a:solidFill>
                          <a:effectLst/>
                          <a:latin typeface="+mn-lt"/>
                          <a:ea typeface="Times New Roman"/>
                          <a:cs typeface="Arial"/>
                        </a:rPr>
                        <a:t/>
                      </a:r>
                      <a:br>
                        <a:rPr lang="en-GB" sz="1100" dirty="0" smtClean="0">
                          <a:solidFill>
                            <a:srgbClr val="2B2B2B"/>
                          </a:solidFill>
                          <a:effectLst/>
                          <a:latin typeface="+mn-lt"/>
                          <a:ea typeface="Times New Roman"/>
                          <a:cs typeface="Arial"/>
                        </a:rPr>
                      </a:br>
                      <a:r>
                        <a:rPr lang="en-GB" sz="1100" dirty="0" smtClean="0">
                          <a:solidFill>
                            <a:srgbClr val="2B2B2B"/>
                          </a:solidFill>
                          <a:effectLst/>
                          <a:latin typeface="+mn-lt"/>
                          <a:ea typeface="Times New Roman"/>
                          <a:cs typeface="Arial"/>
                        </a:rPr>
                        <a:t>inspirations for photo-montage</a:t>
                      </a:r>
                      <a:endParaRPr lang="en-GB" sz="1100" b="1" i="0" dirty="0" smtClean="0">
                        <a:effectLst/>
                        <a:latin typeface="+mj-lt"/>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8081">
                <a:tc>
                  <a:txBody>
                    <a:bodyPr/>
                    <a:lstStyle/>
                    <a:p>
                      <a:pPr algn="l" fontAlgn="base"/>
                      <a:r>
                        <a:rPr lang="en-US" sz="1100" b="0" i="0" kern="1200" dirty="0" smtClean="0">
                          <a:solidFill>
                            <a:srgbClr val="2B2B2B"/>
                          </a:solidFill>
                          <a:effectLst/>
                          <a:latin typeface="+mn-lt"/>
                          <a:ea typeface="+mn-ea"/>
                          <a:cs typeface="+mn-cs"/>
                        </a:rPr>
                        <a:t>EXPERIMENT: MONTAGE &gt; COMPOSITE IMAGES</a:t>
                      </a:r>
                      <a:r>
                        <a:rPr lang="en-US" sz="1100" b="1" i="0" kern="1200" dirty="0" smtClean="0">
                          <a:solidFill>
                            <a:srgbClr val="2B2B2B"/>
                          </a:solidFill>
                          <a:effectLst/>
                          <a:latin typeface="+mn-lt"/>
                          <a:ea typeface="+mn-ea"/>
                          <a:cs typeface="+mn-cs"/>
                        </a:rPr>
                        <a:t> </a:t>
                      </a:r>
                      <a:r>
                        <a:rPr lang="en-US" sz="1100" b="1" i="0" kern="1200" dirty="0" smtClean="0">
                          <a:solidFill>
                            <a:srgbClr val="FF0000"/>
                          </a:solidFill>
                          <a:effectLst/>
                          <a:latin typeface="+mn-lt"/>
                          <a:ea typeface="+mn-ea"/>
                          <a:cs typeface="+mn-cs"/>
                        </a:rPr>
                        <a:t> </a:t>
                      </a:r>
                      <a:br>
                        <a:rPr lang="en-US" sz="1100" b="1" i="0" kern="1200" dirty="0" smtClean="0">
                          <a:solidFill>
                            <a:srgbClr val="FF0000"/>
                          </a:solidFill>
                          <a:effectLst/>
                          <a:latin typeface="+mn-lt"/>
                          <a:ea typeface="+mn-ea"/>
                          <a:cs typeface="+mn-cs"/>
                        </a:rPr>
                      </a:br>
                      <a:r>
                        <a:rPr lang="en-US" sz="1100" b="0" i="0" kern="1200" dirty="0" smtClean="0">
                          <a:solidFill>
                            <a:srgbClr val="2B2B2B"/>
                          </a:solidFill>
                          <a:effectLst/>
                          <a:latin typeface="+mn-lt"/>
                          <a:ea typeface="+mn-ea"/>
                          <a:cs typeface="+mn-cs"/>
                        </a:rPr>
                        <a:t>Using your skills in Photoshop work with different techniques </a:t>
                      </a:r>
                      <a:r>
                        <a:rPr lang="en-US" sz="1100" b="0" i="1" kern="1200" dirty="0" smtClean="0">
                          <a:solidFill>
                            <a:schemeClr val="tx1"/>
                          </a:solidFill>
                          <a:effectLst/>
                          <a:latin typeface="+mn-lt"/>
                          <a:ea typeface="+mn-ea"/>
                          <a:cs typeface="+mn-cs"/>
                        </a:rPr>
                        <a:t>montage / collage / cut n past/ composite / Layers / Masks / Opacity / Blending modes / Brush techniques</a:t>
                      </a:r>
                    </a:p>
                    <a:p>
                      <a:pPr algn="l" fontAlgn="base"/>
                      <a:endParaRPr lang="en-US" sz="1100" b="0" i="0" kern="1200" dirty="0" smtClean="0">
                        <a:solidFill>
                          <a:srgbClr val="2B2B2B"/>
                        </a:solidFill>
                        <a:effectLst/>
                        <a:latin typeface="+mn-lt"/>
                        <a:ea typeface="+mn-ea"/>
                        <a:cs typeface="+mn-cs"/>
                      </a:endParaRPr>
                    </a:p>
                    <a:p>
                      <a:pPr marL="228600" indent="-228600" algn="l" fontAlgn="base">
                        <a:buAutoNum type="arabicPeriod"/>
                      </a:pPr>
                      <a:r>
                        <a:rPr lang="en-US" sz="1100" b="0" i="0" kern="1200" dirty="0" smtClean="0">
                          <a:solidFill>
                            <a:srgbClr val="2B2B2B"/>
                          </a:solidFill>
                          <a:effectLst/>
                          <a:latin typeface="+mn-lt"/>
                          <a:ea typeface="+mn-ea"/>
                          <a:cs typeface="+mn-cs"/>
                        </a:rPr>
                        <a:t>Use your selected images and produce at least 3 different collages </a:t>
                      </a:r>
                      <a:r>
                        <a:rPr lang="en-US" sz="1100" b="0" i="0" kern="1200" dirty="0" smtClean="0">
                          <a:solidFill>
                            <a:schemeClr val="tx1"/>
                          </a:solidFill>
                          <a:effectLst/>
                          <a:latin typeface="+mn-lt"/>
                          <a:ea typeface="+mn-ea"/>
                          <a:cs typeface="+mn-cs"/>
                        </a:rPr>
                        <a:t>combining two or more images / people / landscapes / text / typography / </a:t>
                      </a:r>
                      <a:r>
                        <a:rPr lang="en-US" sz="1100" b="0" i="0" kern="1200" dirty="0" err="1" smtClean="0">
                          <a:solidFill>
                            <a:schemeClr val="tx1"/>
                          </a:solidFill>
                          <a:effectLst/>
                          <a:latin typeface="+mn-lt"/>
                          <a:ea typeface="+mn-ea"/>
                          <a:cs typeface="+mn-cs"/>
                        </a:rPr>
                        <a:t>colour</a:t>
                      </a:r>
                      <a:r>
                        <a:rPr lang="en-US" sz="1100" b="0" i="0" kern="1200" dirty="0" smtClean="0">
                          <a:solidFill>
                            <a:schemeClr val="tx1"/>
                          </a:solidFill>
                          <a:effectLst/>
                          <a:latin typeface="+mn-lt"/>
                          <a:ea typeface="+mn-ea"/>
                          <a:cs typeface="+mn-cs"/>
                        </a:rPr>
                        <a:t> / shapes / textures/</a:t>
                      </a:r>
                    </a:p>
                    <a:p>
                      <a:pPr marL="228600" indent="-228600" algn="l" fontAlgn="base">
                        <a:buAutoNum type="arabicPeriod"/>
                      </a:pPr>
                      <a:endParaRPr lang="en-US" sz="1100" b="0" i="0" kern="1200" dirty="0" smtClean="0">
                        <a:solidFill>
                          <a:srgbClr val="800080"/>
                        </a:solidFill>
                        <a:effectLst/>
                        <a:latin typeface="+mn-lt"/>
                        <a:ea typeface="+mn-ea"/>
                        <a:cs typeface="+mn-cs"/>
                      </a:endParaRPr>
                    </a:p>
                    <a:p>
                      <a:pPr marL="228600" indent="-228600" algn="l" fontAlgn="base">
                        <a:buAutoNum type="arabicPeriod"/>
                      </a:pPr>
                      <a:r>
                        <a:rPr lang="en-US" sz="1100" b="0" i="0" kern="1200" dirty="0" smtClean="0">
                          <a:solidFill>
                            <a:srgbClr val="2B2B2B"/>
                          </a:solidFill>
                          <a:effectLst/>
                          <a:latin typeface="+mn-lt"/>
                          <a:ea typeface="+mn-ea"/>
                          <a:cs typeface="+mn-cs"/>
                        </a:rPr>
                        <a:t>Combine your images with images from the Photo-Archive that relate to your area of</a:t>
                      </a:r>
                      <a:r>
                        <a:rPr lang="en-US" sz="1100" b="0" i="0" kern="1200" baseline="0" dirty="0" smtClean="0">
                          <a:solidFill>
                            <a:srgbClr val="2B2B2B"/>
                          </a:solidFill>
                          <a:effectLst/>
                          <a:latin typeface="+mn-lt"/>
                          <a:ea typeface="+mn-ea"/>
                          <a:cs typeface="+mn-cs"/>
                        </a:rPr>
                        <a:t> focus </a:t>
                      </a:r>
                      <a:r>
                        <a:rPr lang="en-US" sz="1100" b="0" i="0" kern="1200" baseline="0" dirty="0" err="1" smtClean="0">
                          <a:solidFill>
                            <a:srgbClr val="2B2B2B"/>
                          </a:solidFill>
                          <a:effectLst/>
                          <a:latin typeface="+mn-lt"/>
                          <a:ea typeface="+mn-ea"/>
                          <a:cs typeface="+mn-cs"/>
                        </a:rPr>
                        <a:t>eg</a:t>
                      </a:r>
                      <a:r>
                        <a:rPr lang="en-US" sz="1100" b="0" i="0" kern="1200" baseline="0" dirty="0" smtClean="0">
                          <a:solidFill>
                            <a:srgbClr val="2B2B2B"/>
                          </a:solidFill>
                          <a:effectLst/>
                          <a:latin typeface="+mn-lt"/>
                          <a:ea typeface="+mn-ea"/>
                          <a:cs typeface="+mn-cs"/>
                        </a:rPr>
                        <a:t> Battery </a:t>
                      </a:r>
                      <a:r>
                        <a:rPr lang="en-US" sz="1100" b="0" i="0" kern="1200" baseline="0" dirty="0" err="1" smtClean="0">
                          <a:solidFill>
                            <a:srgbClr val="2B2B2B"/>
                          </a:solidFill>
                          <a:effectLst/>
                          <a:latin typeface="+mn-lt"/>
                          <a:ea typeface="+mn-ea"/>
                          <a:cs typeface="+mn-cs"/>
                        </a:rPr>
                        <a:t>Moltke</a:t>
                      </a:r>
                      <a:r>
                        <a:rPr lang="en-US" sz="1100" b="0" i="0" kern="1200" dirty="0" smtClean="0">
                          <a:solidFill>
                            <a:srgbClr val="2B2B2B"/>
                          </a:solidFill>
                          <a:effectLst/>
                          <a:latin typeface="+mn-lt"/>
                          <a:ea typeface="+mn-ea"/>
                          <a:cs typeface="+mn-cs"/>
                        </a:rPr>
                        <a:t>. Go to the folder and choose at least 3 high-res images from selected  photographers, </a:t>
                      </a:r>
                    </a:p>
                    <a:p>
                      <a:pPr marL="228600" indent="-228600" algn="l" fontAlgn="base">
                        <a:buAutoNum type="arabicPeriod"/>
                      </a:pPr>
                      <a:endParaRPr lang="en-US" sz="1100" b="0" i="0" kern="1200" dirty="0" smtClean="0">
                        <a:solidFill>
                          <a:srgbClr val="2B2B2B"/>
                        </a:solidFill>
                        <a:effectLst/>
                        <a:latin typeface="+mn-lt"/>
                        <a:ea typeface="+mn-ea"/>
                        <a:cs typeface="+mn-cs"/>
                      </a:endParaRPr>
                    </a:p>
                    <a:p>
                      <a:pPr marL="228600" indent="-228600" algn="l" fontAlgn="base">
                        <a:buAutoNum type="arabicPeriod"/>
                      </a:pPr>
                      <a:r>
                        <a:rPr lang="en-US" sz="1100" b="0" i="0" kern="1200" dirty="0" smtClean="0">
                          <a:solidFill>
                            <a:srgbClr val="2B2B2B"/>
                          </a:solidFill>
                          <a:effectLst/>
                          <a:latin typeface="+mn-lt"/>
                          <a:ea typeface="+mn-ea"/>
                          <a:cs typeface="+mn-cs"/>
                        </a:rPr>
                        <a:t>Print out 1 of your own  images and 1 archive images on the </a:t>
                      </a:r>
                      <a:r>
                        <a:rPr lang="en-US" sz="1100" b="0" i="0" kern="1200" dirty="0" err="1" smtClean="0">
                          <a:solidFill>
                            <a:srgbClr val="2B2B2B"/>
                          </a:solidFill>
                          <a:effectLst/>
                          <a:latin typeface="+mn-lt"/>
                          <a:ea typeface="+mn-ea"/>
                          <a:cs typeface="+mn-cs"/>
                        </a:rPr>
                        <a:t>Laserjet</a:t>
                      </a:r>
                      <a:r>
                        <a:rPr lang="en-US" sz="1100" b="0" i="0" kern="1200" dirty="0" smtClean="0">
                          <a:solidFill>
                            <a:srgbClr val="2B2B2B"/>
                          </a:solidFill>
                          <a:effectLst/>
                          <a:latin typeface="+mn-lt"/>
                          <a:ea typeface="+mn-ea"/>
                          <a:cs typeface="+mn-cs"/>
                        </a:rPr>
                        <a:t> and manipulate the prints by </a:t>
                      </a:r>
                      <a:r>
                        <a:rPr lang="en-US" sz="1100" b="1" i="0" kern="1200" dirty="0" smtClean="0">
                          <a:solidFill>
                            <a:srgbClr val="2B2B2B"/>
                          </a:solidFill>
                          <a:effectLst/>
                          <a:latin typeface="+mn-lt"/>
                          <a:ea typeface="+mn-ea"/>
                          <a:cs typeface="+mn-cs"/>
                        </a:rPr>
                        <a:t>destroying</a:t>
                      </a:r>
                      <a:r>
                        <a:rPr lang="en-US" sz="1100" b="0" i="0" kern="1200" dirty="0" smtClean="0">
                          <a:solidFill>
                            <a:srgbClr val="2B2B2B"/>
                          </a:solidFill>
                          <a:effectLst/>
                          <a:latin typeface="+mn-lt"/>
                          <a:ea typeface="+mn-ea"/>
                          <a:cs typeface="+mn-cs"/>
                        </a:rPr>
                        <a:t> it in 5 different ways and re-configure  using scissors / tape / cut-n-paste / glue. Try and manipulate the printed images using your body / hand/ face too…you should become a part of the image.</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100" b="0" i="0" kern="1200" dirty="0" smtClean="0">
                        <a:solidFill>
                          <a:schemeClr val="tx1"/>
                        </a:solidFill>
                        <a:effectLst/>
                        <a:latin typeface="+mj-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8081">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j-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GB" sz="1100" dirty="0">
                        <a:effectLst/>
                        <a:latin typeface="+mj-lt"/>
                        <a:ea typeface="Calibri"/>
                        <a:cs typeface="Times New Roman"/>
                      </a:endParaRPr>
                    </a:p>
                  </a:txBody>
                  <a:tcPr marL="87782" marR="87782" marT="43891" marB="4389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8181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2065</TotalTime>
  <Words>1038</Words>
  <Application>Microsoft Office PowerPoint</Application>
  <PresentationFormat>On-screen Show (4:3)</PresentationFormat>
  <Paragraphs>119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Symbol</vt:lpstr>
      <vt:lpstr>Times New Roman</vt:lpstr>
      <vt:lpstr>Office Theme</vt:lpstr>
      <vt:lpstr>PLANNER Tracking &amp; Monitoring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Education Sport and 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Toft</dc:creator>
  <cp:lastModifiedBy>Martin Toft</cp:lastModifiedBy>
  <cp:revision>98</cp:revision>
  <dcterms:created xsi:type="dcterms:W3CDTF">2017-10-03T08:43:30Z</dcterms:created>
  <dcterms:modified xsi:type="dcterms:W3CDTF">2019-06-11T13:02:38Z</dcterms:modified>
</cp:coreProperties>
</file>