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8" r:id="rId2"/>
    <p:sldId id="287" r:id="rId3"/>
    <p:sldId id="259" r:id="rId4"/>
    <p:sldId id="260" r:id="rId5"/>
    <p:sldId id="261" r:id="rId6"/>
    <p:sldId id="262" r:id="rId7"/>
    <p:sldId id="291" r:id="rId8"/>
    <p:sldId id="293" r:id="rId9"/>
    <p:sldId id="289" r:id="rId10"/>
    <p:sldId id="296" r:id="rId11"/>
    <p:sldId id="297" r:id="rId12"/>
    <p:sldId id="299" r:id="rId13"/>
    <p:sldId id="30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08" autoAdjust="0"/>
    <p:restoredTop sz="94660"/>
  </p:normalViewPr>
  <p:slideViewPr>
    <p:cSldViewPr>
      <p:cViewPr varScale="1">
        <p:scale>
          <a:sx n="77" d="100"/>
          <a:sy n="77" d="100"/>
        </p:scale>
        <p:origin x="378"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1FA044-6D7D-42C2-B8F0-21DDD409E131}" type="datetimeFigureOut">
              <a:rPr lang="en-GB" smtClean="0"/>
              <a:t>29/01/2019</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9C7DA4-B48C-4C92-A65E-EFE70AD9E532}" type="slidenum">
              <a:rPr lang="en-GB" smtClean="0"/>
              <a:t>‹#›</a:t>
            </a:fld>
            <a:endParaRPr lang="en-GB"/>
          </a:p>
        </p:txBody>
      </p:sp>
    </p:spTree>
    <p:extLst>
      <p:ext uri="{BB962C8B-B14F-4D97-AF65-F5344CB8AC3E}">
        <p14:creationId xmlns:p14="http://schemas.microsoft.com/office/powerpoint/2010/main" val="2725527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p:txBody>
          <a:bodyPr/>
          <a:lstStyle>
            <a:lvl1pPr>
              <a:defRPr>
                <a:latin typeface="Arial" charset="0"/>
                <a:ea typeface="+mn-ea"/>
              </a:defRPr>
            </a:lvl1pPr>
          </a:lstStyle>
          <a:p>
            <a:pPr>
              <a:defRPr/>
            </a:pPr>
            <a:fld id="{8DD92188-AF5A-4818-9698-22D72CDCA648}" type="slidenum">
              <a:rPr lang="en-GB" altLang="en-US"/>
              <a:pPr>
                <a:defRPr/>
              </a:pPr>
              <a:t>‹#›</a:t>
            </a:fld>
            <a:endParaRPr lang="en-GB" altLang="en-US"/>
          </a:p>
        </p:txBody>
      </p:sp>
    </p:spTree>
    <p:extLst>
      <p:ext uri="{BB962C8B-B14F-4D97-AF65-F5344CB8AC3E}">
        <p14:creationId xmlns:p14="http://schemas.microsoft.com/office/powerpoint/2010/main" val="4005308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p:txBody>
          <a:bodyPr/>
          <a:lstStyle>
            <a:lvl1pPr>
              <a:defRPr>
                <a:latin typeface="Arial" charset="0"/>
                <a:ea typeface="+mn-ea"/>
              </a:defRPr>
            </a:lvl1pPr>
          </a:lstStyle>
          <a:p>
            <a:pPr>
              <a:defRPr/>
            </a:pPr>
            <a:fld id="{039031D5-6881-4A07-9C8A-3BEF3E7F1C4D}" type="slidenum">
              <a:rPr lang="en-GB" altLang="en-US"/>
              <a:pPr>
                <a:defRPr/>
              </a:pPr>
              <a:t>‹#›</a:t>
            </a:fld>
            <a:endParaRPr lang="en-GB" altLang="en-US"/>
          </a:p>
        </p:txBody>
      </p:sp>
    </p:spTree>
    <p:extLst>
      <p:ext uri="{BB962C8B-B14F-4D97-AF65-F5344CB8AC3E}">
        <p14:creationId xmlns:p14="http://schemas.microsoft.com/office/powerpoint/2010/main" val="2378644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p:txBody>
          <a:bodyPr/>
          <a:lstStyle>
            <a:lvl1pPr>
              <a:defRPr>
                <a:latin typeface="Arial" charset="0"/>
                <a:ea typeface="+mn-ea"/>
              </a:defRPr>
            </a:lvl1pPr>
          </a:lstStyle>
          <a:p>
            <a:pPr>
              <a:defRPr/>
            </a:pPr>
            <a:fld id="{9149E679-8EBD-4240-8B6D-ADB2E7A29C65}" type="slidenum">
              <a:rPr lang="en-GB" altLang="en-US"/>
              <a:pPr>
                <a:defRPr/>
              </a:pPr>
              <a:t>‹#›</a:t>
            </a:fld>
            <a:endParaRPr lang="en-GB" altLang="en-US"/>
          </a:p>
        </p:txBody>
      </p:sp>
    </p:spTree>
    <p:extLst>
      <p:ext uri="{BB962C8B-B14F-4D97-AF65-F5344CB8AC3E}">
        <p14:creationId xmlns:p14="http://schemas.microsoft.com/office/powerpoint/2010/main" val="996583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p:txBody>
          <a:bodyPr/>
          <a:lstStyle>
            <a:lvl1pPr>
              <a:defRPr>
                <a:latin typeface="Arial" charset="0"/>
                <a:ea typeface="+mn-ea"/>
              </a:defRPr>
            </a:lvl1pPr>
          </a:lstStyle>
          <a:p>
            <a:pPr>
              <a:defRPr/>
            </a:pPr>
            <a:fld id="{36C46CB2-373F-4C68-8897-BD0CF15D7E2D}" type="slidenum">
              <a:rPr lang="en-GB" altLang="en-US"/>
              <a:pPr>
                <a:defRPr/>
              </a:pPr>
              <a:t>‹#›</a:t>
            </a:fld>
            <a:endParaRPr lang="en-GB" altLang="en-US"/>
          </a:p>
        </p:txBody>
      </p:sp>
    </p:spTree>
    <p:extLst>
      <p:ext uri="{BB962C8B-B14F-4D97-AF65-F5344CB8AC3E}">
        <p14:creationId xmlns:p14="http://schemas.microsoft.com/office/powerpoint/2010/main" val="1732576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p:txBody>
          <a:bodyPr/>
          <a:lstStyle>
            <a:lvl1pPr>
              <a:defRPr>
                <a:latin typeface="Arial" charset="0"/>
                <a:ea typeface="+mn-ea"/>
              </a:defRPr>
            </a:lvl1pPr>
          </a:lstStyle>
          <a:p>
            <a:pPr>
              <a:defRPr/>
            </a:pPr>
            <a:fld id="{125D806E-3A3E-4153-9BD3-1DD921DD3266}" type="slidenum">
              <a:rPr lang="en-GB" altLang="en-US"/>
              <a:pPr>
                <a:defRPr/>
              </a:pPr>
              <a:t>‹#›</a:t>
            </a:fld>
            <a:endParaRPr lang="en-GB" altLang="en-US"/>
          </a:p>
        </p:txBody>
      </p:sp>
    </p:spTree>
    <p:extLst>
      <p:ext uri="{BB962C8B-B14F-4D97-AF65-F5344CB8AC3E}">
        <p14:creationId xmlns:p14="http://schemas.microsoft.com/office/powerpoint/2010/main" val="3049050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p:txBody>
          <a:bodyPr/>
          <a:lstStyle>
            <a:lvl1pPr>
              <a:defRPr>
                <a:latin typeface="Arial" charset="0"/>
                <a:ea typeface="+mn-ea"/>
              </a:defRPr>
            </a:lvl1pPr>
          </a:lstStyle>
          <a:p>
            <a:pPr>
              <a:defRPr/>
            </a:pPr>
            <a:fld id="{53E56C84-CE36-4D5A-8736-6E2A3DB83711}" type="slidenum">
              <a:rPr lang="en-GB" altLang="en-US"/>
              <a:pPr>
                <a:defRPr/>
              </a:pPr>
              <a:t>‹#›</a:t>
            </a:fld>
            <a:endParaRPr lang="en-GB" altLang="en-US"/>
          </a:p>
        </p:txBody>
      </p:sp>
    </p:spTree>
    <p:extLst>
      <p:ext uri="{BB962C8B-B14F-4D97-AF65-F5344CB8AC3E}">
        <p14:creationId xmlns:p14="http://schemas.microsoft.com/office/powerpoint/2010/main" val="2939748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p:txBody>
          <a:bodyPr/>
          <a:lstStyle>
            <a:lvl1pPr>
              <a:defRPr/>
            </a:lvl1pPr>
          </a:lstStyle>
          <a:p>
            <a:pPr>
              <a:defRPr/>
            </a:pPr>
            <a:endParaRPr lang="en-GB" altLang="en-US"/>
          </a:p>
        </p:txBody>
      </p:sp>
      <p:sp>
        <p:nvSpPr>
          <p:cNvPr id="8" name="Rectangle 5"/>
          <p:cNvSpPr>
            <a:spLocks noGrp="1" noChangeArrowheads="1"/>
          </p:cNvSpPr>
          <p:nvPr>
            <p:ph type="ftr" sz="quarter" idx="11"/>
          </p:nvPr>
        </p:nvSpPr>
        <p:spPr/>
        <p:txBody>
          <a:bodyPr/>
          <a:lstStyle>
            <a:lvl1pPr>
              <a:defRPr/>
            </a:lvl1pPr>
          </a:lstStyle>
          <a:p>
            <a:pPr>
              <a:defRPr/>
            </a:pPr>
            <a:endParaRPr lang="en-GB" altLang="en-US"/>
          </a:p>
        </p:txBody>
      </p:sp>
      <p:sp>
        <p:nvSpPr>
          <p:cNvPr id="9" name="Rectangle 6"/>
          <p:cNvSpPr>
            <a:spLocks noGrp="1" noChangeArrowheads="1"/>
          </p:cNvSpPr>
          <p:nvPr>
            <p:ph type="sldNum" sz="quarter" idx="12"/>
          </p:nvPr>
        </p:nvSpPr>
        <p:spPr/>
        <p:txBody>
          <a:bodyPr/>
          <a:lstStyle>
            <a:lvl1pPr>
              <a:defRPr>
                <a:latin typeface="Arial" charset="0"/>
                <a:ea typeface="+mn-ea"/>
              </a:defRPr>
            </a:lvl1pPr>
          </a:lstStyle>
          <a:p>
            <a:pPr>
              <a:defRPr/>
            </a:pPr>
            <a:fld id="{B3D33940-5BF6-4B83-B7DD-DD9D03BD1CEC}" type="slidenum">
              <a:rPr lang="en-GB" altLang="en-US"/>
              <a:pPr>
                <a:defRPr/>
              </a:pPr>
              <a:t>‹#›</a:t>
            </a:fld>
            <a:endParaRPr lang="en-GB" altLang="en-US"/>
          </a:p>
        </p:txBody>
      </p:sp>
    </p:spTree>
    <p:extLst>
      <p:ext uri="{BB962C8B-B14F-4D97-AF65-F5344CB8AC3E}">
        <p14:creationId xmlns:p14="http://schemas.microsoft.com/office/powerpoint/2010/main" val="1650162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p:txBody>
          <a:bodyPr/>
          <a:lstStyle>
            <a:lvl1pPr>
              <a:defRPr/>
            </a:lvl1pPr>
          </a:lstStyle>
          <a:p>
            <a:pPr>
              <a:defRPr/>
            </a:pPr>
            <a:endParaRPr lang="en-GB" altLang="en-US"/>
          </a:p>
        </p:txBody>
      </p:sp>
      <p:sp>
        <p:nvSpPr>
          <p:cNvPr id="4" name="Rectangle 5"/>
          <p:cNvSpPr>
            <a:spLocks noGrp="1" noChangeArrowheads="1"/>
          </p:cNvSpPr>
          <p:nvPr>
            <p:ph type="ftr" sz="quarter" idx="11"/>
          </p:nvPr>
        </p:nvSpPr>
        <p:spPr/>
        <p:txBody>
          <a:bodyPr/>
          <a:lstStyle>
            <a:lvl1pPr>
              <a:defRPr/>
            </a:lvl1pPr>
          </a:lstStyle>
          <a:p>
            <a:pPr>
              <a:defRPr/>
            </a:pPr>
            <a:endParaRPr lang="en-GB" altLang="en-US"/>
          </a:p>
        </p:txBody>
      </p:sp>
      <p:sp>
        <p:nvSpPr>
          <p:cNvPr id="5" name="Rectangle 6"/>
          <p:cNvSpPr>
            <a:spLocks noGrp="1" noChangeArrowheads="1"/>
          </p:cNvSpPr>
          <p:nvPr>
            <p:ph type="sldNum" sz="quarter" idx="12"/>
          </p:nvPr>
        </p:nvSpPr>
        <p:spPr/>
        <p:txBody>
          <a:bodyPr/>
          <a:lstStyle>
            <a:lvl1pPr>
              <a:defRPr>
                <a:latin typeface="Arial" charset="0"/>
                <a:ea typeface="+mn-ea"/>
              </a:defRPr>
            </a:lvl1pPr>
          </a:lstStyle>
          <a:p>
            <a:pPr>
              <a:defRPr/>
            </a:pPr>
            <a:fld id="{31184981-1737-4EA8-94E0-B6575025E175}" type="slidenum">
              <a:rPr lang="en-GB" altLang="en-US"/>
              <a:pPr>
                <a:defRPr/>
              </a:pPr>
              <a:t>‹#›</a:t>
            </a:fld>
            <a:endParaRPr lang="en-GB" altLang="en-US"/>
          </a:p>
        </p:txBody>
      </p:sp>
    </p:spTree>
    <p:extLst>
      <p:ext uri="{BB962C8B-B14F-4D97-AF65-F5344CB8AC3E}">
        <p14:creationId xmlns:p14="http://schemas.microsoft.com/office/powerpoint/2010/main" val="1033891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GB" altLang="en-US"/>
          </a:p>
        </p:txBody>
      </p:sp>
      <p:sp>
        <p:nvSpPr>
          <p:cNvPr id="3" name="Rectangle 5"/>
          <p:cNvSpPr>
            <a:spLocks noGrp="1" noChangeArrowheads="1"/>
          </p:cNvSpPr>
          <p:nvPr>
            <p:ph type="ftr" sz="quarter" idx="11"/>
          </p:nvPr>
        </p:nvSpPr>
        <p:spPr/>
        <p:txBody>
          <a:bodyPr/>
          <a:lstStyle>
            <a:lvl1pPr>
              <a:defRPr/>
            </a:lvl1pPr>
          </a:lstStyle>
          <a:p>
            <a:pPr>
              <a:defRPr/>
            </a:pPr>
            <a:endParaRPr lang="en-GB" altLang="en-US"/>
          </a:p>
        </p:txBody>
      </p:sp>
      <p:sp>
        <p:nvSpPr>
          <p:cNvPr id="4" name="Rectangle 6"/>
          <p:cNvSpPr>
            <a:spLocks noGrp="1" noChangeArrowheads="1"/>
          </p:cNvSpPr>
          <p:nvPr>
            <p:ph type="sldNum" sz="quarter" idx="12"/>
          </p:nvPr>
        </p:nvSpPr>
        <p:spPr/>
        <p:txBody>
          <a:bodyPr/>
          <a:lstStyle>
            <a:lvl1pPr>
              <a:defRPr>
                <a:latin typeface="Arial" charset="0"/>
                <a:ea typeface="+mn-ea"/>
              </a:defRPr>
            </a:lvl1pPr>
          </a:lstStyle>
          <a:p>
            <a:pPr>
              <a:defRPr/>
            </a:pPr>
            <a:fld id="{E5C4CCDF-1187-4486-A7D7-568AB96D5A35}" type="slidenum">
              <a:rPr lang="en-GB" altLang="en-US"/>
              <a:pPr>
                <a:defRPr/>
              </a:pPr>
              <a:t>‹#›</a:t>
            </a:fld>
            <a:endParaRPr lang="en-GB" altLang="en-US"/>
          </a:p>
        </p:txBody>
      </p:sp>
    </p:spTree>
    <p:extLst>
      <p:ext uri="{BB962C8B-B14F-4D97-AF65-F5344CB8AC3E}">
        <p14:creationId xmlns:p14="http://schemas.microsoft.com/office/powerpoint/2010/main" val="1926666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p:txBody>
          <a:bodyPr/>
          <a:lstStyle>
            <a:lvl1pPr>
              <a:defRPr>
                <a:latin typeface="Arial" charset="0"/>
                <a:ea typeface="+mn-ea"/>
              </a:defRPr>
            </a:lvl1pPr>
          </a:lstStyle>
          <a:p>
            <a:pPr>
              <a:defRPr/>
            </a:pPr>
            <a:fld id="{81E9D60F-5CF1-4B3C-99A0-7D33DE9DE8B6}" type="slidenum">
              <a:rPr lang="en-GB" altLang="en-US"/>
              <a:pPr>
                <a:defRPr/>
              </a:pPr>
              <a:t>‹#›</a:t>
            </a:fld>
            <a:endParaRPr lang="en-GB" altLang="en-US"/>
          </a:p>
        </p:txBody>
      </p:sp>
    </p:spTree>
    <p:extLst>
      <p:ext uri="{BB962C8B-B14F-4D97-AF65-F5344CB8AC3E}">
        <p14:creationId xmlns:p14="http://schemas.microsoft.com/office/powerpoint/2010/main" val="2558552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p:txBody>
          <a:bodyPr/>
          <a:lstStyle>
            <a:lvl1pPr>
              <a:defRPr>
                <a:latin typeface="Arial" charset="0"/>
                <a:ea typeface="+mn-ea"/>
              </a:defRPr>
            </a:lvl1pPr>
          </a:lstStyle>
          <a:p>
            <a:pPr>
              <a:defRPr/>
            </a:pPr>
            <a:fld id="{76B1518A-9BA9-4BCC-B492-C2164F43B8ED}" type="slidenum">
              <a:rPr lang="en-GB" altLang="en-US"/>
              <a:pPr>
                <a:defRPr/>
              </a:pPr>
              <a:t>‹#›</a:t>
            </a:fld>
            <a:endParaRPr lang="en-GB" altLang="en-US"/>
          </a:p>
        </p:txBody>
      </p:sp>
    </p:spTree>
    <p:extLst>
      <p:ext uri="{BB962C8B-B14F-4D97-AF65-F5344CB8AC3E}">
        <p14:creationId xmlns:p14="http://schemas.microsoft.com/office/powerpoint/2010/main" val="579128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bodyPr>
          <a:lstStyle/>
          <a:p>
            <a:pPr lvl="0"/>
            <a:r>
              <a:rPr lang="en-GB"/>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00"/>
                </a:solidFill>
                <a:latin typeface="Arial" pitchFamily="34" charset="0"/>
                <a:ea typeface="+mn-ea"/>
              </a:defRPr>
            </a:lvl1pPr>
          </a:lstStyle>
          <a:p>
            <a:pPr fontAlgn="base">
              <a:spcBef>
                <a:spcPct val="0"/>
              </a:spcBef>
              <a:spcAft>
                <a:spcPct val="0"/>
              </a:spcAft>
              <a:defRPr/>
            </a:pPr>
            <a:endParaRPr lang="en-GB"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pitchFamily="34" charset="0"/>
                <a:ea typeface="+mn-ea"/>
              </a:defRPr>
            </a:lvl1pPr>
          </a:lstStyle>
          <a:p>
            <a:pPr fontAlgn="base">
              <a:spcBef>
                <a:spcPct val="0"/>
              </a:spcBef>
              <a:spcAft>
                <a:spcPct val="0"/>
              </a:spcAft>
              <a:defRPr/>
            </a:pPr>
            <a:endParaRPr lang="en-GB"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pitchFamily="34" charset="0"/>
                <a:ea typeface="ＭＳ Ｐゴシック" pitchFamily="34" charset="-128"/>
              </a:defRPr>
            </a:lvl1pPr>
          </a:lstStyle>
          <a:p>
            <a:pPr fontAlgn="base">
              <a:spcBef>
                <a:spcPct val="0"/>
              </a:spcBef>
              <a:spcAft>
                <a:spcPct val="0"/>
              </a:spcAft>
              <a:defRPr/>
            </a:pPr>
            <a:fld id="{549B1DA2-D85B-4039-A00B-1B52C610D16F}" type="slidenum">
              <a:rPr lang="en-GB" altLang="en-US"/>
              <a:pPr fontAlgn="base">
                <a:spcBef>
                  <a:spcPct val="0"/>
                </a:spcBef>
                <a:spcAft>
                  <a:spcPct val="0"/>
                </a:spcAft>
                <a:defRPr/>
              </a:pPr>
              <a:t>‹#›</a:t>
            </a:fld>
            <a:endParaRPr lang="en-GB" altLang="en-US"/>
          </a:p>
        </p:txBody>
      </p:sp>
    </p:spTree>
    <p:extLst>
      <p:ext uri="{BB962C8B-B14F-4D97-AF65-F5344CB8AC3E}">
        <p14:creationId xmlns:p14="http://schemas.microsoft.com/office/powerpoint/2010/main" val="30906642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ＭＳ Ｐゴシック" charset="0"/>
          <a:cs typeface="+mj-cs"/>
        </a:defRPr>
      </a:lvl1pPr>
      <a:lvl2pPr algn="ctr" rtl="0" eaLnBrk="0" fontAlgn="base" hangingPunct="0">
        <a:spcBef>
          <a:spcPct val="0"/>
        </a:spcBef>
        <a:spcAft>
          <a:spcPct val="0"/>
        </a:spcAft>
        <a:defRPr sz="4400">
          <a:solidFill>
            <a:schemeClr val="tx2"/>
          </a:solidFill>
          <a:latin typeface="Arial" pitchFamily="34" charset="0"/>
          <a:ea typeface="ＭＳ Ｐゴシック" charset="0"/>
        </a:defRPr>
      </a:lvl2pPr>
      <a:lvl3pPr algn="ctr" rtl="0" eaLnBrk="0" fontAlgn="base" hangingPunct="0">
        <a:spcBef>
          <a:spcPct val="0"/>
        </a:spcBef>
        <a:spcAft>
          <a:spcPct val="0"/>
        </a:spcAft>
        <a:defRPr sz="4400">
          <a:solidFill>
            <a:schemeClr val="tx2"/>
          </a:solidFill>
          <a:latin typeface="Arial" pitchFamily="34" charset="0"/>
          <a:ea typeface="ＭＳ Ｐゴシック" charset="0"/>
        </a:defRPr>
      </a:lvl3pPr>
      <a:lvl4pPr algn="ctr" rtl="0" eaLnBrk="0" fontAlgn="base" hangingPunct="0">
        <a:spcBef>
          <a:spcPct val="0"/>
        </a:spcBef>
        <a:spcAft>
          <a:spcPct val="0"/>
        </a:spcAft>
        <a:defRPr sz="4400">
          <a:solidFill>
            <a:schemeClr val="tx2"/>
          </a:solidFill>
          <a:latin typeface="Arial" pitchFamily="34" charset="0"/>
          <a:ea typeface="ＭＳ Ｐゴシック" charset="0"/>
        </a:defRPr>
      </a:lvl4pPr>
      <a:lvl5pPr algn="ctr" rtl="0" eaLnBrk="0" fontAlgn="base" hangingPunct="0">
        <a:spcBef>
          <a:spcPct val="0"/>
        </a:spcBef>
        <a:spcAft>
          <a:spcPct val="0"/>
        </a:spcAft>
        <a:defRPr sz="4400">
          <a:solidFill>
            <a:schemeClr val="tx2"/>
          </a:solidFill>
          <a:latin typeface="Arial" pitchFamily="34" charset="0"/>
          <a:ea typeface="ＭＳ Ｐゴシック"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www.hautlieucreative.co.uk/photo17ase/2017/12/06/20874/" TargetMode="External"/><Relationship Id="rId2" Type="http://schemas.openxmlformats.org/officeDocument/2006/relationships/hyperlink" Target="http://colinpantall.blogspot.com/2017/10/identifying-story-sequencing-isnt.html"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ctrTitle" idx="4294967295"/>
          </p:nvPr>
        </p:nvSpPr>
        <p:spPr>
          <a:xfrm>
            <a:off x="685800" y="1268413"/>
            <a:ext cx="7772400" cy="1470025"/>
          </a:xfrm>
        </p:spPr>
        <p:txBody>
          <a:bodyPr/>
          <a:lstStyle/>
          <a:p>
            <a:pPr eaLnBrk="1" hangingPunct="1">
              <a:defRPr/>
            </a:pPr>
            <a:r>
              <a:rPr lang="en-GB" b="1"/>
              <a:t>Personal Study</a:t>
            </a:r>
          </a:p>
        </p:txBody>
      </p:sp>
      <p:sp>
        <p:nvSpPr>
          <p:cNvPr id="10244" name="Text Box 4"/>
          <p:cNvSpPr txBox="1">
            <a:spLocks noChangeArrowheads="1"/>
          </p:cNvSpPr>
          <p:nvPr/>
        </p:nvSpPr>
        <p:spPr bwMode="auto">
          <a:xfrm>
            <a:off x="1116013" y="4437063"/>
            <a:ext cx="38877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p>
            <a:pPr fontAlgn="base">
              <a:spcBef>
                <a:spcPct val="50000"/>
              </a:spcBef>
              <a:spcAft>
                <a:spcPct val="0"/>
              </a:spcAft>
              <a:defRPr/>
            </a:pPr>
            <a:endParaRPr lang="en-US">
              <a:solidFill>
                <a:srgbClr val="000000"/>
              </a:solidFill>
              <a:ea typeface="ＭＳ Ｐゴシック" charset="0"/>
            </a:endParaRPr>
          </a:p>
        </p:txBody>
      </p:sp>
      <p:sp>
        <p:nvSpPr>
          <p:cNvPr id="10245" name="Text Box 5"/>
          <p:cNvSpPr txBox="1">
            <a:spLocks noChangeArrowheads="1"/>
          </p:cNvSpPr>
          <p:nvPr/>
        </p:nvSpPr>
        <p:spPr bwMode="auto">
          <a:xfrm>
            <a:off x="4716463" y="4941888"/>
            <a:ext cx="4176712" cy="160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20000"/>
              </a:spcBef>
              <a:spcAft>
                <a:spcPct val="0"/>
              </a:spcAft>
              <a:defRPr/>
            </a:pPr>
            <a:r>
              <a:rPr lang="en-GB" altLang="en-US" dirty="0" smtClean="0">
                <a:solidFill>
                  <a:srgbClr val="000000"/>
                </a:solidFill>
                <a:ea typeface="MS PGothic" pitchFamily="34" charset="-128"/>
              </a:rPr>
              <a:t>A-Level Photography</a:t>
            </a:r>
            <a:br>
              <a:rPr lang="en-GB" altLang="en-US" dirty="0" smtClean="0">
                <a:solidFill>
                  <a:srgbClr val="000000"/>
                </a:solidFill>
                <a:ea typeface="MS PGothic" pitchFamily="34" charset="-128"/>
              </a:rPr>
            </a:br>
            <a:r>
              <a:rPr lang="en-GB" altLang="en-US" dirty="0" smtClean="0">
                <a:solidFill>
                  <a:srgbClr val="000000"/>
                </a:solidFill>
                <a:ea typeface="MS PGothic" pitchFamily="34" charset="-128"/>
              </a:rPr>
              <a:t>Coursework</a:t>
            </a:r>
            <a:br>
              <a:rPr lang="en-GB" altLang="en-US" dirty="0" smtClean="0">
                <a:solidFill>
                  <a:srgbClr val="000000"/>
                </a:solidFill>
                <a:ea typeface="MS PGothic" pitchFamily="34" charset="-128"/>
              </a:rPr>
            </a:br>
            <a:r>
              <a:rPr lang="en-GB" altLang="en-US" dirty="0" smtClean="0">
                <a:solidFill>
                  <a:srgbClr val="000000"/>
                </a:solidFill>
                <a:ea typeface="MS PGothic" pitchFamily="34" charset="-128"/>
              </a:rPr>
              <a:t>12 Weeks</a:t>
            </a:r>
          </a:p>
          <a:p>
            <a:pPr fontAlgn="base">
              <a:spcBef>
                <a:spcPct val="0"/>
              </a:spcBef>
              <a:spcAft>
                <a:spcPct val="0"/>
              </a:spcAft>
              <a:defRPr/>
            </a:pPr>
            <a:r>
              <a:rPr lang="en-GB" altLang="en-US" b="1" dirty="0" smtClean="0">
                <a:solidFill>
                  <a:srgbClr val="000000"/>
                </a:solidFill>
                <a:ea typeface="MS PGothic" pitchFamily="34" charset="-128"/>
              </a:rPr>
              <a:t>Deadline:</a:t>
            </a:r>
            <a:r>
              <a:rPr lang="en-GB" altLang="en-US" dirty="0" smtClean="0">
                <a:solidFill>
                  <a:srgbClr val="000000"/>
                </a:solidFill>
                <a:ea typeface="MS PGothic" pitchFamily="34" charset="-128"/>
              </a:rPr>
              <a:t> </a:t>
            </a:r>
            <a:r>
              <a:rPr lang="en-GB" altLang="en-US" dirty="0" smtClean="0">
                <a:solidFill>
                  <a:srgbClr val="FF3300"/>
                </a:solidFill>
                <a:ea typeface="MS PGothic" pitchFamily="34" charset="-128"/>
              </a:rPr>
              <a:t>Tue 12</a:t>
            </a:r>
            <a:r>
              <a:rPr lang="en-GB" altLang="en-US" baseline="30000" dirty="0" smtClean="0">
                <a:solidFill>
                  <a:srgbClr val="FF3300"/>
                </a:solidFill>
                <a:ea typeface="MS PGothic" pitchFamily="34" charset="-128"/>
              </a:rPr>
              <a:t>th</a:t>
            </a:r>
            <a:r>
              <a:rPr lang="en-GB" altLang="en-US" dirty="0" smtClean="0">
                <a:solidFill>
                  <a:srgbClr val="FF3300"/>
                </a:solidFill>
                <a:ea typeface="MS PGothic" pitchFamily="34" charset="-128"/>
              </a:rPr>
              <a:t> Feb 2019</a:t>
            </a:r>
          </a:p>
          <a:p>
            <a:pPr fontAlgn="base">
              <a:spcBef>
                <a:spcPct val="50000"/>
              </a:spcBef>
              <a:spcAft>
                <a:spcPct val="0"/>
              </a:spcAft>
              <a:defRPr/>
            </a:pPr>
            <a:endParaRPr lang="en-GB" altLang="en-US" dirty="0" smtClean="0">
              <a:solidFill>
                <a:srgbClr val="000000"/>
              </a:solidFill>
              <a:ea typeface="MS PGothic" pitchFamily="34" charset="-128"/>
            </a:endParaRPr>
          </a:p>
        </p:txBody>
      </p:sp>
      <p:sp>
        <p:nvSpPr>
          <p:cNvPr id="10247" name="Rectangle 7"/>
          <p:cNvSpPr>
            <a:spLocks noChangeArrowheads="1"/>
          </p:cNvSpPr>
          <p:nvPr/>
        </p:nvSpPr>
        <p:spPr bwMode="auto">
          <a:xfrm>
            <a:off x="539750" y="2781300"/>
            <a:ext cx="7772400"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nchor="ctr"/>
          <a:lstStyle/>
          <a:p>
            <a:pPr algn="ctr" fontAlgn="base">
              <a:spcBef>
                <a:spcPct val="0"/>
              </a:spcBef>
              <a:spcAft>
                <a:spcPct val="0"/>
              </a:spcAft>
              <a:defRPr/>
            </a:pPr>
            <a:r>
              <a:rPr lang="en-GB" sz="4400">
                <a:solidFill>
                  <a:srgbClr val="000000"/>
                </a:solidFill>
                <a:ea typeface="ＭＳ Ｐゴシック" charset="0"/>
              </a:rPr>
              <a:t>Planner</a:t>
            </a:r>
          </a:p>
        </p:txBody>
      </p:sp>
      <p:sp>
        <p:nvSpPr>
          <p:cNvPr id="2" name="TextBox 1"/>
          <p:cNvSpPr txBox="1"/>
          <p:nvPr/>
        </p:nvSpPr>
        <p:spPr>
          <a:xfrm>
            <a:off x="395536" y="6295889"/>
            <a:ext cx="1728192" cy="246221"/>
          </a:xfrm>
          <a:prstGeom prst="rect">
            <a:avLst/>
          </a:prstGeom>
          <a:noFill/>
        </p:spPr>
        <p:txBody>
          <a:bodyPr wrap="square" rtlCol="0">
            <a:spAutoFit/>
          </a:bodyPr>
          <a:lstStyle/>
          <a:p>
            <a:r>
              <a:rPr lang="en-GB" sz="1000" dirty="0" smtClean="0"/>
              <a:t>MVT 2018</a:t>
            </a:r>
            <a:endParaRPr lang="en-GB" sz="1000" dirty="0"/>
          </a:p>
        </p:txBody>
      </p:sp>
    </p:spTree>
    <p:extLst>
      <p:ext uri="{BB962C8B-B14F-4D97-AF65-F5344CB8AC3E}">
        <p14:creationId xmlns:p14="http://schemas.microsoft.com/office/powerpoint/2010/main" val="29211580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2250" name="Group 42"/>
          <p:cNvGraphicFramePr>
            <a:graphicFrameLocks noGrp="1"/>
          </p:cNvGraphicFramePr>
          <p:nvPr>
            <p:extLst>
              <p:ext uri="{D42A27DB-BD31-4B8C-83A1-F6EECF244321}">
                <p14:modId xmlns:p14="http://schemas.microsoft.com/office/powerpoint/2010/main" val="759549429"/>
              </p:ext>
            </p:extLst>
          </p:nvPr>
        </p:nvGraphicFramePr>
        <p:xfrm>
          <a:off x="251520" y="188640"/>
          <a:ext cx="8569325" cy="6522904"/>
        </p:xfrm>
        <a:graphic>
          <a:graphicData uri="http://schemas.openxmlformats.org/drawingml/2006/table">
            <a:tbl>
              <a:tblPr/>
              <a:tblGrid>
                <a:gridCol w="4536182">
                  <a:extLst>
                    <a:ext uri="{9D8B030D-6E8A-4147-A177-3AD203B41FA5}">
                      <a16:colId xmlns:a16="http://schemas.microsoft.com/office/drawing/2014/main" val="20000"/>
                    </a:ext>
                  </a:extLst>
                </a:gridCol>
                <a:gridCol w="2809181">
                  <a:extLst>
                    <a:ext uri="{9D8B030D-6E8A-4147-A177-3AD203B41FA5}">
                      <a16:colId xmlns:a16="http://schemas.microsoft.com/office/drawing/2014/main" val="20001"/>
                    </a:ext>
                  </a:extLst>
                </a:gridCol>
                <a:gridCol w="1223962">
                  <a:extLst>
                    <a:ext uri="{9D8B030D-6E8A-4147-A177-3AD203B41FA5}">
                      <a16:colId xmlns:a16="http://schemas.microsoft.com/office/drawing/2014/main" val="20002"/>
                    </a:ext>
                  </a:extLst>
                </a:gridCol>
              </a:tblGrid>
              <a:tr h="360040">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000" b="0" i="0" u="none" strike="noStrike" kern="1200" cap="none" spc="0" normalizeH="0" baseline="0" noProof="0" dirty="0" smtClean="0">
                          <a:ln>
                            <a:noFill/>
                          </a:ln>
                          <a:solidFill>
                            <a:srgbClr val="000000"/>
                          </a:solidFill>
                          <a:effectLst/>
                          <a:uLnTx/>
                          <a:uFillTx/>
                          <a:latin typeface="Calibri"/>
                          <a:ea typeface="Calibri"/>
                          <a:cs typeface="Times New Roman"/>
                        </a:rPr>
                        <a:t>TRACKING SHEET: SPRING TERM - </a:t>
                      </a:r>
                      <a:r>
                        <a:rPr kumimoji="0" lang="en-GB" sz="2000" b="1" i="0" u="none" strike="noStrike" kern="1200" cap="none" spc="0" normalizeH="0" baseline="0" noProof="0" dirty="0" smtClean="0">
                          <a:ln>
                            <a:noFill/>
                          </a:ln>
                          <a:solidFill>
                            <a:srgbClr val="FF0000"/>
                          </a:solidFill>
                          <a:effectLst/>
                          <a:uLnTx/>
                          <a:uFillTx/>
                          <a:latin typeface="Calibri"/>
                          <a:ea typeface="Calibri"/>
                          <a:cs typeface="Times New Roman"/>
                        </a:rPr>
                        <a:t>DEADLINE MON 11 / TUE 12 FEB</a:t>
                      </a:r>
                      <a:endParaRPr kumimoji="0" lang="en-GB" sz="2000" b="0" i="0" u="none" strike="noStrike" kern="1200" cap="none" spc="0" normalizeH="0" baseline="0" noProof="0" dirty="0" smtClean="0">
                        <a:ln>
                          <a:noFill/>
                        </a:ln>
                        <a:solidFill>
                          <a:srgbClr val="000000"/>
                        </a:solidFill>
                        <a:effectLst/>
                        <a:uLnTx/>
                        <a:uFillTx/>
                        <a:latin typeface="Calibri"/>
                        <a:ea typeface="Calibri"/>
                        <a:cs typeface="Times New Roman"/>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200" b="0" i="0" u="none" strike="noStrike" cap="none" normalizeH="0" baseline="0" smtClean="0">
                        <a:ln>
                          <a:noFill/>
                        </a:ln>
                        <a:solidFill>
                          <a:schemeClr val="tx1"/>
                        </a:solidFill>
                        <a:effectLst/>
                        <a:latin typeface="Tahoma"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200" b="0" i="0" u="none" strike="noStrike" cap="none" normalizeH="0" baseline="0" dirty="0" smtClean="0">
                        <a:ln>
                          <a:noFill/>
                        </a:ln>
                        <a:solidFill>
                          <a:schemeClr val="tx1"/>
                        </a:solidFill>
                        <a:effectLst/>
                        <a:latin typeface="Tahoma"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8525084"/>
                  </a:ext>
                </a:extLst>
              </a:tr>
              <a:tr h="640076">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1200" b="0" i="0" u="none" strike="noStrike" cap="none" normalizeH="0" baseline="0" dirty="0" smtClean="0">
                          <a:ln>
                            <a:noFill/>
                          </a:ln>
                          <a:solidFill>
                            <a:schemeClr val="tx1"/>
                          </a:solidFill>
                          <a:effectLst/>
                          <a:latin typeface="Tahoma" pitchFamily="34" charset="0"/>
                          <a:ea typeface="Tahoma" panose="020B0604030504040204" pitchFamily="34" charset="0"/>
                          <a:cs typeface="Tahoma" panose="020B0604030504040204" pitchFamily="34" charset="0"/>
                        </a:rPr>
                        <a:t>Sections to complete</a:t>
                      </a:r>
                      <a:br>
                        <a:rPr kumimoji="0" lang="en-GB" altLang="en-US" sz="1200" b="0" i="0" u="none" strike="noStrike" cap="none" normalizeH="0" baseline="0" dirty="0" smtClean="0">
                          <a:ln>
                            <a:noFill/>
                          </a:ln>
                          <a:solidFill>
                            <a:schemeClr val="tx1"/>
                          </a:solidFill>
                          <a:effectLst/>
                          <a:latin typeface="Tahoma" pitchFamily="34" charset="0"/>
                          <a:ea typeface="Tahoma" panose="020B0604030504040204" pitchFamily="34" charset="0"/>
                          <a:cs typeface="Tahoma" panose="020B0604030504040204" pitchFamily="34" charset="0"/>
                        </a:rPr>
                      </a:br>
                      <a:r>
                        <a:rPr lang="en-GB" altLang="en-US" sz="1200" b="1" i="1" dirty="0" smtClean="0">
                          <a:solidFill>
                            <a:srgbClr val="FF0000"/>
                          </a:solidFill>
                        </a:rPr>
                        <a:t>Week 16</a:t>
                      </a:r>
                      <a:r>
                        <a:rPr lang="en-GB" altLang="en-US" sz="1200" b="1" i="1" dirty="0" smtClean="0">
                          <a:solidFill>
                            <a:srgbClr val="000000"/>
                          </a:solidFill>
                        </a:rPr>
                        <a:t>:</a:t>
                      </a:r>
                      <a:r>
                        <a:rPr lang="en-GB" altLang="en-US" sz="1200" b="1" i="1" baseline="0" dirty="0" smtClean="0">
                          <a:solidFill>
                            <a:srgbClr val="000000"/>
                          </a:solidFill>
                        </a:rPr>
                        <a:t> 8  – 14 Jan</a:t>
                      </a:r>
                      <a:r>
                        <a:rPr lang="en-GB" sz="1200" b="1" dirty="0" smtClean="0"/>
                        <a:t/>
                      </a:r>
                      <a:br>
                        <a:rPr lang="en-GB" sz="1200" b="1" dirty="0" smtClean="0"/>
                      </a:br>
                      <a:r>
                        <a:rPr kumimoji="0" lang="en-GB" sz="1200" b="1" i="0" u="none" strike="noStrike" cap="none" normalizeH="0" baseline="0" dirty="0" smtClean="0">
                          <a:ln>
                            <a:noFill/>
                          </a:ln>
                          <a:solidFill>
                            <a:schemeClr val="tx1"/>
                          </a:solidFill>
                          <a:effectLst/>
                          <a:latin typeface="Tahoma" pitchFamily="34" charset="0"/>
                          <a:ea typeface="MS Mincho" pitchFamily="49" charset="-128"/>
                        </a:rPr>
                        <a:t>Edit images and complete essay introduction</a:t>
                      </a:r>
                      <a:endParaRPr kumimoji="0" lang="en-GB" altLang="en-US" sz="1200" b="1" i="0" u="none" strike="noStrike" cap="none" normalizeH="0" baseline="0" dirty="0" smtClean="0">
                        <a:ln>
                          <a:noFill/>
                        </a:ln>
                        <a:solidFill>
                          <a:schemeClr val="tx1"/>
                        </a:solidFill>
                        <a:effectLst/>
                        <a:latin typeface="Tahoma"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dirty="0" smtClean="0">
                          <a:ln>
                            <a:noFill/>
                          </a:ln>
                          <a:solidFill>
                            <a:schemeClr val="tx1"/>
                          </a:solidFill>
                          <a:effectLst/>
                          <a:latin typeface="Tahoma" pitchFamily="34" charset="0"/>
                          <a:ea typeface="Tahoma" panose="020B0604030504040204" pitchFamily="34" charset="0"/>
                          <a:cs typeface="Tahoma" panose="020B0604030504040204" pitchFamily="34" charset="0"/>
                        </a:rPr>
                        <a:t>Slides to improve: Actions to take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dirty="0" smtClean="0">
                          <a:ln>
                            <a:noFill/>
                          </a:ln>
                          <a:solidFill>
                            <a:schemeClr val="tx1"/>
                          </a:solidFill>
                          <a:effectLst/>
                          <a:latin typeface="Tahoma" pitchFamily="34" charset="0"/>
                          <a:ea typeface="Tahoma" panose="020B0604030504040204" pitchFamily="34" charset="0"/>
                          <a:cs typeface="Tahoma" panose="020B0604030504040204" pitchFamily="34" charset="0"/>
                        </a:rPr>
                        <a:t>Complete by: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163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smtClean="0">
                          <a:ln>
                            <a:noFill/>
                          </a:ln>
                          <a:solidFill>
                            <a:srgbClr val="000000"/>
                          </a:solidFill>
                          <a:effectLst/>
                          <a:uLnTx/>
                          <a:uFillTx/>
                          <a:latin typeface="+mn-lt"/>
                          <a:ea typeface="+mn-ea"/>
                          <a:cs typeface="+mn-cs"/>
                        </a:rPr>
                        <a:t>Political Landscape:</a:t>
                      </a:r>
                      <a:r>
                        <a:rPr kumimoji="0" lang="en-GB" sz="1100" b="0" i="0" u="none" strike="noStrike" kern="1200" cap="none" spc="0" normalizeH="0" baseline="0" noProof="0" dirty="0" smtClean="0">
                          <a:ln>
                            <a:noFill/>
                          </a:ln>
                          <a:solidFill>
                            <a:srgbClr val="000000"/>
                          </a:solidFill>
                          <a:effectLst/>
                          <a:uLnTx/>
                          <a:uFillTx/>
                          <a:latin typeface="+mn-lt"/>
                          <a:ea typeface="+mn-ea"/>
                          <a:cs typeface="+mn-cs"/>
                        </a:rPr>
                        <a:t> </a:t>
                      </a:r>
                      <a:r>
                        <a:rPr kumimoji="0" lang="en-GB" sz="1100" b="0" i="1" u="none" strike="noStrike" kern="1200" cap="none" spc="0" normalizeH="0" baseline="0" noProof="0" dirty="0" smtClean="0">
                          <a:ln>
                            <a:noFill/>
                          </a:ln>
                          <a:solidFill>
                            <a:srgbClr val="000000"/>
                          </a:solidFill>
                          <a:effectLst/>
                          <a:uLnTx/>
                          <a:uFillTx/>
                          <a:latin typeface="+mn-lt"/>
                          <a:ea typeface="+mn-ea"/>
                          <a:cs typeface="+mn-cs"/>
                        </a:rPr>
                        <a:t>Lesson time (Mon, Tue, Thurs &amp; Fri)</a:t>
                      </a:r>
                      <a:br>
                        <a:rPr kumimoji="0" lang="en-GB" sz="1100" b="0" i="1" u="none" strike="noStrike" kern="1200" cap="none" spc="0" normalizeH="0" baseline="0" noProof="0" dirty="0" smtClean="0">
                          <a:ln>
                            <a:noFill/>
                          </a:ln>
                          <a:solidFill>
                            <a:srgbClr val="000000"/>
                          </a:solidFill>
                          <a:effectLst/>
                          <a:uLnTx/>
                          <a:uFillTx/>
                          <a:latin typeface="+mn-lt"/>
                          <a:ea typeface="+mn-ea"/>
                          <a:cs typeface="+mn-cs"/>
                        </a:rPr>
                      </a:br>
                      <a:r>
                        <a:rPr kumimoji="0" lang="en-GB" sz="1100" b="0" i="0" u="none" strike="noStrike" kern="1200" cap="none" spc="0" normalizeH="0" baseline="0" noProof="0" dirty="0" smtClean="0">
                          <a:ln>
                            <a:noFill/>
                          </a:ln>
                          <a:solidFill>
                            <a:srgbClr val="000000"/>
                          </a:solidFill>
                          <a:effectLst/>
                          <a:uLnTx/>
                          <a:uFillTx/>
                          <a:latin typeface="+mn-lt"/>
                          <a:ea typeface="+mn-ea"/>
                          <a:cs typeface="+mn-cs"/>
                        </a:rPr>
                        <a:t>Bring images from new photo-shoots to lessons and follow these instructions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smtClean="0">
                          <a:ln>
                            <a:noFill/>
                          </a:ln>
                          <a:solidFill>
                            <a:srgbClr val="000000"/>
                          </a:solidFill>
                          <a:effectLst/>
                          <a:uLnTx/>
                          <a:uFillTx/>
                          <a:latin typeface="+mn-lt"/>
                          <a:ea typeface="+mn-ea"/>
                          <a:cs typeface="+mn-cs"/>
                        </a:rPr>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Save shoots in folder and import into </a:t>
                      </a:r>
                      <a:r>
                        <a:rPr kumimoji="0" lang="en-GB" sz="1100" b="0" i="0" u="none" strike="noStrike" kern="1200" cap="none" spc="0" normalizeH="0" baseline="0" noProof="0" dirty="0" err="1" smtClean="0">
                          <a:ln>
                            <a:noFill/>
                          </a:ln>
                          <a:solidFill>
                            <a:srgbClr val="000000"/>
                          </a:solidFill>
                          <a:effectLst/>
                          <a:uLnTx/>
                          <a:uFillTx/>
                          <a:latin typeface="+mn-lt"/>
                          <a:ea typeface="+mn-ea"/>
                          <a:cs typeface="+mn-cs"/>
                        </a:rPr>
                        <a:t>Lightroom</a:t>
                      </a:r>
                      <a:endParaRPr kumimoji="0" lang="en-GB" sz="1100" b="0" i="0" u="none" strike="noStrike" kern="1200" cap="none" spc="0" normalizeH="0" baseline="0" noProof="0" dirty="0" smtClean="0">
                        <a:ln>
                          <a:noFill/>
                        </a:ln>
                        <a:solidFill>
                          <a:srgbClr val="000000"/>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Organisation: Create a new  Collection from each new shoot inside Collection Set: Political Landscape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Editing: select 8-12 images from each shoot.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Experimenting: Adjust images in Develop, both as Colour and B&amp;W images appropriate to your intentions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Export images as JPGS (1000 pixels) and save in a folder: BLOG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Create a Blogpost with edited images and an evaluation; explaining what you focused on in each shoot and how you intend to develop your next photoshoot.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Make references to artists references, previous work, experiments, inspiration etc.</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smtClean="0"/>
                        <a:t>Prep</a:t>
                      </a:r>
                      <a:r>
                        <a:rPr lang="en-US" sz="1100" baseline="0" dirty="0" smtClean="0"/>
                        <a:t> for photobook design: </a:t>
                      </a:r>
                      <a:r>
                        <a:rPr lang="en-US" sz="1100" dirty="0" smtClean="0"/>
                        <a:t>Make a rough selection of your 40-50 best pictures from all shoots. Make sure you have adjusted and </a:t>
                      </a:r>
                      <a:r>
                        <a:rPr lang="en-US" sz="1100" dirty="0" err="1" smtClean="0"/>
                        <a:t>standardised</a:t>
                      </a:r>
                      <a:r>
                        <a:rPr lang="en-US" sz="1100" dirty="0" smtClean="0"/>
                        <a:t> all the pictures in terms of exposure, </a:t>
                      </a:r>
                      <a:r>
                        <a:rPr lang="en-US" sz="1100" dirty="0" err="1" smtClean="0"/>
                        <a:t>colour</a:t>
                      </a:r>
                      <a:r>
                        <a:rPr lang="en-US" sz="1100" dirty="0" smtClean="0"/>
                        <a:t> balance. </a:t>
                      </a:r>
                      <a:endParaRPr kumimoji="0" lang="en-GB" sz="1100" b="0" i="0" u="none" strike="noStrike" kern="1200" cap="none" spc="0" normalizeH="0" baseline="0" noProof="0" dirty="0" smtClean="0">
                        <a:ln>
                          <a:noFill/>
                        </a:ln>
                        <a:solidFill>
                          <a:srgbClr val="000000"/>
                        </a:solidFill>
                        <a:effectLst/>
                        <a:uLnTx/>
                        <a:uFillTx/>
                        <a:latin typeface="+mn-lt"/>
                        <a:ea typeface="+mn-ea"/>
                        <a:cs typeface="+mn-cs"/>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558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smtClean="0">
                          <a:ln>
                            <a:noFill/>
                          </a:ln>
                          <a:solidFill>
                            <a:srgbClr val="000000"/>
                          </a:solidFill>
                          <a:effectLst/>
                          <a:uLnTx/>
                          <a:uFillTx/>
                          <a:latin typeface="+mn-lt"/>
                          <a:ea typeface="+mn-ea"/>
                          <a:cs typeface="+mn-cs"/>
                        </a:rPr>
                        <a:t>Further experimentation:</a:t>
                      </a:r>
                      <a:endParaRPr kumimoji="0" lang="en-GB" sz="1100" b="0" i="0" u="none" strike="noStrike" kern="1200" cap="none" spc="0" normalizeH="0" baseline="0" noProof="0" dirty="0" smtClean="0">
                        <a:ln>
                          <a:noFill/>
                        </a:ln>
                        <a:solidFill>
                          <a:srgbClr val="000000"/>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Export same set of images from </a:t>
                      </a:r>
                      <a:r>
                        <a:rPr kumimoji="0" lang="en-GB" sz="1100" b="0" i="0" u="none" strike="noStrike" kern="1200" cap="none" spc="0" normalizeH="0" baseline="0" noProof="0" dirty="0" err="1" smtClean="0">
                          <a:ln>
                            <a:noFill/>
                          </a:ln>
                          <a:solidFill>
                            <a:srgbClr val="000000"/>
                          </a:solidFill>
                          <a:effectLst/>
                          <a:uLnTx/>
                          <a:uFillTx/>
                          <a:latin typeface="+mn-lt"/>
                          <a:ea typeface="+mn-ea"/>
                          <a:cs typeface="+mn-cs"/>
                        </a:rPr>
                        <a:t>Lightroom</a:t>
                      </a:r>
                      <a:r>
                        <a:rPr kumimoji="0" lang="en-GB" sz="1100" b="0" i="0" u="none" strike="noStrike" kern="1200" cap="none" spc="0" normalizeH="0" baseline="0" noProof="0" dirty="0" smtClean="0">
                          <a:ln>
                            <a:noFill/>
                          </a:ln>
                          <a:solidFill>
                            <a:srgbClr val="000000"/>
                          </a:solidFill>
                          <a:effectLst/>
                          <a:uLnTx/>
                          <a:uFillTx/>
                          <a:latin typeface="+mn-lt"/>
                          <a:ea typeface="+mn-ea"/>
                          <a:cs typeface="+mn-cs"/>
                        </a:rPr>
                        <a:t> as TIFF (4000 pixels)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Experimentation: demonstrate further creativity using Photoshop to make composite/ montage/ typology/ grids/ diptych/triptych, text/ typology </a:t>
                      </a:r>
                      <a:r>
                        <a:rPr kumimoji="0" lang="en-GB" sz="1100" b="0" i="0" u="none" strike="noStrike" kern="1200" cap="none" spc="0" normalizeH="0" baseline="0" noProof="0" dirty="0" err="1" smtClean="0">
                          <a:ln>
                            <a:noFill/>
                          </a:ln>
                          <a:solidFill>
                            <a:srgbClr val="000000"/>
                          </a:solidFill>
                          <a:effectLst/>
                          <a:uLnTx/>
                          <a:uFillTx/>
                          <a:latin typeface="+mn-lt"/>
                          <a:ea typeface="+mn-ea"/>
                          <a:cs typeface="+mn-cs"/>
                        </a:rPr>
                        <a:t>etc</a:t>
                      </a:r>
                      <a:r>
                        <a:rPr kumimoji="0" lang="en-GB" sz="1100" b="0" i="0" u="none" strike="noStrike" kern="1200" cap="none" spc="0" normalizeH="0" baseline="0" noProof="0" dirty="0" smtClean="0">
                          <a:ln>
                            <a:noFill/>
                          </a:ln>
                          <a:solidFill>
                            <a:srgbClr val="000000"/>
                          </a:solidFill>
                          <a:effectLst/>
                          <a:uLnTx/>
                          <a:uFillTx/>
                          <a:latin typeface="+mn-lt"/>
                          <a:ea typeface="+mn-ea"/>
                          <a:cs typeface="+mn-cs"/>
                        </a:rPr>
                        <a:t> appropriate to your intentions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dirty="0" smtClean="0"/>
                        <a:t>contrast, brightness and produced a duplicate a set in B&amp;W.</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Make sure you annotate process and techniques used and evaluate each experiment</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7744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100" b="1" i="0" u="none" strike="noStrike" kern="1200" cap="none" spc="0" normalizeH="0" baseline="0" noProof="0" dirty="0" smtClean="0">
                          <a:ln>
                            <a:noFill/>
                          </a:ln>
                          <a:solidFill>
                            <a:srgbClr val="000000"/>
                          </a:solidFill>
                          <a:effectLst/>
                          <a:uLnTx/>
                          <a:uFillTx/>
                          <a:latin typeface="+mn-lt"/>
                          <a:ea typeface="+mn-ea"/>
                          <a:cs typeface="+mn-cs"/>
                        </a:rPr>
                        <a:t>Essay: </a:t>
                      </a:r>
                      <a:r>
                        <a:rPr kumimoji="0" lang="en-GB" sz="1100" b="0" i="0" u="none" strike="noStrike" kern="1200" cap="none" spc="0" normalizeH="0" baseline="0" noProof="0" dirty="0" smtClean="0">
                          <a:ln>
                            <a:noFill/>
                          </a:ln>
                          <a:solidFill>
                            <a:srgbClr val="000000"/>
                          </a:solidFill>
                          <a:effectLst/>
                          <a:uLnTx/>
                          <a:uFillTx/>
                          <a:latin typeface="+mn-lt"/>
                          <a:ea typeface="+mn-ea"/>
                          <a:cs typeface="+mn-cs"/>
                        </a:rPr>
                        <a:t>Lesson time (Wed)</a:t>
                      </a: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GB" sz="1100" b="0" i="0" u="none" strike="noStrike" kern="1200" cap="none" spc="0" normalizeH="0" baseline="0" noProof="0" dirty="0" smtClean="0">
                          <a:ln>
                            <a:noFill/>
                          </a:ln>
                          <a:solidFill>
                            <a:srgbClr val="000000"/>
                          </a:solidFill>
                          <a:effectLst/>
                          <a:uLnTx/>
                          <a:uFillTx/>
                          <a:latin typeface="+mn-lt"/>
                          <a:ea typeface="ＭＳ Ｐゴシック" pitchFamily="34" charset="-128"/>
                          <a:cs typeface="+mn-cs"/>
                        </a:rPr>
                        <a:t>Complete</a:t>
                      </a:r>
                      <a:r>
                        <a:rPr kumimoji="0" lang="en-GB" altLang="en-US" sz="1100" b="0" i="0" u="none" strike="noStrike" kern="1200" cap="none" spc="0" normalizeH="0" baseline="0" noProof="0" dirty="0" smtClean="0">
                          <a:ln>
                            <a:noFill/>
                          </a:ln>
                          <a:solidFill>
                            <a:srgbClr val="000000"/>
                          </a:solidFill>
                          <a:effectLst/>
                          <a:uLnTx/>
                          <a:uFillTx/>
                          <a:latin typeface="+mn-lt"/>
                          <a:ea typeface="ＭＳ Ｐゴシック" pitchFamily="34" charset="-128"/>
                          <a:cs typeface="+mn-cs"/>
                        </a:rPr>
                        <a:t> Paragraph 1 and upload to the blog no later than </a:t>
                      </a:r>
                      <a:r>
                        <a:rPr kumimoji="0" lang="en-GB" altLang="en-US" sz="1100" b="1" i="0" u="none" strike="noStrike" kern="1200" cap="none" spc="0" normalizeH="0" baseline="0" noProof="0" dirty="0" smtClean="0">
                          <a:ln>
                            <a:noFill/>
                          </a:ln>
                          <a:solidFill>
                            <a:srgbClr val="FF0000"/>
                          </a:solidFill>
                          <a:effectLst/>
                          <a:uLnTx/>
                          <a:uFillTx/>
                          <a:latin typeface="+mn-lt"/>
                          <a:ea typeface="ＭＳ Ｐゴシック" pitchFamily="34" charset="-128"/>
                          <a:cs typeface="+mn-cs"/>
                        </a:rPr>
                        <a:t>Mon 14 Jan.</a:t>
                      </a:r>
                      <a:endParaRPr kumimoji="0" lang="en-GB" sz="1100" b="1" i="0" u="none" strike="noStrike" kern="1200" cap="none" spc="0" normalizeH="0" baseline="0" noProof="0" dirty="0" smtClean="0">
                        <a:ln>
                          <a:noFill/>
                        </a:ln>
                        <a:solidFill>
                          <a:srgbClr val="FF0000"/>
                        </a:solidFill>
                        <a:effectLst/>
                        <a:uLnTx/>
                        <a:uFillTx/>
                        <a:latin typeface="+mn-lt"/>
                        <a:ea typeface="+mn-ea"/>
                        <a:cs typeface="+mn-cs"/>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47269955"/>
                  </a:ext>
                </a:extLst>
              </a:tr>
            </a:tbl>
          </a:graphicData>
        </a:graphic>
      </p:graphicFrame>
    </p:spTree>
    <p:extLst>
      <p:ext uri="{BB962C8B-B14F-4D97-AF65-F5344CB8AC3E}">
        <p14:creationId xmlns:p14="http://schemas.microsoft.com/office/powerpoint/2010/main" val="36338668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1463" name="Group 39"/>
          <p:cNvGraphicFramePr>
            <a:graphicFrameLocks noGrp="1"/>
          </p:cNvGraphicFramePr>
          <p:nvPr>
            <p:extLst>
              <p:ext uri="{D42A27DB-BD31-4B8C-83A1-F6EECF244321}">
                <p14:modId xmlns:p14="http://schemas.microsoft.com/office/powerpoint/2010/main" val="1738350795"/>
              </p:ext>
            </p:extLst>
          </p:nvPr>
        </p:nvGraphicFramePr>
        <p:xfrm>
          <a:off x="251520" y="476672"/>
          <a:ext cx="8569325" cy="5113351"/>
        </p:xfrm>
        <a:graphic>
          <a:graphicData uri="http://schemas.openxmlformats.org/drawingml/2006/table">
            <a:tbl>
              <a:tblPr/>
              <a:tblGrid>
                <a:gridCol w="4591050">
                  <a:extLst>
                    <a:ext uri="{9D8B030D-6E8A-4147-A177-3AD203B41FA5}">
                      <a16:colId xmlns:a16="http://schemas.microsoft.com/office/drawing/2014/main" val="20000"/>
                    </a:ext>
                  </a:extLst>
                </a:gridCol>
                <a:gridCol w="2754313">
                  <a:extLst>
                    <a:ext uri="{9D8B030D-6E8A-4147-A177-3AD203B41FA5}">
                      <a16:colId xmlns:a16="http://schemas.microsoft.com/office/drawing/2014/main" val="20001"/>
                    </a:ext>
                  </a:extLst>
                </a:gridCol>
                <a:gridCol w="1223962">
                  <a:extLst>
                    <a:ext uri="{9D8B030D-6E8A-4147-A177-3AD203B41FA5}">
                      <a16:colId xmlns:a16="http://schemas.microsoft.com/office/drawing/2014/main" val="20002"/>
                    </a:ext>
                  </a:extLst>
                </a:gridCol>
              </a:tblGrid>
              <a:tr h="406807">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000" b="0" i="0" u="none" strike="noStrike" kern="1200" cap="none" spc="0" normalizeH="0" baseline="0" noProof="0" dirty="0" smtClean="0">
                          <a:ln>
                            <a:noFill/>
                          </a:ln>
                          <a:solidFill>
                            <a:srgbClr val="000000"/>
                          </a:solidFill>
                          <a:effectLst/>
                          <a:uLnTx/>
                          <a:uFillTx/>
                          <a:latin typeface="Calibri"/>
                          <a:ea typeface="Calibri"/>
                          <a:cs typeface="Times New Roman"/>
                        </a:rPr>
                        <a:t>TRACKING SHEET: SPRING TERM - </a:t>
                      </a:r>
                      <a:r>
                        <a:rPr kumimoji="0" lang="en-GB" sz="2000" b="1" i="0" u="none" strike="noStrike" kern="1200" cap="none" spc="0" normalizeH="0" baseline="0" noProof="0" dirty="0" smtClean="0">
                          <a:ln>
                            <a:noFill/>
                          </a:ln>
                          <a:solidFill>
                            <a:srgbClr val="FF0000"/>
                          </a:solidFill>
                          <a:effectLst/>
                          <a:uLnTx/>
                          <a:uFillTx/>
                          <a:latin typeface="Calibri"/>
                          <a:ea typeface="Calibri"/>
                          <a:cs typeface="Times New Roman"/>
                        </a:rPr>
                        <a:t>DEADLINE MON 11 / TUE 12 FEB</a:t>
                      </a:r>
                      <a:endParaRPr kumimoji="0" lang="en-GB" sz="2000" b="0" i="0" u="none" strike="noStrike" kern="1200" cap="none" spc="0" normalizeH="0" baseline="0" noProof="0" dirty="0" smtClean="0">
                        <a:ln>
                          <a:noFill/>
                        </a:ln>
                        <a:solidFill>
                          <a:srgbClr val="000000"/>
                        </a:solidFill>
                        <a:effectLst/>
                        <a:uLnTx/>
                        <a:uFillTx/>
                        <a:latin typeface="Calibri"/>
                        <a:ea typeface="Calibri"/>
                        <a:cs typeface="Times New Roman"/>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Arial" charset="0"/>
                        <a:ea typeface="MS Mincho"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Arial" charset="0"/>
                        <a:ea typeface="MS Mincho"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008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ahoma" charset="0"/>
                          <a:ea typeface="MS Mincho" charset="0"/>
                          <a:cs typeface="Tahoma" charset="0"/>
                        </a:rPr>
                        <a:t>Sections to complete</a:t>
                      </a:r>
                      <a:br>
                        <a:rPr kumimoji="0" lang="en-GB" sz="1200" b="0" i="0" u="none" strike="noStrike" cap="none" normalizeH="0" baseline="0" dirty="0" smtClean="0">
                          <a:ln>
                            <a:noFill/>
                          </a:ln>
                          <a:solidFill>
                            <a:schemeClr val="tx1"/>
                          </a:solidFill>
                          <a:effectLst/>
                          <a:latin typeface="Tahoma" charset="0"/>
                          <a:ea typeface="MS Mincho" charset="0"/>
                          <a:cs typeface="Tahoma" charset="0"/>
                        </a:rPr>
                      </a:br>
                      <a:r>
                        <a:rPr lang="en-GB" altLang="en-US" sz="1200" b="1" i="1" kern="1200" dirty="0" smtClean="0">
                          <a:solidFill>
                            <a:srgbClr val="FF0000"/>
                          </a:solidFill>
                          <a:latin typeface="+mn-lt"/>
                          <a:ea typeface="+mn-ea"/>
                          <a:cs typeface="+mn-cs"/>
                        </a:rPr>
                        <a:t>Week 17: </a:t>
                      </a:r>
                      <a:r>
                        <a:rPr lang="en-GB" altLang="en-US" sz="1200" b="1" i="1" kern="1200" dirty="0" smtClean="0">
                          <a:solidFill>
                            <a:schemeClr val="tx1"/>
                          </a:solidFill>
                          <a:latin typeface="+mn-lt"/>
                          <a:ea typeface="+mn-ea"/>
                          <a:cs typeface="+mn-cs"/>
                        </a:rPr>
                        <a:t>14 - 21 Jan:</a:t>
                      </a:r>
                      <a:r>
                        <a:rPr lang="en-GB" altLang="en-US" sz="1200" b="1" i="0" baseline="0" dirty="0" smtClean="0">
                          <a:solidFill>
                            <a:srgbClr val="000000"/>
                          </a:solidFill>
                        </a:rPr>
                        <a:t/>
                      </a:r>
                      <a:br>
                        <a:rPr lang="en-GB" altLang="en-US" sz="1200" b="1" i="0" baseline="0" dirty="0" smtClean="0">
                          <a:solidFill>
                            <a:srgbClr val="000000"/>
                          </a:solidFill>
                        </a:rPr>
                      </a:br>
                      <a:r>
                        <a:rPr kumimoji="0" lang="en-GB" sz="1200" b="1" i="0" u="none" strike="noStrike" cap="none" normalizeH="0" baseline="0" dirty="0" smtClean="0">
                          <a:ln>
                            <a:noFill/>
                          </a:ln>
                          <a:solidFill>
                            <a:schemeClr val="tx1"/>
                          </a:solidFill>
                          <a:effectLst/>
                          <a:latin typeface="Tahoma" charset="0"/>
                          <a:ea typeface="MS Mincho" charset="0"/>
                          <a:cs typeface="Tahoma" charset="0"/>
                        </a:rPr>
                        <a:t>Research / deconstruct photo book</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a:ln>
                            <a:noFill/>
                          </a:ln>
                          <a:solidFill>
                            <a:schemeClr val="tx1"/>
                          </a:solidFill>
                          <a:effectLst/>
                          <a:latin typeface="Tahoma" charset="0"/>
                          <a:ea typeface="MS Mincho" charset="0"/>
                          <a:cs typeface="Tahoma" charset="0"/>
                        </a:rPr>
                        <a:t>Slides to improve: Actions to take</a:t>
                      </a:r>
                      <a:endParaRPr kumimoji="0" lang="en-GB" sz="1200" b="0" i="0" u="none" strike="noStrike" cap="none" normalizeH="0" baseline="0">
                        <a:ln>
                          <a:noFill/>
                        </a:ln>
                        <a:solidFill>
                          <a:schemeClr val="tx1"/>
                        </a:solidFill>
                        <a:effectLst/>
                        <a:latin typeface="Arial" charset="0"/>
                        <a:ea typeface="MS Mincho"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ahoma" charset="0"/>
                          <a:ea typeface="MS Mincho" charset="0"/>
                          <a:cs typeface="Tahoma" charset="0"/>
                        </a:rPr>
                        <a:t>Complete by:</a:t>
                      </a:r>
                      <a:endParaRPr kumimoji="0" lang="en-GB" sz="1200" b="0" i="0" u="none" strike="noStrike" cap="none" normalizeH="0" baseline="0" dirty="0">
                        <a:ln>
                          <a:noFill/>
                        </a:ln>
                        <a:solidFill>
                          <a:schemeClr val="tx1"/>
                        </a:solidFill>
                        <a:effectLst/>
                        <a:latin typeface="Arial" charset="0"/>
                        <a:ea typeface="MS Mincho"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30250">
                <a:tc>
                  <a:txBody>
                    <a:bodyPr/>
                    <a:lstStyle/>
                    <a:p>
                      <a:pPr marL="0" indent="0">
                        <a:buFont typeface="Arial" panose="020B0604020202020204" pitchFamily="34" charset="0"/>
                        <a:buNone/>
                      </a:pPr>
                      <a:r>
                        <a:rPr lang="en-GB" altLang="en-US" sz="1100" b="1" i="0" baseline="0" dirty="0" smtClean="0">
                          <a:solidFill>
                            <a:srgbClr val="000000"/>
                          </a:solidFill>
                        </a:rPr>
                        <a:t>Political Landscapes: </a:t>
                      </a:r>
                    </a:p>
                    <a:p>
                      <a:pPr marL="171450" indent="-171450">
                        <a:buFont typeface="Arial" panose="020B0604020202020204" pitchFamily="34" charset="0"/>
                        <a:buChar char="•"/>
                      </a:pPr>
                      <a:r>
                        <a:rPr lang="en-US" sz="1100" kern="1200" dirty="0" smtClean="0">
                          <a:solidFill>
                            <a:schemeClr val="tx1"/>
                          </a:solidFill>
                          <a:effectLst/>
                          <a:latin typeface="+mn-lt"/>
                          <a:ea typeface="+mn-ea"/>
                          <a:cs typeface="+mn-cs"/>
                        </a:rPr>
                        <a:t>READ</a:t>
                      </a:r>
                      <a:r>
                        <a:rPr lang="en-US" sz="1100" dirty="0" smtClean="0"/>
                        <a:t> these texts to better understand how to identify a narrative and understand the design process of photobook making.</a:t>
                      </a:r>
                      <a:r>
                        <a:rPr lang="en-US" sz="1100" baseline="0" dirty="0" smtClean="0"/>
                        <a:t> </a:t>
                      </a:r>
                      <a:r>
                        <a:rPr lang="en-US" sz="1100" dirty="0" smtClean="0"/>
                        <a:t>Colin </a:t>
                      </a:r>
                      <a:r>
                        <a:rPr lang="en-US" sz="1100" dirty="0" err="1" smtClean="0"/>
                        <a:t>Pantall</a:t>
                      </a:r>
                      <a:r>
                        <a:rPr lang="en-US" sz="1100" dirty="0" smtClean="0"/>
                        <a:t>: </a:t>
                      </a:r>
                      <a:r>
                        <a:rPr lang="en-US" sz="1100" kern="1200" dirty="0" smtClean="0">
                          <a:solidFill>
                            <a:schemeClr val="tx1"/>
                          </a:solidFill>
                          <a:effectLst/>
                          <a:latin typeface="+mn-lt"/>
                          <a:ea typeface="+mn-ea"/>
                          <a:cs typeface="+mn-cs"/>
                          <a:hlinkClick r:id="rId2"/>
                        </a:rPr>
                        <a:t>Identifying the Story: Sequencing isn't narrative</a:t>
                      </a:r>
                      <a:endParaRPr lang="en-US" sz="1100" dirty="0" smtClean="0"/>
                    </a:p>
                    <a:p>
                      <a:pPr marL="171450" indent="-171450">
                        <a:buFont typeface="Arial" panose="020B0604020202020204" pitchFamily="34" charset="0"/>
                        <a:buChar char="•"/>
                      </a:pPr>
                      <a:r>
                        <a:rPr lang="en-US" sz="1100" dirty="0" smtClean="0"/>
                        <a:t>Extension: Here are a serious blog post by Photobook critic, </a:t>
                      </a:r>
                      <a:r>
                        <a:rPr lang="en-US" sz="1100" dirty="0" err="1" smtClean="0"/>
                        <a:t>Joerg</a:t>
                      </a:r>
                      <a:r>
                        <a:rPr lang="en-US" sz="1100" dirty="0" smtClean="0"/>
                        <a:t> </a:t>
                      </a:r>
                      <a:r>
                        <a:rPr lang="en-US" sz="1100" dirty="0" err="1" smtClean="0"/>
                        <a:t>Colberg</a:t>
                      </a:r>
                      <a:r>
                        <a:rPr lang="en-US" sz="1100" dirty="0" smtClean="0"/>
                        <a:t> which consider the many aspects of photobook making: </a:t>
                      </a:r>
                      <a:r>
                        <a:rPr lang="en-US" sz="1100" kern="1200" dirty="0" smtClean="0">
                          <a:solidFill>
                            <a:schemeClr val="tx1"/>
                          </a:solidFill>
                          <a:effectLst/>
                          <a:latin typeface="+mn-lt"/>
                          <a:ea typeface="+mn-ea"/>
                          <a:cs typeface="+mn-cs"/>
                          <a:hlinkClick r:id="rId3"/>
                        </a:rPr>
                        <a:t>The Forms an Functions of Photobooks</a:t>
                      </a:r>
                      <a:r>
                        <a:rPr lang="en-US" sz="1100" kern="1200" dirty="0" smtClean="0">
                          <a:solidFill>
                            <a:schemeClr val="tx1"/>
                          </a:solidFill>
                          <a:effectLst/>
                          <a:latin typeface="+mn-lt"/>
                          <a:ea typeface="+mn-ea"/>
                          <a:cs typeface="+mn-cs"/>
                        </a:rPr>
                        <a:t/>
                      </a:r>
                      <a:br>
                        <a:rPr lang="en-US" sz="1100" kern="1200" dirty="0" smtClean="0">
                          <a:solidFill>
                            <a:schemeClr val="tx1"/>
                          </a:solidFill>
                          <a:effectLst/>
                          <a:latin typeface="+mn-lt"/>
                          <a:ea typeface="+mn-ea"/>
                          <a:cs typeface="+mn-cs"/>
                        </a:rPr>
                      </a:br>
                      <a:endParaRPr lang="en-US" sz="1100" dirty="0" smtClean="0"/>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0872">
                <a:tc>
                  <a:txBody>
                    <a:body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GB" sz="1100" b="0" i="0" u="none" strike="noStrike" cap="none" normalizeH="0" baseline="0" dirty="0">
                          <a:ln>
                            <a:noFill/>
                          </a:ln>
                          <a:solidFill>
                            <a:schemeClr val="tx1"/>
                          </a:solidFill>
                          <a:effectLst/>
                          <a:latin typeface="Tahoma" charset="0"/>
                          <a:ea typeface="ＭＳ Ｐゴシック" charset="0"/>
                        </a:rPr>
                        <a:t>Research a photo-book and describe what story/narrative the book is </a:t>
                      </a:r>
                      <a:r>
                        <a:rPr kumimoji="0" lang="en-GB" sz="1100" b="0" i="0" u="none" strike="noStrike" cap="none" normalizeH="0" baseline="0" dirty="0" smtClean="0">
                          <a:ln>
                            <a:noFill/>
                          </a:ln>
                          <a:solidFill>
                            <a:schemeClr val="tx1"/>
                          </a:solidFill>
                          <a:effectLst/>
                          <a:latin typeface="Tahoma" charset="0"/>
                          <a:ea typeface="ＭＳ Ｐゴシック" charset="0"/>
                        </a:rPr>
                        <a:t>telling - </a:t>
                      </a:r>
                      <a:r>
                        <a:rPr lang="en-GB" altLang="en-US" sz="1100" dirty="0" smtClean="0">
                          <a:solidFill>
                            <a:srgbClr val="000000"/>
                          </a:solidFill>
                        </a:rPr>
                        <a:t>its subject-matter, genre, style, approach</a:t>
                      </a:r>
                      <a:r>
                        <a:rPr lang="en-GB" altLang="en-US" sz="1100" baseline="0" dirty="0" smtClean="0">
                          <a:solidFill>
                            <a:srgbClr val="000000"/>
                          </a:solidFill>
                        </a:rPr>
                        <a:t> etc.</a:t>
                      </a:r>
                      <a:r>
                        <a:rPr lang="en-GB" altLang="en-US" sz="1100" dirty="0" smtClean="0">
                          <a:solidFill>
                            <a:srgbClr val="000000"/>
                          </a:solidFill>
                        </a:rPr>
                        <a:t>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22224">
                <a:tc>
                  <a:txBody>
                    <a:body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GB" sz="1100" b="0" i="0" u="none" strike="noStrike" cap="none" normalizeH="0" baseline="0" dirty="0">
                          <a:ln>
                            <a:noFill/>
                          </a:ln>
                          <a:solidFill>
                            <a:schemeClr val="tx1"/>
                          </a:solidFill>
                          <a:effectLst/>
                          <a:latin typeface="Tahoma" charset="0"/>
                          <a:ea typeface="ＭＳ Ｐゴシック" charset="0"/>
                          <a:cs typeface="Times New Roman" charset="0"/>
                        </a:rPr>
                        <a:t>Who is the photographer? </a:t>
                      </a:r>
                      <a:r>
                        <a:rPr kumimoji="0" lang="en-GB" sz="1100" b="0" i="0" u="none" strike="noStrike" cap="none" normalizeH="0" baseline="0" dirty="0" smtClean="0">
                          <a:ln>
                            <a:noFill/>
                          </a:ln>
                          <a:solidFill>
                            <a:schemeClr val="tx1"/>
                          </a:solidFill>
                          <a:effectLst/>
                          <a:latin typeface="Tahoma" charset="0"/>
                          <a:ea typeface="ＭＳ Ｐゴシック" charset="0"/>
                          <a:cs typeface="Times New Roman" charset="0"/>
                        </a:rPr>
                        <a:t>Why did he/she make it? (intentions/ reasons) Who is it for? (audience) How was it received? (any press, awards, legacy etc.)</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30250">
                <a:tc>
                  <a:txBody>
                    <a:body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en-GB" sz="1100" dirty="0" smtClean="0"/>
                        <a:t>Deconstruct the narrative, concept and design of the book such</a:t>
                      </a:r>
                      <a:r>
                        <a:rPr lang="en-GB" sz="1100" baseline="0" dirty="0" smtClean="0"/>
                        <a:t> as: </a:t>
                      </a:r>
                      <a:r>
                        <a:rPr lang="en-GB" sz="1100" dirty="0" smtClean="0"/>
                        <a:t>Book in hand</a:t>
                      </a:r>
                      <a:r>
                        <a:rPr lang="en-GB" sz="1100" baseline="0" dirty="0" smtClean="0"/>
                        <a:t> (how does it feel?0, p</a:t>
                      </a:r>
                      <a:r>
                        <a:rPr lang="en-GB" sz="1100" dirty="0" smtClean="0"/>
                        <a:t>aper and ink, format, size and</a:t>
                      </a:r>
                      <a:r>
                        <a:rPr lang="en-GB" sz="1100" baseline="0" dirty="0" smtClean="0"/>
                        <a:t> </a:t>
                      </a:r>
                      <a:r>
                        <a:rPr lang="en-GB" sz="1100" dirty="0" smtClean="0"/>
                        <a:t>orientation,</a:t>
                      </a:r>
                      <a:r>
                        <a:rPr lang="en-GB" sz="1100" baseline="0" dirty="0" smtClean="0"/>
                        <a:t> d</a:t>
                      </a:r>
                      <a:r>
                        <a:rPr lang="en-GB" sz="1100" dirty="0" smtClean="0"/>
                        <a:t>esign and layout, rhythm and sequencing, structure and</a:t>
                      </a:r>
                      <a:r>
                        <a:rPr lang="en-GB" sz="1100" baseline="0" dirty="0" smtClean="0"/>
                        <a:t> </a:t>
                      </a:r>
                      <a:r>
                        <a:rPr lang="en-GB" sz="1100" dirty="0" smtClean="0"/>
                        <a:t>architecture, narrative.</a:t>
                      </a:r>
                      <a:r>
                        <a:rPr lang="en-GB" sz="1100" baseline="0" dirty="0" smtClean="0"/>
                        <a:t> t</a:t>
                      </a:r>
                      <a:r>
                        <a:rPr lang="en-GB" sz="1100" dirty="0" smtClean="0"/>
                        <a:t>itle, images and text</a:t>
                      </a:r>
                      <a:endParaRPr kumimoji="0" lang="en-GB" sz="1100" b="0" i="0" u="none" strike="noStrike" cap="none" normalizeH="0" baseline="0" dirty="0" smtClean="0">
                        <a:ln>
                          <a:noFill/>
                        </a:ln>
                        <a:solidFill>
                          <a:schemeClr val="tx1"/>
                        </a:solidFill>
                        <a:effectLst/>
                        <a:latin typeface="Tahoma"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82296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100" b="1" i="0" u="none" strike="noStrike" kern="1200" cap="none" spc="0" normalizeH="0" baseline="0" noProof="0" dirty="0" smtClean="0">
                          <a:ln>
                            <a:noFill/>
                          </a:ln>
                          <a:solidFill>
                            <a:srgbClr val="000000"/>
                          </a:solidFill>
                          <a:effectLst/>
                          <a:uLnTx/>
                          <a:uFillTx/>
                          <a:latin typeface="+mn-lt"/>
                          <a:ea typeface="+mn-ea"/>
                          <a:cs typeface="+mn-cs"/>
                        </a:rPr>
                        <a:t>Essay: </a:t>
                      </a:r>
                      <a:r>
                        <a:rPr kumimoji="0" lang="en-GB" sz="1100" b="0" i="0" u="none" strike="noStrike" kern="1200" cap="none" spc="0" normalizeH="0" baseline="0" noProof="0" dirty="0" smtClean="0">
                          <a:ln>
                            <a:noFill/>
                          </a:ln>
                          <a:solidFill>
                            <a:srgbClr val="000000"/>
                          </a:solidFill>
                          <a:effectLst/>
                          <a:uLnTx/>
                          <a:uFillTx/>
                          <a:latin typeface="+mn-lt"/>
                          <a:ea typeface="+mn-ea"/>
                          <a:cs typeface="+mn-cs"/>
                        </a:rPr>
                        <a:t>Lesson time (Wed)</a:t>
                      </a: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GB" sz="1100" b="0" i="0" u="none" strike="noStrike" kern="1200" cap="none" spc="0" normalizeH="0" baseline="0" noProof="0" dirty="0" smtClean="0">
                          <a:ln>
                            <a:noFill/>
                          </a:ln>
                          <a:solidFill>
                            <a:srgbClr val="000000"/>
                          </a:solidFill>
                          <a:effectLst/>
                          <a:uLnTx/>
                          <a:uFillTx/>
                          <a:latin typeface="+mn-lt"/>
                          <a:ea typeface="ＭＳ Ｐゴシック" pitchFamily="34" charset="-128"/>
                          <a:cs typeface="+mn-cs"/>
                        </a:rPr>
                        <a:t>Complete</a:t>
                      </a:r>
                      <a:r>
                        <a:rPr kumimoji="0" lang="en-GB" altLang="en-US" sz="1100" b="0" i="0" u="none" strike="noStrike" kern="1200" cap="none" spc="0" normalizeH="0" baseline="0" noProof="0" dirty="0" smtClean="0">
                          <a:ln>
                            <a:noFill/>
                          </a:ln>
                          <a:solidFill>
                            <a:srgbClr val="000000"/>
                          </a:solidFill>
                          <a:effectLst/>
                          <a:uLnTx/>
                          <a:uFillTx/>
                          <a:latin typeface="+mn-lt"/>
                          <a:ea typeface="ＭＳ Ｐゴシック" pitchFamily="34" charset="-128"/>
                          <a:cs typeface="+mn-cs"/>
                        </a:rPr>
                        <a:t> Paragraph 2 and upload to the blog no later than </a:t>
                      </a:r>
                      <a:r>
                        <a:rPr kumimoji="0" lang="en-GB" altLang="en-US" sz="1100" b="1" i="0" u="none" strike="noStrike" kern="1200" cap="none" spc="0" normalizeH="0" baseline="0" noProof="0" dirty="0" smtClean="0">
                          <a:ln>
                            <a:noFill/>
                          </a:ln>
                          <a:solidFill>
                            <a:srgbClr val="FF0000"/>
                          </a:solidFill>
                          <a:effectLst/>
                          <a:uLnTx/>
                          <a:uFillTx/>
                          <a:latin typeface="+mn-lt"/>
                          <a:ea typeface="ＭＳ Ｐゴシック" pitchFamily="34" charset="-128"/>
                          <a:cs typeface="+mn-cs"/>
                        </a:rPr>
                        <a:t>Mon 21 Jan.</a:t>
                      </a:r>
                      <a:endParaRPr kumimoji="0" lang="en-GB" sz="1100" b="1" i="0" u="none" strike="noStrike" kern="1200" cap="none" spc="0" normalizeH="0" baseline="0" noProof="0" dirty="0" smtClean="0">
                        <a:ln>
                          <a:noFill/>
                        </a:ln>
                        <a:solidFill>
                          <a:srgbClr val="FF0000"/>
                        </a:solidFill>
                        <a:effectLst/>
                        <a:uLnTx/>
                        <a:uFillTx/>
                        <a:latin typeface="+mn-lt"/>
                        <a:ea typeface="+mn-ea"/>
                        <a:cs typeface="+mn-cs"/>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98437936"/>
                  </a:ext>
                </a:extLst>
              </a:tr>
            </a:tbl>
          </a:graphicData>
        </a:graphic>
      </p:graphicFrame>
    </p:spTree>
    <p:extLst>
      <p:ext uri="{BB962C8B-B14F-4D97-AF65-F5344CB8AC3E}">
        <p14:creationId xmlns:p14="http://schemas.microsoft.com/office/powerpoint/2010/main" val="27558624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041" name="Group 41"/>
          <p:cNvGraphicFramePr>
            <a:graphicFrameLocks noGrp="1"/>
          </p:cNvGraphicFramePr>
          <p:nvPr>
            <p:extLst>
              <p:ext uri="{D42A27DB-BD31-4B8C-83A1-F6EECF244321}">
                <p14:modId xmlns:p14="http://schemas.microsoft.com/office/powerpoint/2010/main" val="1460721050"/>
              </p:ext>
            </p:extLst>
          </p:nvPr>
        </p:nvGraphicFramePr>
        <p:xfrm>
          <a:off x="323850" y="332656"/>
          <a:ext cx="8569325" cy="4851310"/>
        </p:xfrm>
        <a:graphic>
          <a:graphicData uri="http://schemas.openxmlformats.org/drawingml/2006/table">
            <a:tbl>
              <a:tblPr/>
              <a:tblGrid>
                <a:gridCol w="4591050">
                  <a:extLst>
                    <a:ext uri="{9D8B030D-6E8A-4147-A177-3AD203B41FA5}">
                      <a16:colId xmlns:a16="http://schemas.microsoft.com/office/drawing/2014/main" val="20000"/>
                    </a:ext>
                  </a:extLst>
                </a:gridCol>
                <a:gridCol w="2754313">
                  <a:extLst>
                    <a:ext uri="{9D8B030D-6E8A-4147-A177-3AD203B41FA5}">
                      <a16:colId xmlns:a16="http://schemas.microsoft.com/office/drawing/2014/main" val="20001"/>
                    </a:ext>
                  </a:extLst>
                </a:gridCol>
                <a:gridCol w="1223962">
                  <a:extLst>
                    <a:ext uri="{9D8B030D-6E8A-4147-A177-3AD203B41FA5}">
                      <a16:colId xmlns:a16="http://schemas.microsoft.com/office/drawing/2014/main" val="20002"/>
                    </a:ext>
                  </a:extLst>
                </a:gridCol>
              </a:tblGrid>
              <a:tr h="365750">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1800" b="0" i="0" u="none" strike="noStrike" kern="1200" cap="none" spc="0" normalizeH="0" baseline="0" noProof="0" dirty="0" smtClean="0">
                          <a:ln>
                            <a:noFill/>
                          </a:ln>
                          <a:solidFill>
                            <a:srgbClr val="000000"/>
                          </a:solidFill>
                          <a:effectLst/>
                          <a:uLnTx/>
                          <a:uFillTx/>
                          <a:latin typeface="Calibri"/>
                          <a:ea typeface="Calibri"/>
                          <a:cs typeface="Times New Roman"/>
                        </a:rPr>
                        <a:t>TRACKING SHEET: SPRING TERM - </a:t>
                      </a:r>
                      <a:r>
                        <a:rPr kumimoji="0" lang="en-GB" sz="1800" b="1" i="0" u="none" strike="noStrike" kern="1200" cap="none" spc="0" normalizeH="0" baseline="0" noProof="0" dirty="0" smtClean="0">
                          <a:ln>
                            <a:noFill/>
                          </a:ln>
                          <a:solidFill>
                            <a:srgbClr val="FF0000"/>
                          </a:solidFill>
                          <a:effectLst/>
                          <a:uLnTx/>
                          <a:uFillTx/>
                          <a:latin typeface="Calibri"/>
                          <a:ea typeface="Calibri"/>
                          <a:cs typeface="Times New Roman"/>
                        </a:rPr>
                        <a:t>DEADLINE MON 11 / TUE 12 FEB</a:t>
                      </a:r>
                      <a:endParaRPr kumimoji="0" lang="en-GB" sz="1800" b="0" i="0" u="none" strike="noStrike" kern="1200" cap="none" spc="0" normalizeH="0" baseline="0" noProof="0" dirty="0" smtClean="0">
                        <a:ln>
                          <a:noFill/>
                        </a:ln>
                        <a:solidFill>
                          <a:srgbClr val="000000"/>
                        </a:solidFill>
                        <a:effectLst/>
                        <a:uLnTx/>
                        <a:uFillTx/>
                        <a:latin typeface="Calibri"/>
                        <a:ea typeface="Calibri"/>
                        <a:cs typeface="Times New Roman"/>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200" b="0" i="0" u="none" strike="noStrike" cap="none" normalizeH="0" baseline="0" smtClean="0">
                        <a:ln>
                          <a:noFill/>
                        </a:ln>
                        <a:solidFill>
                          <a:schemeClr val="tx1"/>
                        </a:solidFill>
                        <a:effectLst/>
                        <a:latin typeface="Arial" pitchFamily="34" charset="0"/>
                        <a:ea typeface="MS Mincho" pitchFamily="49"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200" b="0" i="0" u="none" strike="noStrike" cap="none" normalizeH="0" baseline="0" dirty="0" smtClean="0">
                        <a:ln>
                          <a:noFill/>
                        </a:ln>
                        <a:solidFill>
                          <a:schemeClr val="tx1"/>
                        </a:solidFill>
                        <a:effectLst/>
                        <a:latin typeface="Arial" pitchFamily="34" charset="0"/>
                        <a:ea typeface="MS Mincho" pitchFamily="49"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0067">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1200" b="0" i="0" u="none" strike="noStrike" cap="none" normalizeH="0" baseline="0" dirty="0" smtClean="0">
                          <a:ln>
                            <a:noFill/>
                          </a:ln>
                          <a:solidFill>
                            <a:schemeClr val="tx1"/>
                          </a:solidFill>
                          <a:effectLst/>
                          <a:latin typeface="Tahoma" pitchFamily="34" charset="0"/>
                          <a:ea typeface="MS Mincho" pitchFamily="49" charset="-128"/>
                        </a:rPr>
                        <a:t>Sections to complete</a:t>
                      </a:r>
                      <a:br>
                        <a:rPr kumimoji="0" lang="en-GB" altLang="en-US" sz="1200" b="0" i="0" u="none" strike="noStrike" cap="none" normalizeH="0" baseline="0" dirty="0" smtClean="0">
                          <a:ln>
                            <a:noFill/>
                          </a:ln>
                          <a:solidFill>
                            <a:schemeClr val="tx1"/>
                          </a:solidFill>
                          <a:effectLst/>
                          <a:latin typeface="Tahoma" pitchFamily="34" charset="0"/>
                          <a:ea typeface="MS Mincho" pitchFamily="49" charset="-128"/>
                        </a:rPr>
                      </a:br>
                      <a:r>
                        <a:rPr lang="en-GB" altLang="en-US" sz="1200" b="1" i="1" dirty="0" smtClean="0">
                          <a:solidFill>
                            <a:srgbClr val="FF0000"/>
                          </a:solidFill>
                        </a:rPr>
                        <a:t>Week 18: 21 – 28</a:t>
                      </a:r>
                      <a:r>
                        <a:rPr lang="en-GB" altLang="en-US" sz="1200" b="1" i="1" baseline="0" dirty="0" smtClean="0">
                          <a:solidFill>
                            <a:srgbClr val="FF0000"/>
                          </a:solidFill>
                        </a:rPr>
                        <a:t> Jan</a:t>
                      </a:r>
                      <a:r>
                        <a:rPr lang="en-GB" altLang="en-US" sz="1200" b="1" i="1" dirty="0" smtClean="0">
                          <a:solidFill>
                            <a:srgbClr val="FF0000"/>
                          </a:solidFill>
                        </a:rPr>
                        <a:t>:</a:t>
                      </a:r>
                      <a:r>
                        <a:rPr lang="en-GB" altLang="en-US" sz="1200" b="1" i="1" baseline="0" dirty="0" smtClean="0">
                          <a:solidFill>
                            <a:srgbClr val="FF0000"/>
                          </a:solidFill>
                        </a:rPr>
                        <a:t> </a:t>
                      </a:r>
                      <a:endParaRPr kumimoji="0" lang="en-GB" altLang="en-US" sz="1200" b="1" i="0" u="none" strike="noStrike" cap="none" normalizeH="0" baseline="0" dirty="0" smtClean="0">
                        <a:ln>
                          <a:noFill/>
                        </a:ln>
                        <a:solidFill>
                          <a:schemeClr val="tx1"/>
                        </a:solidFill>
                        <a:effectLst/>
                        <a:latin typeface="Tahoma" pitchFamily="34" charset="0"/>
                        <a:ea typeface="MS Mincho" pitchFamily="49"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1" i="0" u="none" strike="noStrike" cap="none" normalizeH="0" baseline="0" dirty="0" smtClean="0">
                          <a:ln>
                            <a:noFill/>
                          </a:ln>
                          <a:solidFill>
                            <a:schemeClr val="tx1"/>
                          </a:solidFill>
                          <a:effectLst/>
                          <a:latin typeface="Tahoma" pitchFamily="34" charset="0"/>
                          <a:ea typeface="MS Mincho" pitchFamily="49" charset="-128"/>
                        </a:rPr>
                        <a:t>Final edit</a:t>
                      </a: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chemeClr val="tx1"/>
                          </a:solidFill>
                          <a:effectLst/>
                          <a:latin typeface="Tahoma" pitchFamily="34" charset="0"/>
                          <a:ea typeface="MS Mincho" pitchFamily="49" charset="-128"/>
                        </a:rPr>
                        <a:t>Slides to improve: Actions to take</a:t>
                      </a:r>
                      <a:endParaRPr kumimoji="0" lang="en-GB" altLang="en-US" sz="1200" b="0" i="0" u="none" strike="noStrike" cap="none" normalizeH="0" baseline="0" smtClean="0">
                        <a:ln>
                          <a:noFill/>
                        </a:ln>
                        <a:solidFill>
                          <a:schemeClr val="tx1"/>
                        </a:solidFill>
                        <a:effectLst/>
                        <a:latin typeface="Arial" pitchFamily="34" charset="0"/>
                        <a:ea typeface="MS Mincho" pitchFamily="49"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dirty="0" smtClean="0">
                          <a:ln>
                            <a:noFill/>
                          </a:ln>
                          <a:solidFill>
                            <a:schemeClr val="tx1"/>
                          </a:solidFill>
                          <a:effectLst/>
                          <a:latin typeface="Tahoma" pitchFamily="34" charset="0"/>
                          <a:ea typeface="MS Mincho" pitchFamily="49" charset="-128"/>
                        </a:rPr>
                        <a:t>Complete by:</a:t>
                      </a:r>
                      <a:endParaRPr kumimoji="0" lang="en-GB" altLang="en-US" sz="1200" b="0" i="0" u="none" strike="noStrike" cap="none" normalizeH="0" baseline="0" dirty="0" smtClean="0">
                        <a:ln>
                          <a:noFill/>
                        </a:ln>
                        <a:solidFill>
                          <a:schemeClr val="tx1"/>
                        </a:solidFill>
                        <a:effectLst/>
                        <a:latin typeface="Arial" pitchFamily="34" charset="0"/>
                        <a:ea typeface="MS Mincho" pitchFamily="49"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84179">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200" b="1" dirty="0" smtClean="0"/>
                        <a:t>Political Landscape</a:t>
                      </a:r>
                      <a:endParaRPr lang="en-US" sz="1200" dirty="0" smtClean="0"/>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lang="en-US" sz="1200" dirty="0" smtClean="0"/>
                        <a:t>Using </a:t>
                      </a:r>
                      <a:r>
                        <a:rPr lang="en-US" sz="1200" dirty="0" err="1" smtClean="0"/>
                        <a:t>Lightroom</a:t>
                      </a:r>
                      <a:r>
                        <a:rPr lang="en-US" sz="1200" dirty="0" smtClean="0"/>
                        <a:t> make a rough selection of your 40-50 best pictures from all shoots. Make sure you have adjusted and </a:t>
                      </a:r>
                      <a:r>
                        <a:rPr lang="en-US" sz="1200" dirty="0" err="1" smtClean="0"/>
                        <a:t>standardised</a:t>
                      </a:r>
                      <a:r>
                        <a:rPr lang="en-US" sz="1200" dirty="0" smtClean="0"/>
                        <a:t> all the pictures in terms of exposure, </a:t>
                      </a:r>
                      <a:r>
                        <a:rPr lang="en-US" sz="1200" dirty="0" err="1" smtClean="0"/>
                        <a:t>colour</a:t>
                      </a:r>
                      <a:r>
                        <a:rPr lang="en-US" sz="1200" dirty="0" smtClean="0"/>
                        <a:t> balance, contrast, brightness and produced a duplicate a set in B&amp;W.</a:t>
                      </a: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1200" b="0" i="0" u="none" strike="noStrike" cap="none" normalizeH="0" baseline="0" dirty="0" smtClean="0">
                        <a:ln>
                          <a:noFill/>
                        </a:ln>
                        <a:solidFill>
                          <a:schemeClr val="tx1"/>
                        </a:solidFill>
                        <a:effectLst/>
                        <a:latin typeface="Arial"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smtClean="0">
                        <a:ln>
                          <a:noFill/>
                        </a:ln>
                        <a:solidFill>
                          <a:schemeClr val="tx1"/>
                        </a:solidFill>
                        <a:effectLst/>
                        <a:latin typeface="Arial"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7970">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t>Write a book specification and describe in detail what your book will be about in terms of narrative, concept and design.  Produce a mood-board of design ideas.</a:t>
                      </a:r>
                      <a:endParaRPr kumimoji="0" lang="en-GB" sz="1200" b="0" i="0" u="none" strike="noStrike" cap="none" normalizeH="0" baseline="0" dirty="0" smtClean="0">
                        <a:ln>
                          <a:noFill/>
                        </a:ln>
                        <a:solidFill>
                          <a:schemeClr val="tx1"/>
                        </a:solidFill>
                        <a:effectLst/>
                        <a:latin typeface="Tahoma" charset="0"/>
                        <a:ea typeface="MS Mincho" charset="0"/>
                        <a:cs typeface="Tahoma" charset="0"/>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altLang="en-US" sz="1200" b="0" i="0" u="none" strike="noStrike" cap="none" normalizeH="0" baseline="0" dirty="0" smtClean="0">
                        <a:ln>
                          <a:noFill/>
                        </a:ln>
                        <a:solidFill>
                          <a:schemeClr val="tx1"/>
                        </a:solidFill>
                        <a:effectLst/>
                        <a:latin typeface="Tahom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smtClean="0">
                        <a:ln>
                          <a:noFill/>
                        </a:ln>
                        <a:solidFill>
                          <a:schemeClr val="tx1"/>
                        </a:solidFill>
                        <a:effectLst/>
                        <a:latin typeface="Arial"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68981892"/>
                  </a:ext>
                </a:extLst>
              </a:tr>
              <a:tr h="507970">
                <a:tc>
                  <a:txBody>
                    <a:bodyPr/>
                    <a:lstStyle/>
                    <a:p>
                      <a:pPr marL="171450" indent="-171450">
                        <a:buFont typeface="Arial" panose="020B0604020202020204" pitchFamily="34" charset="0"/>
                        <a:buChar char="•"/>
                      </a:pPr>
                      <a:r>
                        <a:rPr lang="en-GB" sz="1200" dirty="0" smtClean="0"/>
                        <a:t>Create a</a:t>
                      </a:r>
                      <a:r>
                        <a:rPr lang="en-GB" sz="1200" baseline="0" dirty="0" smtClean="0"/>
                        <a:t> Blurb account and begin to make a layout and design photobook. </a:t>
                      </a:r>
                      <a:endParaRPr lang="en-GB" sz="1200" dirty="0" smtClean="0"/>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altLang="en-US" sz="1200" b="0" i="0" u="none" strike="noStrike" cap="none" normalizeH="0" baseline="0" dirty="0" smtClean="0">
                        <a:ln>
                          <a:noFill/>
                        </a:ln>
                        <a:solidFill>
                          <a:schemeClr val="tx1"/>
                        </a:solidFill>
                        <a:effectLst/>
                        <a:latin typeface="Tahoma"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smtClean="0">
                        <a:ln>
                          <a:noFill/>
                        </a:ln>
                        <a:solidFill>
                          <a:schemeClr val="tx1"/>
                        </a:solidFill>
                        <a:effectLst/>
                        <a:latin typeface="Arial"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96859">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lang="en-US" sz="1200" dirty="0" smtClean="0"/>
                        <a:t>Produce screen prints of layout ideas as you progress and add to Blog for further annotation,</a:t>
                      </a:r>
                      <a:r>
                        <a:rPr lang="en-US" sz="1200" baseline="0" dirty="0" smtClean="0"/>
                        <a:t> commenting on </a:t>
                      </a:r>
                      <a:r>
                        <a:rPr lang="en-US" sz="1200" dirty="0" smtClean="0"/>
                        <a:t>page layout/ narrative/ sequencing/ juxtaposition of pictures.</a:t>
                      </a: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smtClean="0">
                        <a:ln>
                          <a:noFill/>
                        </a:ln>
                        <a:solidFill>
                          <a:schemeClr val="tx1"/>
                        </a:solidFill>
                        <a:effectLst/>
                        <a:latin typeface="Arial"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smtClean="0">
                        <a:ln>
                          <a:noFill/>
                        </a:ln>
                        <a:solidFill>
                          <a:schemeClr val="tx1"/>
                        </a:solidFill>
                        <a:effectLst/>
                        <a:latin typeface="Arial"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11145">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100" b="1" i="0" u="none" strike="noStrike" kern="1200" cap="none" spc="0" normalizeH="0" baseline="0" noProof="0" dirty="0" smtClean="0">
                          <a:ln>
                            <a:noFill/>
                          </a:ln>
                          <a:solidFill>
                            <a:srgbClr val="000000"/>
                          </a:solidFill>
                          <a:effectLst/>
                          <a:uLnTx/>
                          <a:uFillTx/>
                          <a:latin typeface="+mn-lt"/>
                          <a:ea typeface="+mn-ea"/>
                          <a:cs typeface="+mn-cs"/>
                        </a:rPr>
                        <a:t>Essay: </a:t>
                      </a:r>
                      <a:r>
                        <a:rPr kumimoji="0" lang="en-GB" sz="1100" b="0" i="0" u="none" strike="noStrike" kern="1200" cap="none" spc="0" normalizeH="0" baseline="0" noProof="0" dirty="0" smtClean="0">
                          <a:ln>
                            <a:noFill/>
                          </a:ln>
                          <a:solidFill>
                            <a:srgbClr val="000000"/>
                          </a:solidFill>
                          <a:effectLst/>
                          <a:uLnTx/>
                          <a:uFillTx/>
                          <a:latin typeface="+mn-lt"/>
                          <a:ea typeface="+mn-ea"/>
                          <a:cs typeface="+mn-cs"/>
                        </a:rPr>
                        <a:t>Lesson time (Wed)</a:t>
                      </a: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GB" sz="1100" b="0" i="0" u="none" strike="noStrike" kern="1200" cap="none" spc="0" normalizeH="0" baseline="0" noProof="0" dirty="0" smtClean="0">
                          <a:ln>
                            <a:noFill/>
                          </a:ln>
                          <a:solidFill>
                            <a:srgbClr val="000000"/>
                          </a:solidFill>
                          <a:effectLst/>
                          <a:uLnTx/>
                          <a:uFillTx/>
                          <a:latin typeface="+mn-lt"/>
                          <a:ea typeface="ＭＳ Ｐゴシック" pitchFamily="34" charset="-128"/>
                          <a:cs typeface="+mn-cs"/>
                        </a:rPr>
                        <a:t>Complete</a:t>
                      </a:r>
                      <a:r>
                        <a:rPr kumimoji="0" lang="en-GB" altLang="en-US" sz="1100" b="0" i="0" u="none" strike="noStrike" kern="1200" cap="none" spc="0" normalizeH="0" baseline="0" noProof="0" dirty="0" smtClean="0">
                          <a:ln>
                            <a:noFill/>
                          </a:ln>
                          <a:solidFill>
                            <a:srgbClr val="000000"/>
                          </a:solidFill>
                          <a:effectLst/>
                          <a:uLnTx/>
                          <a:uFillTx/>
                          <a:latin typeface="+mn-lt"/>
                          <a:ea typeface="ＭＳ Ｐゴシック" pitchFamily="34" charset="-128"/>
                          <a:cs typeface="+mn-cs"/>
                        </a:rPr>
                        <a:t> Paragraph 3 and upload to the blog no later than </a:t>
                      </a:r>
                      <a:r>
                        <a:rPr kumimoji="0" lang="en-GB" altLang="en-US" sz="1100" b="1" i="0" u="none" strike="noStrike" kern="1200" cap="none" spc="0" normalizeH="0" baseline="0" noProof="0" dirty="0" smtClean="0">
                          <a:ln>
                            <a:noFill/>
                          </a:ln>
                          <a:solidFill>
                            <a:srgbClr val="FF0000"/>
                          </a:solidFill>
                          <a:effectLst/>
                          <a:uLnTx/>
                          <a:uFillTx/>
                          <a:latin typeface="+mn-lt"/>
                          <a:ea typeface="ＭＳ Ｐゴシック" pitchFamily="34" charset="-128"/>
                          <a:cs typeface="+mn-cs"/>
                        </a:rPr>
                        <a:t>Mon 28 Jan.</a:t>
                      </a:r>
                      <a:endParaRPr kumimoji="0" lang="en-GB" sz="1100" b="1" i="0" u="none" strike="noStrike" kern="1200" cap="none" spc="0" normalizeH="0" baseline="0" noProof="0" dirty="0" smtClean="0">
                        <a:ln>
                          <a:noFill/>
                        </a:ln>
                        <a:solidFill>
                          <a:srgbClr val="FF0000"/>
                        </a:solidFill>
                        <a:effectLst/>
                        <a:uLnTx/>
                        <a:uFillTx/>
                        <a:latin typeface="+mn-lt"/>
                        <a:ea typeface="+mn-ea"/>
                        <a:cs typeface="+mn-cs"/>
                      </a:endParaRPr>
                    </a:p>
                    <a:p>
                      <a:endParaRPr lang="en-GB" dirty="0"/>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endParaRPr lang="en-GB"/>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smtClean="0">
                        <a:ln>
                          <a:noFill/>
                        </a:ln>
                        <a:solidFill>
                          <a:schemeClr val="tx1"/>
                        </a:solidFill>
                        <a:effectLst/>
                        <a:latin typeface="Arial" pitchFamily="34" charset="0"/>
                        <a:ea typeface="ＭＳ Ｐゴシック" pitchFamily="34" charset="-128"/>
                      </a:endParaRPr>
                    </a:p>
                  </a:txBody>
                  <a:tcPr marT="45715" marB="4571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3980198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5007" name="Group 79"/>
          <p:cNvGraphicFramePr>
            <a:graphicFrameLocks noGrp="1"/>
          </p:cNvGraphicFramePr>
          <p:nvPr>
            <p:extLst>
              <p:ext uri="{D42A27DB-BD31-4B8C-83A1-F6EECF244321}">
                <p14:modId xmlns:p14="http://schemas.microsoft.com/office/powerpoint/2010/main" val="2853724136"/>
              </p:ext>
            </p:extLst>
          </p:nvPr>
        </p:nvGraphicFramePr>
        <p:xfrm>
          <a:off x="323528" y="116632"/>
          <a:ext cx="8569647" cy="6593932"/>
        </p:xfrm>
        <a:graphic>
          <a:graphicData uri="http://schemas.openxmlformats.org/drawingml/2006/table">
            <a:tbl>
              <a:tblPr/>
              <a:tblGrid>
                <a:gridCol w="4591223">
                  <a:extLst>
                    <a:ext uri="{9D8B030D-6E8A-4147-A177-3AD203B41FA5}">
                      <a16:colId xmlns:a16="http://schemas.microsoft.com/office/drawing/2014/main" val="20000"/>
                    </a:ext>
                  </a:extLst>
                </a:gridCol>
                <a:gridCol w="2754416">
                  <a:extLst>
                    <a:ext uri="{9D8B030D-6E8A-4147-A177-3AD203B41FA5}">
                      <a16:colId xmlns:a16="http://schemas.microsoft.com/office/drawing/2014/main" val="20001"/>
                    </a:ext>
                  </a:extLst>
                </a:gridCol>
                <a:gridCol w="1224008">
                  <a:extLst>
                    <a:ext uri="{9D8B030D-6E8A-4147-A177-3AD203B41FA5}">
                      <a16:colId xmlns:a16="http://schemas.microsoft.com/office/drawing/2014/main" val="20002"/>
                    </a:ext>
                  </a:extLst>
                </a:gridCol>
              </a:tblGrid>
              <a:tr h="354599">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1800" b="0" i="0" u="none" strike="noStrike" kern="1200" cap="none" spc="0" normalizeH="0" baseline="0" noProof="0" dirty="0" smtClean="0">
                          <a:ln>
                            <a:noFill/>
                          </a:ln>
                          <a:solidFill>
                            <a:srgbClr val="000000"/>
                          </a:solidFill>
                          <a:effectLst/>
                          <a:uLnTx/>
                          <a:uFillTx/>
                          <a:latin typeface="Calibri"/>
                          <a:ea typeface="Calibri"/>
                          <a:cs typeface="Times New Roman"/>
                        </a:rPr>
                        <a:t>TRACKING SHEET: SPRING TERM - </a:t>
                      </a:r>
                      <a:r>
                        <a:rPr kumimoji="0" lang="en-GB" sz="1800" b="1" i="0" u="none" strike="noStrike" kern="1200" cap="none" spc="0" normalizeH="0" baseline="0" noProof="0" dirty="0" smtClean="0">
                          <a:ln>
                            <a:noFill/>
                          </a:ln>
                          <a:solidFill>
                            <a:srgbClr val="FF0000"/>
                          </a:solidFill>
                          <a:effectLst/>
                          <a:uLnTx/>
                          <a:uFillTx/>
                          <a:latin typeface="Calibri"/>
                          <a:ea typeface="Calibri"/>
                          <a:cs typeface="Times New Roman"/>
                        </a:rPr>
                        <a:t>DEADLINE MON 11 / TUE 12 FEB</a:t>
                      </a:r>
                      <a:endParaRPr kumimoji="0" lang="en-GB" sz="1800" b="0" i="0" u="none" strike="noStrike" kern="1200" cap="none" spc="0" normalizeH="0" baseline="0" noProof="0" dirty="0" smtClean="0">
                        <a:ln>
                          <a:noFill/>
                        </a:ln>
                        <a:solidFill>
                          <a:srgbClr val="000000"/>
                        </a:solidFill>
                        <a:effectLst/>
                        <a:uLnTx/>
                        <a:uFillTx/>
                        <a:latin typeface="Calibri"/>
                        <a:ea typeface="Calibri"/>
                        <a:cs typeface="Times New Roman"/>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200" b="0" i="0" u="none" strike="noStrike" cap="none" normalizeH="0" baseline="0" smtClean="0">
                        <a:ln>
                          <a:noFill/>
                        </a:ln>
                        <a:solidFill>
                          <a:schemeClr val="tx1"/>
                        </a:solidFill>
                        <a:effectLst/>
                        <a:latin typeface="Arial"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200" b="0" i="0" u="none" strike="noStrike" cap="none" normalizeH="0" baseline="0" dirty="0" smtClean="0">
                        <a:ln>
                          <a:noFill/>
                        </a:ln>
                        <a:solidFill>
                          <a:schemeClr val="tx1"/>
                        </a:solidFill>
                        <a:effectLst/>
                        <a:latin typeface="Arial"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2348">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1100" b="0" i="0" u="none" strike="noStrike" cap="none" normalizeH="0" baseline="0" dirty="0" smtClean="0">
                          <a:ln>
                            <a:noFill/>
                          </a:ln>
                          <a:solidFill>
                            <a:schemeClr val="tx1"/>
                          </a:solidFill>
                          <a:effectLst/>
                          <a:latin typeface="Tahoma" pitchFamily="34" charset="0"/>
                          <a:ea typeface="MS Mincho" pitchFamily="49" charset="-128"/>
                        </a:rPr>
                        <a:t>Sections to complete</a:t>
                      </a:r>
                      <a:br>
                        <a:rPr kumimoji="0" lang="en-GB" altLang="en-US" sz="1100" b="0" i="0" u="none" strike="noStrike" cap="none" normalizeH="0" baseline="0" dirty="0" smtClean="0">
                          <a:ln>
                            <a:noFill/>
                          </a:ln>
                          <a:solidFill>
                            <a:schemeClr val="tx1"/>
                          </a:solidFill>
                          <a:effectLst/>
                          <a:latin typeface="Tahoma" pitchFamily="34" charset="0"/>
                          <a:ea typeface="MS Mincho" pitchFamily="49" charset="-128"/>
                        </a:rPr>
                      </a:br>
                      <a:r>
                        <a:rPr lang="en-GB" altLang="en-US" sz="1100" b="1" i="1" dirty="0" smtClean="0">
                          <a:solidFill>
                            <a:srgbClr val="FF0000"/>
                          </a:solidFill>
                        </a:rPr>
                        <a:t>Week 19-20: 28</a:t>
                      </a:r>
                      <a:r>
                        <a:rPr lang="en-GB" altLang="en-US" sz="1100" b="1" i="1" baseline="0" dirty="0" smtClean="0">
                          <a:solidFill>
                            <a:srgbClr val="FF0000"/>
                          </a:solidFill>
                        </a:rPr>
                        <a:t> Jan</a:t>
                      </a:r>
                      <a:r>
                        <a:rPr lang="en-GB" altLang="en-US" sz="1100" b="1" i="1" dirty="0" smtClean="0">
                          <a:solidFill>
                            <a:srgbClr val="FF0000"/>
                          </a:solidFill>
                        </a:rPr>
                        <a:t>  </a:t>
                      </a:r>
                      <a:r>
                        <a:rPr lang="en-GB" altLang="en-US" sz="1100" b="1" i="1" baseline="30000" dirty="0" smtClean="0">
                          <a:solidFill>
                            <a:srgbClr val="FF0000"/>
                          </a:solidFill>
                        </a:rPr>
                        <a:t>–</a:t>
                      </a:r>
                      <a:r>
                        <a:rPr lang="en-GB" altLang="en-US" sz="1100" b="1" i="1" baseline="0" dirty="0" smtClean="0">
                          <a:solidFill>
                            <a:srgbClr val="FF0000"/>
                          </a:solidFill>
                        </a:rPr>
                        <a:t> 12 </a:t>
                      </a:r>
                      <a:r>
                        <a:rPr lang="en-GB" altLang="en-US" sz="1100" b="1" i="1" dirty="0" smtClean="0">
                          <a:solidFill>
                            <a:srgbClr val="FF0000"/>
                          </a:solidFill>
                        </a:rPr>
                        <a:t>Feb </a:t>
                      </a:r>
                      <a:br>
                        <a:rPr lang="en-GB" altLang="en-US" sz="1100" b="1" i="1" dirty="0" smtClean="0">
                          <a:solidFill>
                            <a:srgbClr val="FF0000"/>
                          </a:solidFill>
                        </a:rPr>
                      </a:br>
                      <a:r>
                        <a:rPr lang="en-GB" altLang="en-US" sz="1100" b="1" i="1" dirty="0" smtClean="0">
                          <a:solidFill>
                            <a:srgbClr val="FF0000"/>
                          </a:solidFill>
                        </a:rPr>
                        <a:t>MOCK EXAM – one full</a:t>
                      </a:r>
                      <a:r>
                        <a:rPr lang="en-GB" altLang="en-US" sz="1100" b="1" i="1" baseline="0" dirty="0" smtClean="0">
                          <a:solidFill>
                            <a:srgbClr val="FF0000"/>
                          </a:solidFill>
                        </a:rPr>
                        <a:t> day in class, Mon 11 and Tue 12 Feb</a:t>
                      </a:r>
                      <a:r>
                        <a:rPr lang="en-GB" altLang="en-US" sz="1100" b="1" i="1" dirty="0" smtClean="0">
                          <a:solidFill>
                            <a:srgbClr val="000000"/>
                          </a:solidFill>
                        </a:rPr>
                        <a:t/>
                      </a:r>
                      <a:br>
                        <a:rPr lang="en-GB" altLang="en-US" sz="1100" b="1" i="1" dirty="0" smtClean="0">
                          <a:solidFill>
                            <a:srgbClr val="000000"/>
                          </a:solidFill>
                        </a:rPr>
                      </a:br>
                      <a:r>
                        <a:rPr kumimoji="0" lang="en-GB" altLang="en-US" sz="1100" b="1" i="0" u="none" strike="noStrike" cap="none" normalizeH="0" baseline="0" dirty="0" smtClean="0">
                          <a:ln>
                            <a:noFill/>
                          </a:ln>
                          <a:solidFill>
                            <a:schemeClr val="tx1"/>
                          </a:solidFill>
                          <a:effectLst/>
                          <a:latin typeface="Tahoma" pitchFamily="34" charset="0"/>
                          <a:ea typeface="MS Mincho" pitchFamily="49" charset="-128"/>
                        </a:rPr>
                        <a:t>Design Photobook</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dirty="0" smtClean="0">
                          <a:ln>
                            <a:noFill/>
                          </a:ln>
                          <a:solidFill>
                            <a:schemeClr val="tx1"/>
                          </a:solidFill>
                          <a:effectLst/>
                          <a:latin typeface="Tahoma" pitchFamily="34" charset="0"/>
                          <a:ea typeface="MS Mincho" pitchFamily="49" charset="-128"/>
                        </a:rPr>
                        <a:t>Slides to improve: Actions to take</a:t>
                      </a:r>
                      <a:endParaRPr kumimoji="0" lang="en-GB" altLang="en-US" sz="1100" b="0" i="0" u="none" strike="noStrike" cap="none" normalizeH="0" baseline="0" dirty="0" smtClean="0">
                        <a:ln>
                          <a:noFill/>
                        </a:ln>
                        <a:solidFill>
                          <a:schemeClr val="tx1"/>
                        </a:solidFill>
                        <a:effectLst/>
                        <a:latin typeface="Arial"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dirty="0" smtClean="0">
                          <a:ln>
                            <a:noFill/>
                          </a:ln>
                          <a:solidFill>
                            <a:schemeClr val="tx1"/>
                          </a:solidFill>
                          <a:effectLst/>
                          <a:latin typeface="Tahoma" pitchFamily="34" charset="0"/>
                          <a:ea typeface="MS Mincho" pitchFamily="49" charset="-128"/>
                        </a:rPr>
                        <a:t>Complete by:</a:t>
                      </a:r>
                      <a:endParaRPr kumimoji="0" lang="en-GB" altLang="en-US" sz="1100" b="0" i="0" u="none" strike="noStrike" cap="none" normalizeH="0" baseline="0" dirty="0" smtClean="0">
                        <a:ln>
                          <a:noFill/>
                        </a:ln>
                        <a:solidFill>
                          <a:schemeClr val="tx1"/>
                        </a:solidFill>
                        <a:effectLst/>
                        <a:latin typeface="Arial"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55488">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smtClean="0"/>
                        <a:t>Political</a:t>
                      </a:r>
                      <a:r>
                        <a:rPr lang="en-US" sz="1100" baseline="0" dirty="0" smtClean="0"/>
                        <a:t> Landscape</a:t>
                      </a: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lang="en-US" sz="1100" dirty="0" smtClean="0"/>
                        <a:t>Using </a:t>
                      </a:r>
                      <a:r>
                        <a:rPr lang="en-US" sz="1100" dirty="0" err="1" smtClean="0"/>
                        <a:t>Lightroom</a:t>
                      </a:r>
                      <a:r>
                        <a:rPr lang="en-US" sz="1100" dirty="0" smtClean="0"/>
                        <a:t> make a rough selection of your 40-50 best pictures from all shoots. Make sure you have adjusted and </a:t>
                      </a:r>
                      <a:r>
                        <a:rPr lang="en-US" sz="1100" dirty="0" err="1" smtClean="0"/>
                        <a:t>standardised</a:t>
                      </a:r>
                      <a:r>
                        <a:rPr lang="en-US" sz="1100" dirty="0" smtClean="0"/>
                        <a:t> all the pictures in terms of exposure, </a:t>
                      </a:r>
                      <a:r>
                        <a:rPr lang="en-US" sz="1100" dirty="0" err="1" smtClean="0"/>
                        <a:t>colour</a:t>
                      </a:r>
                      <a:r>
                        <a:rPr lang="en-US" sz="1100" dirty="0" smtClean="0"/>
                        <a:t> balance/</a:t>
                      </a:r>
                      <a:r>
                        <a:rPr lang="en-US" sz="1100" baseline="0" dirty="0" smtClean="0"/>
                        <a:t> B&amp;W, </a:t>
                      </a:r>
                      <a:r>
                        <a:rPr lang="en-US" sz="1100" dirty="0" smtClean="0"/>
                        <a:t> contrast/brightness etc.</a:t>
                      </a:r>
                      <a:endParaRPr kumimoji="0" lang="en-GB" altLang="en-US" sz="1100" b="0" i="0" u="none" strike="noStrike" cap="none" normalizeH="0" baseline="0" dirty="0" smtClean="0">
                        <a:ln>
                          <a:noFill/>
                        </a:ln>
                        <a:solidFill>
                          <a:schemeClr val="tx1"/>
                        </a:solidFill>
                        <a:effectLst/>
                        <a:latin typeface="Tahoma"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smtClean="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smtClean="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27139">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171450" indent="-171450">
                        <a:buFont typeface="Arial" panose="020B0604020202020204" pitchFamily="34" charset="0"/>
                        <a:buChar char="•"/>
                      </a:pPr>
                      <a:r>
                        <a:rPr lang="en-US" sz="1100" dirty="0" smtClean="0"/>
                        <a:t>Decide on format (landscape, portrait) size and style of your photo-book. Begin to design your photo book, considering carefully, narrative, sequencing, page spreads, juxtaposition, image size, text pages, empty pages, use of archival material etc.</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smtClean="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smtClean="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97844">
                <a:tc>
                  <a:txBody>
                    <a:bodyPr/>
                    <a:lstStyle>
                      <a:lvl1pPr marL="342900" indent="-342900"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171450" indent="-171450">
                        <a:buFont typeface="Arial" panose="020B0604020202020204" pitchFamily="34" charset="0"/>
                        <a:buChar char="•"/>
                      </a:pPr>
                      <a:r>
                        <a:rPr lang="en-US" sz="1100" dirty="0" smtClean="0"/>
                        <a:t>At the end of your photo book, add your illustrated essay including title, any captions (if needed), bibliography, illustrations of artists work (</a:t>
                      </a:r>
                      <a:r>
                        <a:rPr lang="en-US" sz="1100" dirty="0" err="1" smtClean="0"/>
                        <a:t>incl</a:t>
                      </a:r>
                      <a:r>
                        <a:rPr lang="en-US" sz="1100" dirty="0" smtClean="0"/>
                        <a:t> data) and images of your own responses. Think carefully about font type, size and weighting.</a:t>
                      </a:r>
                      <a:endParaRPr lang="en-US" sz="1100" dirty="0"/>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smtClean="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smtClean="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31212">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171450" indent="-171450">
                        <a:buFont typeface="Arial" panose="020B0604020202020204" pitchFamily="34" charset="0"/>
                        <a:buChar char="•"/>
                      </a:pPr>
                      <a:r>
                        <a:rPr lang="en-US" sz="1100" dirty="0" smtClean="0"/>
                        <a:t>Produce screen prints of layout ideas as you progress and add to Blog for further annotation,</a:t>
                      </a:r>
                      <a:r>
                        <a:rPr lang="en-US" sz="1100" baseline="0" dirty="0" smtClean="0"/>
                        <a:t> commenting on </a:t>
                      </a:r>
                      <a:r>
                        <a:rPr lang="en-US" sz="1100" dirty="0" smtClean="0"/>
                        <a:t>page layout/ narrative/ sequencing/ juxtaposition of pictures.</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smtClean="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smtClean="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70848">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171450" marR="0" lvl="0" indent="-171450"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lang="en-US" sz="1100" dirty="0" smtClean="0"/>
                        <a:t>Select a set of 5-6 photographs as final outcomes</a:t>
                      </a:r>
                      <a:r>
                        <a:rPr lang="en-US" sz="1100" baseline="0" dirty="0" smtClean="0"/>
                        <a:t> </a:t>
                      </a:r>
                      <a:r>
                        <a:rPr lang="en-US" sz="1100" dirty="0" smtClean="0"/>
                        <a:t>and evaluate – explaining in some detail how well you </a:t>
                      </a:r>
                      <a:r>
                        <a:rPr lang="en-US" sz="1100" dirty="0" err="1" smtClean="0"/>
                        <a:t>realised</a:t>
                      </a:r>
                      <a:r>
                        <a:rPr lang="en-US" sz="1100" dirty="0" smtClean="0"/>
                        <a:t> your intentions and reflect on what you learned in your Personal Study. Save final outcomes in our PRINT folder by 15:00 end of your</a:t>
                      </a:r>
                      <a:r>
                        <a:rPr lang="en-US" sz="1100" baseline="0" dirty="0" smtClean="0"/>
                        <a:t> Mock exam </a:t>
                      </a:r>
                      <a:r>
                        <a:rPr lang="en-US" sz="1100" dirty="0" smtClean="0"/>
                        <a:t>in a high-resolution (4000 pixels on the long edge.)</a:t>
                      </a:r>
                      <a:endParaRPr kumimoji="0" lang="en-GB" altLang="en-US" sz="1100" b="0" i="0" u="none" strike="noStrike" cap="none" normalizeH="0" baseline="0" dirty="0" smtClean="0">
                        <a:ln>
                          <a:noFill/>
                        </a:ln>
                        <a:solidFill>
                          <a:schemeClr val="tx1"/>
                        </a:solidFill>
                        <a:effectLst/>
                        <a:latin typeface="Tahoma"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smtClean="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smtClean="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707908">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GB" altLang="en-US" sz="1100" b="0" i="0" u="none" strike="noStrike" cap="none" normalizeH="0" baseline="0" dirty="0" smtClean="0">
                          <a:ln>
                            <a:noFill/>
                          </a:ln>
                          <a:solidFill>
                            <a:schemeClr val="tx1"/>
                          </a:solidFill>
                          <a:effectLst/>
                          <a:latin typeface="Tahoma" pitchFamily="34" charset="0"/>
                          <a:ea typeface="ＭＳ Ｐゴシック" pitchFamily="34" charset="-128"/>
                        </a:rPr>
                        <a:t>Make sure all blog posts are finished including, research, analysis, experimentation, annotation and an evaluation of final outcomes.</a:t>
                      </a: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GB" altLang="en-US" sz="1100" b="0" i="0" u="none" strike="noStrike" cap="none" normalizeH="0" baseline="0" dirty="0" smtClean="0">
                          <a:ln>
                            <a:noFill/>
                          </a:ln>
                          <a:solidFill>
                            <a:srgbClr val="FF0000"/>
                          </a:solidFill>
                          <a:effectLst/>
                          <a:latin typeface="Tahoma" pitchFamily="34" charset="0"/>
                          <a:ea typeface="ＭＳ Ｐゴシック" pitchFamily="34" charset="-128"/>
                        </a:rPr>
                        <a:t>DEADLINE: END OF MOCK EXAM</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smtClean="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smtClean="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70790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100" b="1" i="0" u="none" strike="noStrike" kern="1200" cap="none" spc="0" normalizeH="0" baseline="0" noProof="0" dirty="0" smtClean="0">
                          <a:ln>
                            <a:noFill/>
                          </a:ln>
                          <a:solidFill>
                            <a:srgbClr val="000000"/>
                          </a:solidFill>
                          <a:effectLst/>
                          <a:uLnTx/>
                          <a:uFillTx/>
                          <a:latin typeface="+mn-lt"/>
                          <a:ea typeface="+mn-ea"/>
                          <a:cs typeface="+mn-cs"/>
                        </a:rPr>
                        <a:t>Essay: </a:t>
                      </a:r>
                      <a:r>
                        <a:rPr kumimoji="0" lang="en-GB" sz="1100" b="0" i="0" u="none" strike="noStrike" kern="1200" cap="none" spc="0" normalizeH="0" baseline="0" noProof="0" dirty="0" smtClean="0">
                          <a:ln>
                            <a:noFill/>
                          </a:ln>
                          <a:solidFill>
                            <a:srgbClr val="000000"/>
                          </a:solidFill>
                          <a:effectLst/>
                          <a:uLnTx/>
                          <a:uFillTx/>
                          <a:latin typeface="+mn-lt"/>
                          <a:ea typeface="+mn-ea"/>
                          <a:cs typeface="+mn-cs"/>
                        </a:rPr>
                        <a:t>Lesson time (Wed)</a:t>
                      </a: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GB" sz="1100" b="0" i="0" u="none" strike="noStrike" kern="1200" cap="none" spc="0" normalizeH="0" baseline="0" noProof="0" dirty="0" smtClean="0">
                          <a:ln>
                            <a:noFill/>
                          </a:ln>
                          <a:solidFill>
                            <a:srgbClr val="000000"/>
                          </a:solidFill>
                          <a:effectLst/>
                          <a:uLnTx/>
                          <a:uFillTx/>
                          <a:latin typeface="+mn-lt"/>
                          <a:ea typeface="ＭＳ Ｐゴシック" pitchFamily="34" charset="-128"/>
                          <a:cs typeface="+mn-cs"/>
                        </a:rPr>
                        <a:t>Complete</a:t>
                      </a:r>
                      <a:r>
                        <a:rPr kumimoji="0" lang="en-GB" altLang="en-US" sz="1100" b="0" i="0" u="none" strike="noStrike" kern="1200" cap="none" spc="0" normalizeH="0" baseline="0" noProof="0" dirty="0" smtClean="0">
                          <a:ln>
                            <a:noFill/>
                          </a:ln>
                          <a:solidFill>
                            <a:srgbClr val="000000"/>
                          </a:solidFill>
                          <a:effectLst/>
                          <a:uLnTx/>
                          <a:uFillTx/>
                          <a:latin typeface="+mn-lt"/>
                          <a:ea typeface="ＭＳ Ｐゴシック" pitchFamily="34" charset="-128"/>
                          <a:cs typeface="+mn-cs"/>
                        </a:rPr>
                        <a:t> </a:t>
                      </a:r>
                      <a:r>
                        <a:rPr kumimoji="0" lang="en-GB" altLang="en-US" sz="1100" b="0" i="0" u="none" strike="noStrike" kern="1200" cap="none" spc="0" normalizeH="0" baseline="0" noProof="0" dirty="0" smtClean="0">
                          <a:ln>
                            <a:noFill/>
                          </a:ln>
                          <a:solidFill>
                            <a:srgbClr val="000000"/>
                          </a:solidFill>
                          <a:effectLst/>
                          <a:uLnTx/>
                          <a:uFillTx/>
                          <a:latin typeface="+mn-lt"/>
                          <a:ea typeface="ＭＳ Ｐゴシック" pitchFamily="34" charset="-128"/>
                          <a:cs typeface="+mn-cs"/>
                        </a:rPr>
                        <a:t>Conclusion, proof read, make corrections  </a:t>
                      </a:r>
                      <a:r>
                        <a:rPr kumimoji="0" lang="en-GB" altLang="en-US" sz="1100" b="0" i="0" u="none" strike="noStrike" kern="1200" cap="none" spc="0" normalizeH="0" baseline="0" noProof="0" dirty="0" smtClean="0">
                          <a:ln>
                            <a:noFill/>
                          </a:ln>
                          <a:solidFill>
                            <a:srgbClr val="000000"/>
                          </a:solidFill>
                          <a:effectLst/>
                          <a:uLnTx/>
                          <a:uFillTx/>
                          <a:latin typeface="+mn-lt"/>
                          <a:ea typeface="ＭＳ Ｐゴシック" pitchFamily="34" charset="-128"/>
                          <a:cs typeface="+mn-cs"/>
                        </a:rPr>
                        <a:t>and upload to the blog no later than </a:t>
                      </a:r>
                      <a:r>
                        <a:rPr kumimoji="0" lang="en-GB" altLang="en-US" sz="1100" b="1" i="0" u="none" strike="noStrike" kern="1200" cap="none" spc="0" normalizeH="0" baseline="0" noProof="0" dirty="0" smtClean="0">
                          <a:ln>
                            <a:noFill/>
                          </a:ln>
                          <a:solidFill>
                            <a:srgbClr val="FF0000"/>
                          </a:solidFill>
                          <a:effectLst/>
                          <a:uLnTx/>
                          <a:uFillTx/>
                          <a:latin typeface="+mn-lt"/>
                          <a:ea typeface="ＭＳ Ｐゴシック" pitchFamily="34" charset="-128"/>
                          <a:cs typeface="+mn-cs"/>
                        </a:rPr>
                        <a:t>Mon 4 Feb.</a:t>
                      </a:r>
                      <a:endParaRPr kumimoji="0" lang="en-GB" sz="1100" b="1" i="0" u="none" strike="noStrike" kern="1200" cap="none" spc="0" normalizeH="0" baseline="0" noProof="0" dirty="0" smtClean="0">
                        <a:ln>
                          <a:noFill/>
                        </a:ln>
                        <a:solidFill>
                          <a:srgbClr val="FF0000"/>
                        </a:solidFill>
                        <a:effectLst/>
                        <a:uLnTx/>
                        <a:uFillTx/>
                        <a:latin typeface="+mn-lt"/>
                        <a:ea typeface="+mn-ea"/>
                        <a:cs typeface="+mn-cs"/>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smtClean="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smtClean="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0716618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68313" y="1557338"/>
            <a:ext cx="8229600" cy="1143000"/>
          </a:xfrm>
        </p:spPr>
        <p:txBody>
          <a:bodyPr/>
          <a:lstStyle/>
          <a:p>
            <a:pPr eaLnBrk="1" hangingPunct="1"/>
            <a:r>
              <a:rPr lang="en-GB" altLang="en-US" smtClean="0"/>
              <a:t>A-Level Coursework</a:t>
            </a:r>
          </a:p>
        </p:txBody>
      </p:sp>
      <p:sp>
        <p:nvSpPr>
          <p:cNvPr id="3075" name="Text Box 3"/>
          <p:cNvSpPr txBox="1">
            <a:spLocks noChangeArrowheads="1"/>
          </p:cNvSpPr>
          <p:nvPr/>
        </p:nvSpPr>
        <p:spPr bwMode="auto">
          <a:xfrm>
            <a:off x="1187450" y="3094038"/>
            <a:ext cx="6913563" cy="341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1500">
                <a:solidFill>
                  <a:schemeClr val="tx1"/>
                </a:solidFill>
                <a:latin typeface="Arial" pitchFamily="34" charset="0"/>
                <a:ea typeface="ＭＳ Ｐゴシック" pitchFamily="34" charset="-128"/>
              </a:defRPr>
            </a:lvl1pPr>
            <a:lvl2pPr marL="742950" indent="-285750" eaLnBrk="0" hangingPunct="0">
              <a:defRPr sz="1500">
                <a:solidFill>
                  <a:schemeClr val="tx1"/>
                </a:solidFill>
                <a:latin typeface="Arial" pitchFamily="34" charset="0"/>
                <a:ea typeface="ＭＳ Ｐゴシック" pitchFamily="34" charset="-128"/>
              </a:defRPr>
            </a:lvl2pPr>
            <a:lvl3pPr marL="1143000" indent="-228600" eaLnBrk="0" hangingPunct="0">
              <a:defRPr sz="1500">
                <a:solidFill>
                  <a:schemeClr val="tx1"/>
                </a:solidFill>
                <a:latin typeface="Arial" pitchFamily="34" charset="0"/>
                <a:ea typeface="ＭＳ Ｐゴシック" pitchFamily="34" charset="-128"/>
              </a:defRPr>
            </a:lvl3pPr>
            <a:lvl4pPr marL="1600200" indent="-228600" eaLnBrk="0" hangingPunct="0">
              <a:defRPr sz="1500">
                <a:solidFill>
                  <a:schemeClr val="tx1"/>
                </a:solidFill>
                <a:latin typeface="Arial" pitchFamily="34" charset="0"/>
                <a:ea typeface="ＭＳ Ｐゴシック" pitchFamily="34" charset="-128"/>
              </a:defRPr>
            </a:lvl4pPr>
            <a:lvl5pPr marL="2057400" indent="-228600" eaLnBrk="0" hangingPunct="0">
              <a:defRPr sz="15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9pPr>
          </a:lstStyle>
          <a:p>
            <a:pPr algn="ctr" eaLnBrk="1" hangingPunct="1">
              <a:defRPr/>
            </a:pPr>
            <a:r>
              <a:rPr lang="en-GB" altLang="en-US" sz="1800" i="1" dirty="0"/>
              <a:t> </a:t>
            </a:r>
            <a:r>
              <a:rPr lang="en-GB" altLang="en-US" sz="1800" dirty="0">
                <a:solidFill>
                  <a:schemeClr val="tx2"/>
                </a:solidFill>
              </a:rPr>
              <a:t>The </a:t>
            </a:r>
            <a:r>
              <a:rPr lang="en-GB" altLang="en-US" sz="1800" dirty="0" smtClean="0">
                <a:solidFill>
                  <a:schemeClr val="tx2"/>
                </a:solidFill>
              </a:rPr>
              <a:t>A-level coursework </a:t>
            </a:r>
            <a:r>
              <a:rPr lang="en-GB" altLang="en-US" sz="1800" dirty="0">
                <a:solidFill>
                  <a:schemeClr val="tx2"/>
                </a:solidFill>
              </a:rPr>
              <a:t>consist of two </a:t>
            </a:r>
            <a:r>
              <a:rPr lang="en-GB" altLang="en-US" sz="1800" dirty="0" smtClean="0">
                <a:solidFill>
                  <a:schemeClr val="tx2"/>
                </a:solidFill>
              </a:rPr>
              <a:t>modules, </a:t>
            </a:r>
            <a:r>
              <a:rPr lang="en-GB" altLang="en-US" sz="1800" b="1" dirty="0" smtClean="0">
                <a:solidFill>
                  <a:schemeClr val="tx2"/>
                </a:solidFill>
              </a:rPr>
              <a:t>Personal Investigation </a:t>
            </a:r>
            <a:r>
              <a:rPr lang="en-GB" altLang="en-US" sz="1800" dirty="0" smtClean="0">
                <a:solidFill>
                  <a:schemeClr val="tx2"/>
                </a:solidFill>
              </a:rPr>
              <a:t>(</a:t>
            </a:r>
            <a:r>
              <a:rPr lang="en-GB" altLang="en-US" sz="1800" dirty="0">
                <a:solidFill>
                  <a:schemeClr val="tx2"/>
                </a:solidFill>
              </a:rPr>
              <a:t>worth 72 marks) and </a:t>
            </a:r>
            <a:r>
              <a:rPr lang="en-GB" altLang="en-US" sz="1800" b="1" dirty="0">
                <a:solidFill>
                  <a:schemeClr val="tx2"/>
                </a:solidFill>
              </a:rPr>
              <a:t>Personal Study </a:t>
            </a:r>
            <a:r>
              <a:rPr lang="en-GB" altLang="en-US" sz="1800" dirty="0" smtClean="0">
                <a:solidFill>
                  <a:schemeClr val="tx2"/>
                </a:solidFill>
              </a:rPr>
              <a:t>(essay worth </a:t>
            </a:r>
            <a:r>
              <a:rPr lang="en-GB" altLang="en-US" sz="1800" dirty="0">
                <a:solidFill>
                  <a:schemeClr val="tx2"/>
                </a:solidFill>
              </a:rPr>
              <a:t>18 marks) which are interlinked and informed by each </a:t>
            </a:r>
            <a:r>
              <a:rPr lang="en-GB" altLang="en-US" sz="1800" dirty="0" smtClean="0">
                <a:solidFill>
                  <a:schemeClr val="tx2"/>
                </a:solidFill>
              </a:rPr>
              <a:t>other</a:t>
            </a:r>
          </a:p>
          <a:p>
            <a:pPr algn="ctr" eaLnBrk="1" hangingPunct="1">
              <a:defRPr/>
            </a:pPr>
            <a:endParaRPr lang="en-GB" altLang="en-US" sz="1800" dirty="0">
              <a:solidFill>
                <a:schemeClr val="tx2"/>
              </a:solidFill>
            </a:endParaRPr>
          </a:p>
          <a:p>
            <a:pPr algn="ctr" eaLnBrk="1" hangingPunct="1">
              <a:defRPr/>
            </a:pPr>
            <a:r>
              <a:rPr lang="en-GB" altLang="en-US" sz="1800" dirty="0" smtClean="0">
                <a:solidFill>
                  <a:schemeClr val="tx2"/>
                </a:solidFill>
              </a:rPr>
              <a:t>All the work that you produced (both coursework and exam) in </a:t>
            </a:r>
            <a:br>
              <a:rPr lang="en-GB" altLang="en-US" sz="1800" dirty="0" smtClean="0">
                <a:solidFill>
                  <a:schemeClr val="tx2"/>
                </a:solidFill>
              </a:rPr>
            </a:br>
            <a:r>
              <a:rPr lang="en-GB" altLang="en-US" sz="1800" dirty="0" err="1" smtClean="0">
                <a:solidFill>
                  <a:schemeClr val="tx2"/>
                </a:solidFill>
              </a:rPr>
              <a:t>Yr</a:t>
            </a:r>
            <a:r>
              <a:rPr lang="en-GB" altLang="en-US" sz="1800" dirty="0" smtClean="0">
                <a:solidFill>
                  <a:schemeClr val="tx2"/>
                </a:solidFill>
              </a:rPr>
              <a:t> 12 also contributes towards A-Level coursework overall equate to 60% of the total marks. </a:t>
            </a:r>
          </a:p>
          <a:p>
            <a:pPr algn="ctr" eaLnBrk="1" hangingPunct="1">
              <a:defRPr/>
            </a:pPr>
            <a:endParaRPr lang="en-GB" altLang="en-US" sz="1800" dirty="0">
              <a:solidFill>
                <a:schemeClr val="tx2"/>
              </a:solidFill>
            </a:endParaRPr>
          </a:p>
          <a:p>
            <a:pPr algn="ctr" eaLnBrk="1" hangingPunct="1">
              <a:defRPr/>
            </a:pPr>
            <a:r>
              <a:rPr lang="en-GB" altLang="en-US" sz="1800" dirty="0" smtClean="0">
                <a:solidFill>
                  <a:schemeClr val="tx2"/>
                </a:solidFill>
              </a:rPr>
              <a:t>From 1</a:t>
            </a:r>
            <a:r>
              <a:rPr lang="en-GB" altLang="en-US" sz="1800" baseline="30000" dirty="0" smtClean="0">
                <a:solidFill>
                  <a:schemeClr val="tx2"/>
                </a:solidFill>
              </a:rPr>
              <a:t>st</a:t>
            </a:r>
            <a:r>
              <a:rPr lang="en-GB" altLang="en-US" sz="1800" dirty="0" smtClean="0">
                <a:solidFill>
                  <a:schemeClr val="tx2"/>
                </a:solidFill>
              </a:rPr>
              <a:t> of February 2018 you will begin your final component, </a:t>
            </a:r>
            <a:r>
              <a:rPr lang="en-GB" altLang="en-US" sz="1800" b="1" dirty="0" smtClean="0">
                <a:solidFill>
                  <a:schemeClr val="tx2"/>
                </a:solidFill>
              </a:rPr>
              <a:t>Externally Set Assignment </a:t>
            </a:r>
            <a:r>
              <a:rPr lang="en-GB" altLang="en-US" sz="1800" dirty="0" smtClean="0">
                <a:solidFill>
                  <a:schemeClr val="tx2"/>
                </a:solidFill>
              </a:rPr>
              <a:t>(Exam) that accounts for the remaining 40% of the combined A-level Photography marks </a:t>
            </a:r>
          </a:p>
          <a:p>
            <a:pPr algn="ctr" eaLnBrk="1" hangingPunct="1">
              <a:defRPr/>
            </a:pPr>
            <a:endParaRPr lang="en-GB" altLang="en-US" sz="1800" dirty="0">
              <a:solidFill>
                <a:schemeClr val="tx2"/>
              </a:solidFill>
            </a:endParaRPr>
          </a:p>
        </p:txBody>
      </p:sp>
    </p:spTree>
    <p:extLst>
      <p:ext uri="{BB962C8B-B14F-4D97-AF65-F5344CB8AC3E}">
        <p14:creationId xmlns:p14="http://schemas.microsoft.com/office/powerpoint/2010/main" val="18345176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Text Box 4"/>
          <p:cNvSpPr txBox="1">
            <a:spLocks noChangeArrowheads="1"/>
          </p:cNvSpPr>
          <p:nvPr/>
        </p:nvSpPr>
        <p:spPr bwMode="auto">
          <a:xfrm>
            <a:off x="468313" y="188913"/>
            <a:ext cx="8135937" cy="62786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a:defRPr>
                <a:solidFill>
                  <a:schemeClr val="tx1"/>
                </a:solidFill>
                <a:latin typeface="Arial" pitchFamily="34" charset="0"/>
              </a:defRPr>
            </a:lvl1pPr>
            <a:lvl2pPr>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lgn="ctr" fontAlgn="base">
              <a:spcBef>
                <a:spcPct val="0"/>
              </a:spcBef>
              <a:spcAft>
                <a:spcPct val="0"/>
              </a:spcAft>
              <a:defRPr/>
            </a:pPr>
            <a:r>
              <a:rPr lang="en-GB" altLang="en-US" sz="2400" b="1" dirty="0" smtClean="0">
                <a:solidFill>
                  <a:srgbClr val="000000"/>
                </a:solidFill>
                <a:ea typeface="MS PGothic" pitchFamily="34" charset="-128"/>
              </a:rPr>
              <a:t>What is a Personal Study?</a:t>
            </a:r>
          </a:p>
          <a:p>
            <a:pPr fontAlgn="base">
              <a:spcBef>
                <a:spcPct val="0"/>
              </a:spcBef>
              <a:spcAft>
                <a:spcPct val="0"/>
              </a:spcAft>
              <a:defRPr/>
            </a:pPr>
            <a:endParaRPr lang="en-GB" altLang="en-US" dirty="0" smtClean="0">
              <a:solidFill>
                <a:srgbClr val="000000"/>
              </a:solidFill>
              <a:ea typeface="MS PGothic" pitchFamily="34" charset="-128"/>
            </a:endParaRPr>
          </a:p>
          <a:p>
            <a:r>
              <a:rPr lang="en-US" dirty="0"/>
              <a:t>The aim of this unit is to </a:t>
            </a:r>
            <a:r>
              <a:rPr lang="en-US" b="1" dirty="0"/>
              <a:t>critically investigate, question and challenge</a:t>
            </a:r>
            <a:r>
              <a:rPr lang="en-US" dirty="0"/>
              <a:t> a particular style, area or work by artists/ photographer(s) which will inform and develop your own emerging practice as a student of photography. The unit is designed to be an extension of your practical work in your Personal Investigation module where the practical informs and develops the theoretical elements and vice versa of your ongoing project</a:t>
            </a:r>
            <a:r>
              <a:rPr lang="en-US" dirty="0" smtClean="0"/>
              <a:t>.</a:t>
            </a:r>
            <a:br>
              <a:rPr lang="en-US" dirty="0" smtClean="0"/>
            </a:br>
            <a:endParaRPr lang="en-US" dirty="0"/>
          </a:p>
          <a:p>
            <a:r>
              <a:rPr lang="en-US" dirty="0"/>
              <a:t>Your </a:t>
            </a:r>
            <a:r>
              <a:rPr lang="en-US" b="1" dirty="0"/>
              <a:t>Personal Study</a:t>
            </a:r>
            <a:r>
              <a:rPr lang="en-US" dirty="0"/>
              <a:t> is a written and illustrated dissertation, including a written essay (1000-3000 words) and a photographic body of work (250- 500 photos) with a number of final outcomes produced from your </a:t>
            </a:r>
            <a:r>
              <a:rPr lang="en-US" b="1" dirty="0"/>
              <a:t>Personal Investigation</a:t>
            </a:r>
            <a:r>
              <a:rPr lang="en-US" dirty="0"/>
              <a:t> unit</a:t>
            </a:r>
            <a:r>
              <a:rPr lang="en-US" dirty="0" smtClean="0"/>
              <a:t>.</a:t>
            </a:r>
            <a:br>
              <a:rPr lang="en-US" dirty="0" smtClean="0"/>
            </a:br>
            <a:endParaRPr lang="en-US" dirty="0"/>
          </a:p>
          <a:p>
            <a:r>
              <a:rPr lang="en-US" dirty="0"/>
              <a:t>This year you have to make</a:t>
            </a:r>
            <a:r>
              <a:rPr lang="en-US" b="1" dirty="0"/>
              <a:t> </a:t>
            </a:r>
            <a:r>
              <a:rPr lang="en-US" dirty="0"/>
              <a:t>a</a:t>
            </a:r>
            <a:r>
              <a:rPr lang="en-US" b="1" dirty="0"/>
              <a:t> photo book, </a:t>
            </a:r>
            <a:r>
              <a:rPr lang="en-US" dirty="0"/>
              <a:t>either online using Blurb or by hand using traditional book binding techniques, which you design to include both your essay and a final selection and sequence </a:t>
            </a:r>
            <a:r>
              <a:rPr lang="en-US" dirty="0" smtClean="0"/>
              <a:t>of your photographs produced as a response to your chosen theme of</a:t>
            </a:r>
            <a:r>
              <a:rPr lang="en-US" b="1" dirty="0" smtClean="0"/>
              <a:t> POLITICAL LANDSCAPES</a:t>
            </a:r>
            <a:br>
              <a:rPr lang="en-US" b="1" dirty="0" smtClean="0"/>
            </a:br>
            <a:endParaRPr lang="en-US" dirty="0"/>
          </a:p>
          <a:p>
            <a:r>
              <a:rPr lang="en-US" dirty="0"/>
              <a:t>In addition, we are also expecting that those of you who want to go above and beyond to achieve top grades will produce a </a:t>
            </a:r>
            <a:r>
              <a:rPr lang="en-US" b="1" dirty="0"/>
              <a:t>mini film/ pod cas</a:t>
            </a:r>
            <a:r>
              <a:rPr lang="en-US" dirty="0"/>
              <a:t>t with sound and images based on the same narrative as above</a:t>
            </a:r>
          </a:p>
        </p:txBody>
      </p:sp>
    </p:spTree>
    <p:extLst>
      <p:ext uri="{BB962C8B-B14F-4D97-AF65-F5344CB8AC3E}">
        <p14:creationId xmlns:p14="http://schemas.microsoft.com/office/powerpoint/2010/main" val="8247126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ext Box 2"/>
          <p:cNvSpPr txBox="1">
            <a:spLocks noChangeArrowheads="1"/>
          </p:cNvSpPr>
          <p:nvPr/>
        </p:nvSpPr>
        <p:spPr bwMode="auto">
          <a:xfrm>
            <a:off x="468313" y="333375"/>
            <a:ext cx="8280400" cy="5645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eaLnBrk="0" hangingPunct="0">
              <a:defRPr sz="1500">
                <a:solidFill>
                  <a:schemeClr val="tx1"/>
                </a:solidFill>
                <a:latin typeface="Arial" pitchFamily="34" charset="0"/>
                <a:ea typeface="ＭＳ Ｐゴシック" pitchFamily="34" charset="-128"/>
              </a:defRPr>
            </a:lvl1pPr>
            <a:lvl2pPr marL="742950" indent="-285750" eaLnBrk="0" hangingPunct="0">
              <a:defRPr sz="1500">
                <a:solidFill>
                  <a:schemeClr val="tx1"/>
                </a:solidFill>
                <a:latin typeface="Arial" pitchFamily="34" charset="0"/>
                <a:ea typeface="ＭＳ Ｐゴシック" pitchFamily="34" charset="-128"/>
              </a:defRPr>
            </a:lvl2pPr>
            <a:lvl3pPr marL="1143000" indent="-228600" eaLnBrk="0" hangingPunct="0">
              <a:defRPr sz="1500">
                <a:solidFill>
                  <a:schemeClr val="tx1"/>
                </a:solidFill>
                <a:latin typeface="Arial" pitchFamily="34" charset="0"/>
                <a:ea typeface="ＭＳ Ｐゴシック" pitchFamily="34" charset="-128"/>
              </a:defRPr>
            </a:lvl3pPr>
            <a:lvl4pPr marL="1600200" indent="-228600" eaLnBrk="0" hangingPunct="0">
              <a:defRPr sz="1500">
                <a:solidFill>
                  <a:schemeClr val="tx1"/>
                </a:solidFill>
                <a:latin typeface="Arial" pitchFamily="34" charset="0"/>
                <a:ea typeface="ＭＳ Ｐゴシック" pitchFamily="34" charset="-128"/>
              </a:defRPr>
            </a:lvl4pPr>
            <a:lvl5pPr marL="2057400" indent="-228600" eaLnBrk="0" hangingPunct="0">
              <a:defRPr sz="15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9pPr>
          </a:lstStyle>
          <a:p>
            <a:pPr algn="ctr" eaLnBrk="1" fontAlgn="base" hangingPunct="1">
              <a:spcBef>
                <a:spcPct val="0"/>
              </a:spcBef>
              <a:spcAft>
                <a:spcPct val="0"/>
              </a:spcAft>
              <a:defRPr/>
            </a:pPr>
            <a:r>
              <a:rPr lang="en-GB" altLang="en-US" sz="2400" b="1" smtClean="0">
                <a:solidFill>
                  <a:srgbClr val="000000"/>
                </a:solidFill>
              </a:rPr>
              <a:t>What it says in the syllabus </a:t>
            </a:r>
            <a:r>
              <a:rPr lang="en-GB" altLang="en-US" sz="2400" i="1" smtClean="0">
                <a:solidFill>
                  <a:srgbClr val="000000"/>
                </a:solidFill>
              </a:rPr>
              <a:t>(Edexcel)</a:t>
            </a:r>
            <a:r>
              <a:rPr lang="en-GB" altLang="en-US" sz="1600" i="1" smtClean="0">
                <a:solidFill>
                  <a:srgbClr val="000000"/>
                </a:solidFill>
              </a:rPr>
              <a:t/>
            </a:r>
            <a:br>
              <a:rPr lang="en-GB" altLang="en-US" sz="1600" i="1" smtClean="0">
                <a:solidFill>
                  <a:srgbClr val="000000"/>
                </a:solidFill>
              </a:rPr>
            </a:br>
            <a:endParaRPr lang="en-GB" altLang="en-US" sz="1600" smtClean="0">
              <a:solidFill>
                <a:srgbClr val="000000"/>
              </a:solidFill>
            </a:endParaRPr>
          </a:p>
          <a:p>
            <a:pPr eaLnBrk="1" fontAlgn="base" hangingPunct="1">
              <a:spcBef>
                <a:spcPct val="0"/>
              </a:spcBef>
              <a:spcAft>
                <a:spcPct val="0"/>
              </a:spcAft>
              <a:buFontTx/>
              <a:buChar char="•"/>
              <a:defRPr/>
            </a:pPr>
            <a:r>
              <a:rPr lang="en-GB" altLang="en-US" sz="1800" smtClean="0">
                <a:solidFill>
                  <a:srgbClr val="000000"/>
                </a:solidFill>
              </a:rPr>
              <a:t>  Essential that students build on their prior knowledge and experience </a:t>
            </a:r>
          </a:p>
          <a:p>
            <a:pPr eaLnBrk="1" fontAlgn="base" hangingPunct="1">
              <a:spcBef>
                <a:spcPct val="0"/>
              </a:spcBef>
              <a:spcAft>
                <a:spcPct val="0"/>
              </a:spcAft>
              <a:defRPr/>
            </a:pPr>
            <a:r>
              <a:rPr lang="en-GB" altLang="en-US" sz="1800" smtClean="0">
                <a:solidFill>
                  <a:srgbClr val="000000"/>
                </a:solidFill>
              </a:rPr>
              <a:t>   developed during the course.</a:t>
            </a:r>
          </a:p>
          <a:p>
            <a:pPr eaLnBrk="1" fontAlgn="base" hangingPunct="1">
              <a:spcBef>
                <a:spcPct val="0"/>
              </a:spcBef>
              <a:spcAft>
                <a:spcPct val="0"/>
              </a:spcAft>
              <a:buFontTx/>
              <a:buChar char="•"/>
              <a:defRPr/>
            </a:pPr>
            <a:r>
              <a:rPr lang="en-GB" altLang="en-US" sz="1800" smtClean="0">
                <a:solidFill>
                  <a:srgbClr val="000000"/>
                </a:solidFill>
              </a:rPr>
              <a:t>  Select artists work, methods and art movements appropriate to your previous   </a:t>
            </a:r>
          </a:p>
          <a:p>
            <a:pPr eaLnBrk="1" fontAlgn="base" hangingPunct="1">
              <a:spcBef>
                <a:spcPct val="0"/>
              </a:spcBef>
              <a:spcAft>
                <a:spcPct val="0"/>
              </a:spcAft>
              <a:defRPr/>
            </a:pPr>
            <a:r>
              <a:rPr lang="en-GB" altLang="en-US" sz="1800" b="1" smtClean="0">
                <a:solidFill>
                  <a:srgbClr val="000000"/>
                </a:solidFill>
              </a:rPr>
              <a:t>   coursework work </a:t>
            </a:r>
            <a:r>
              <a:rPr lang="en-GB" altLang="en-US" sz="1800" smtClean="0">
                <a:solidFill>
                  <a:srgbClr val="000000"/>
                </a:solidFill>
              </a:rPr>
              <a:t>as a suitable basis for your study.</a:t>
            </a:r>
          </a:p>
          <a:p>
            <a:pPr eaLnBrk="1" fontAlgn="base" hangingPunct="1">
              <a:spcBef>
                <a:spcPct val="0"/>
              </a:spcBef>
              <a:spcAft>
                <a:spcPct val="0"/>
              </a:spcAft>
              <a:buFontTx/>
              <a:buChar char="•"/>
              <a:defRPr/>
            </a:pPr>
            <a:r>
              <a:rPr lang="en-GB" altLang="en-US" sz="1800" smtClean="0">
                <a:solidFill>
                  <a:srgbClr val="000000"/>
                </a:solidFill>
              </a:rPr>
              <a:t>  Investigate a wide range of work and sources.</a:t>
            </a:r>
          </a:p>
          <a:p>
            <a:pPr eaLnBrk="1" fontAlgn="base" hangingPunct="1">
              <a:spcBef>
                <a:spcPct val="0"/>
              </a:spcBef>
              <a:spcAft>
                <a:spcPct val="0"/>
              </a:spcAft>
              <a:buFontTx/>
              <a:buChar char="•"/>
              <a:defRPr/>
            </a:pPr>
            <a:r>
              <a:rPr lang="en-GB" altLang="en-US" sz="1800" smtClean="0">
                <a:solidFill>
                  <a:srgbClr val="000000"/>
                </a:solidFill>
              </a:rPr>
              <a:t>  Develop your written dissertation in the light of your chosen focus from the </a:t>
            </a:r>
          </a:p>
          <a:p>
            <a:pPr eaLnBrk="1" fontAlgn="base" hangingPunct="1">
              <a:spcBef>
                <a:spcPct val="0"/>
              </a:spcBef>
              <a:spcAft>
                <a:spcPct val="0"/>
              </a:spcAft>
              <a:defRPr/>
            </a:pPr>
            <a:r>
              <a:rPr lang="en-GB" altLang="en-US" sz="1800" b="1" smtClean="0">
                <a:solidFill>
                  <a:srgbClr val="000000"/>
                </a:solidFill>
              </a:rPr>
              <a:t>   practical part</a:t>
            </a:r>
            <a:r>
              <a:rPr lang="en-GB" altLang="en-US" sz="1800" smtClean="0">
                <a:solidFill>
                  <a:srgbClr val="000000"/>
                </a:solidFill>
              </a:rPr>
              <a:t> of previous coursework and projects.</a:t>
            </a:r>
          </a:p>
          <a:p>
            <a:pPr eaLnBrk="1" fontAlgn="base" hangingPunct="1">
              <a:spcBef>
                <a:spcPct val="0"/>
              </a:spcBef>
              <a:spcAft>
                <a:spcPct val="0"/>
              </a:spcAft>
              <a:buFontTx/>
              <a:buChar char="•"/>
              <a:defRPr/>
            </a:pPr>
            <a:r>
              <a:rPr lang="en-GB" altLang="en-US" sz="1800" smtClean="0">
                <a:solidFill>
                  <a:srgbClr val="000000"/>
                </a:solidFill>
              </a:rPr>
              <a:t>  Establish coherent and sustainable links between your own </a:t>
            </a:r>
            <a:r>
              <a:rPr lang="en-GB" altLang="en-US" sz="1800" b="1" smtClean="0">
                <a:solidFill>
                  <a:srgbClr val="000000"/>
                </a:solidFill>
              </a:rPr>
              <a:t>practical work</a:t>
            </a:r>
            <a:r>
              <a:rPr lang="en-GB" altLang="en-US" sz="1800" smtClean="0">
                <a:solidFill>
                  <a:srgbClr val="000000"/>
                </a:solidFill>
              </a:rPr>
              <a:t> </a:t>
            </a:r>
          </a:p>
          <a:p>
            <a:pPr eaLnBrk="1" fontAlgn="base" hangingPunct="1">
              <a:spcBef>
                <a:spcPct val="0"/>
              </a:spcBef>
              <a:spcAft>
                <a:spcPct val="0"/>
              </a:spcAft>
              <a:defRPr/>
            </a:pPr>
            <a:r>
              <a:rPr lang="en-GB" altLang="en-US" sz="1800" smtClean="0">
                <a:solidFill>
                  <a:srgbClr val="000000"/>
                </a:solidFill>
              </a:rPr>
              <a:t>   with that of historical and contemporary reference.</a:t>
            </a:r>
          </a:p>
          <a:p>
            <a:pPr eaLnBrk="1" fontAlgn="base" hangingPunct="1">
              <a:spcBef>
                <a:spcPct val="0"/>
              </a:spcBef>
              <a:spcAft>
                <a:spcPct val="0"/>
              </a:spcAft>
              <a:buFontTx/>
              <a:buChar char="•"/>
              <a:defRPr/>
            </a:pPr>
            <a:r>
              <a:rPr lang="en-GB" altLang="en-US" sz="1800" smtClean="0">
                <a:solidFill>
                  <a:srgbClr val="000000"/>
                </a:solidFill>
              </a:rPr>
              <a:t>  Be aware of some of the methods employed by critics and historians within </a:t>
            </a:r>
          </a:p>
          <a:p>
            <a:pPr eaLnBrk="1" fontAlgn="base" hangingPunct="1">
              <a:spcBef>
                <a:spcPct val="0"/>
              </a:spcBef>
              <a:spcAft>
                <a:spcPct val="0"/>
              </a:spcAft>
              <a:defRPr/>
            </a:pPr>
            <a:r>
              <a:rPr lang="en-GB" altLang="en-US" sz="1800" smtClean="0">
                <a:solidFill>
                  <a:srgbClr val="000000"/>
                </a:solidFill>
              </a:rPr>
              <a:t>   the history of art and photography.</a:t>
            </a:r>
          </a:p>
          <a:p>
            <a:pPr eaLnBrk="1" fontAlgn="base" hangingPunct="1">
              <a:spcBef>
                <a:spcPct val="0"/>
              </a:spcBef>
              <a:spcAft>
                <a:spcPct val="0"/>
              </a:spcAft>
              <a:buFontTx/>
              <a:buChar char="•"/>
              <a:defRPr/>
            </a:pPr>
            <a:r>
              <a:rPr lang="en-GB" altLang="en-US" sz="1800" smtClean="0">
                <a:solidFill>
                  <a:srgbClr val="000000"/>
                </a:solidFill>
              </a:rPr>
              <a:t>  Demonstrate a sound understanding of your chosen area of study with </a:t>
            </a:r>
          </a:p>
          <a:p>
            <a:pPr eaLnBrk="1" fontAlgn="base" hangingPunct="1">
              <a:spcBef>
                <a:spcPct val="0"/>
              </a:spcBef>
              <a:spcAft>
                <a:spcPct val="0"/>
              </a:spcAft>
              <a:defRPr/>
            </a:pPr>
            <a:r>
              <a:rPr lang="en-GB" altLang="en-US" sz="1800" smtClean="0">
                <a:solidFill>
                  <a:srgbClr val="000000"/>
                </a:solidFill>
              </a:rPr>
              <a:t>   appropriate use of critical vocabulary.</a:t>
            </a:r>
          </a:p>
          <a:p>
            <a:pPr eaLnBrk="1" fontAlgn="base" hangingPunct="1">
              <a:spcBef>
                <a:spcPct val="0"/>
              </a:spcBef>
              <a:spcAft>
                <a:spcPct val="0"/>
              </a:spcAft>
              <a:buFontTx/>
              <a:buChar char="•"/>
              <a:defRPr/>
            </a:pPr>
            <a:r>
              <a:rPr lang="en-GB" altLang="en-US" sz="1800" smtClean="0">
                <a:solidFill>
                  <a:srgbClr val="000000"/>
                </a:solidFill>
              </a:rPr>
              <a:t>  Show evidence for an ongoing critical and analytical review of your </a:t>
            </a:r>
          </a:p>
          <a:p>
            <a:pPr eaLnBrk="1" fontAlgn="base" hangingPunct="1">
              <a:spcBef>
                <a:spcPct val="0"/>
              </a:spcBef>
              <a:spcAft>
                <a:spcPct val="0"/>
              </a:spcAft>
              <a:defRPr/>
            </a:pPr>
            <a:r>
              <a:rPr lang="en-GB" altLang="en-US" sz="1800" smtClean="0">
                <a:solidFill>
                  <a:srgbClr val="000000"/>
                </a:solidFill>
              </a:rPr>
              <a:t>   investigation – both your written essay and own </a:t>
            </a:r>
            <a:r>
              <a:rPr lang="en-GB" altLang="en-US" sz="1800" b="1" smtClean="0">
                <a:solidFill>
                  <a:srgbClr val="000000"/>
                </a:solidFill>
              </a:rPr>
              <a:t>practical work</a:t>
            </a:r>
            <a:r>
              <a:rPr lang="en-GB" altLang="en-US" sz="1800" smtClean="0">
                <a:solidFill>
                  <a:srgbClr val="000000"/>
                </a:solidFill>
              </a:rPr>
              <a:t> in response to   </a:t>
            </a:r>
          </a:p>
          <a:p>
            <a:pPr eaLnBrk="1" fontAlgn="base" hangingPunct="1">
              <a:spcBef>
                <a:spcPct val="0"/>
              </a:spcBef>
              <a:spcAft>
                <a:spcPct val="0"/>
              </a:spcAft>
              <a:defRPr/>
            </a:pPr>
            <a:r>
              <a:rPr lang="en-GB" altLang="en-US" sz="1800" smtClean="0">
                <a:solidFill>
                  <a:srgbClr val="000000"/>
                </a:solidFill>
              </a:rPr>
              <a:t>   research and analysis.</a:t>
            </a:r>
          </a:p>
          <a:p>
            <a:pPr eaLnBrk="1" fontAlgn="base" hangingPunct="1">
              <a:spcBef>
                <a:spcPct val="0"/>
              </a:spcBef>
              <a:spcAft>
                <a:spcPct val="0"/>
              </a:spcAft>
              <a:buFontTx/>
              <a:buChar char="•"/>
              <a:defRPr/>
            </a:pPr>
            <a:r>
              <a:rPr lang="en-GB" altLang="en-US" sz="1800" smtClean="0">
                <a:solidFill>
                  <a:srgbClr val="000000"/>
                </a:solidFill>
              </a:rPr>
              <a:t>  Develop a personal and critical enquiry. </a:t>
            </a:r>
          </a:p>
          <a:p>
            <a:pPr eaLnBrk="1" fontAlgn="base" hangingPunct="1">
              <a:spcBef>
                <a:spcPct val="0"/>
              </a:spcBef>
              <a:spcAft>
                <a:spcPct val="0"/>
              </a:spcAft>
              <a:buFontTx/>
              <a:buChar char="•"/>
              <a:defRPr/>
            </a:pPr>
            <a:r>
              <a:rPr lang="en-GB" altLang="en-US" sz="1800" smtClean="0">
                <a:solidFill>
                  <a:srgbClr val="000000"/>
                </a:solidFill>
              </a:rPr>
              <a:t>  Culminate in an illustrated written presentation.</a:t>
            </a:r>
          </a:p>
        </p:txBody>
      </p:sp>
    </p:spTree>
    <p:extLst>
      <p:ext uri="{BB962C8B-B14F-4D97-AF65-F5344CB8AC3E}">
        <p14:creationId xmlns:p14="http://schemas.microsoft.com/office/powerpoint/2010/main" val="26521327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a:xfrm>
            <a:off x="457200" y="314325"/>
            <a:ext cx="8229600" cy="1143000"/>
          </a:xfrm>
        </p:spPr>
        <p:txBody>
          <a:bodyPr/>
          <a:lstStyle/>
          <a:p>
            <a:pPr eaLnBrk="1" hangingPunct="1">
              <a:defRPr/>
            </a:pPr>
            <a:r>
              <a:rPr lang="en-GB" sz="4000"/>
              <a:t>METHODOLOGY OF ANALYSIS</a:t>
            </a:r>
            <a:br>
              <a:rPr lang="en-GB" sz="4000"/>
            </a:br>
            <a:r>
              <a:rPr lang="en-GB" sz="4000"/>
              <a:t> </a:t>
            </a:r>
            <a:r>
              <a:rPr lang="en-GB" sz="3200"/>
              <a:t>How to analyse a photograph critically </a:t>
            </a:r>
          </a:p>
        </p:txBody>
      </p:sp>
      <p:sp>
        <p:nvSpPr>
          <p:cNvPr id="32771" name="Rectangle 3"/>
          <p:cNvSpPr>
            <a:spLocks noGrp="1" noChangeArrowheads="1"/>
          </p:cNvSpPr>
          <p:nvPr>
            <p:ph type="body" idx="4294967295"/>
          </p:nvPr>
        </p:nvSpPr>
        <p:spPr>
          <a:xfrm>
            <a:off x="457200" y="1927225"/>
            <a:ext cx="8229600" cy="4525963"/>
          </a:xfrm>
        </p:spPr>
        <p:txBody>
          <a:bodyPr/>
          <a:lstStyle/>
          <a:p>
            <a:pPr marL="609600" indent="-609600" algn="ctr" eaLnBrk="1" hangingPunct="1">
              <a:buFontTx/>
              <a:buNone/>
              <a:defRPr/>
            </a:pPr>
            <a:r>
              <a:rPr lang="en-GB" sz="2000"/>
              <a:t> </a:t>
            </a:r>
            <a:endParaRPr lang="en-GB" sz="3800"/>
          </a:p>
          <a:p>
            <a:pPr marL="609600" indent="-609600" eaLnBrk="1" hangingPunct="1">
              <a:buFontTx/>
              <a:buAutoNum type="arabicPeriod"/>
              <a:defRPr/>
            </a:pPr>
            <a:r>
              <a:rPr lang="en-GB" sz="2000" b="1"/>
              <a:t>Describing</a:t>
            </a:r>
            <a:r>
              <a:rPr lang="en-GB" sz="2000"/>
              <a:t> ~ </a:t>
            </a:r>
            <a:r>
              <a:rPr lang="en-GB" sz="2000" b="1">
                <a:solidFill>
                  <a:srgbClr val="FE0600"/>
                </a:solidFill>
              </a:rPr>
              <a:t>FORM</a:t>
            </a:r>
            <a:r>
              <a:rPr lang="en-GB" sz="2000"/>
              <a:t> ~ What is here? What am I looking at?</a:t>
            </a:r>
          </a:p>
          <a:p>
            <a:pPr marL="609600" indent="-609600" eaLnBrk="1" hangingPunct="1">
              <a:buFontTx/>
              <a:buAutoNum type="arabicPeriod"/>
              <a:defRPr/>
            </a:pPr>
            <a:r>
              <a:rPr lang="en-GB" sz="2000" b="1"/>
              <a:t>Interpreting</a:t>
            </a:r>
            <a:r>
              <a:rPr lang="en-GB" sz="2000"/>
              <a:t> ~ </a:t>
            </a:r>
            <a:r>
              <a:rPr lang="en-GB" sz="2000" b="1">
                <a:solidFill>
                  <a:srgbClr val="FE0600"/>
                </a:solidFill>
              </a:rPr>
              <a:t>MEANING</a:t>
            </a:r>
            <a:r>
              <a:rPr lang="en-GB" sz="2000"/>
              <a:t> ~ What is it about?</a:t>
            </a:r>
          </a:p>
          <a:p>
            <a:pPr marL="609600" indent="-609600" eaLnBrk="1" hangingPunct="1">
              <a:buFontTx/>
              <a:buAutoNum type="arabicPeriod"/>
              <a:defRPr/>
            </a:pPr>
            <a:r>
              <a:rPr lang="en-GB" sz="2000" b="1"/>
              <a:t>Evaluating</a:t>
            </a:r>
            <a:r>
              <a:rPr lang="en-GB" sz="2000"/>
              <a:t> ~ </a:t>
            </a:r>
            <a:r>
              <a:rPr lang="en-GB" sz="2000" b="1">
                <a:solidFill>
                  <a:srgbClr val="FE0600"/>
                </a:solidFill>
              </a:rPr>
              <a:t>JUDGEMENT</a:t>
            </a:r>
            <a:r>
              <a:rPr lang="en-GB" sz="2000" b="1"/>
              <a:t> </a:t>
            </a:r>
            <a:r>
              <a:rPr lang="en-GB" sz="2000"/>
              <a:t>~ How good is it?</a:t>
            </a:r>
          </a:p>
          <a:p>
            <a:pPr marL="609600" indent="-609600" eaLnBrk="1" hangingPunct="1">
              <a:buFontTx/>
              <a:buAutoNum type="arabicPeriod"/>
              <a:defRPr/>
            </a:pPr>
            <a:r>
              <a:rPr lang="en-GB" sz="2000" b="1"/>
              <a:t>Theorizing</a:t>
            </a:r>
            <a:r>
              <a:rPr lang="en-GB" sz="2000"/>
              <a:t> ~ </a:t>
            </a:r>
            <a:r>
              <a:rPr lang="en-GB" sz="2000" b="1">
                <a:solidFill>
                  <a:srgbClr val="FE0600"/>
                </a:solidFill>
              </a:rPr>
              <a:t>CONTEXT</a:t>
            </a:r>
            <a:r>
              <a:rPr lang="en-GB" sz="2000"/>
              <a:t> ~ Is it art? How does it relate to the history and theory of photography, art and culture?</a:t>
            </a:r>
          </a:p>
          <a:p>
            <a:pPr marL="609600" indent="-609600" eaLnBrk="1" hangingPunct="1">
              <a:buFontTx/>
              <a:buNone/>
              <a:defRPr/>
            </a:pPr>
            <a:endParaRPr lang="en-GB" sz="4000"/>
          </a:p>
          <a:p>
            <a:pPr marL="609600" indent="-609600" eaLnBrk="1" hangingPunct="1">
              <a:buFontTx/>
              <a:buNone/>
              <a:defRPr/>
            </a:pPr>
            <a:endParaRPr lang="en-GB" sz="4000"/>
          </a:p>
          <a:p>
            <a:pPr marL="609600" indent="-609600" eaLnBrk="1" hangingPunct="1">
              <a:buFontTx/>
              <a:buNone/>
              <a:defRPr/>
            </a:pPr>
            <a:endParaRPr lang="en-GB" sz="500"/>
          </a:p>
          <a:p>
            <a:pPr marL="609600" indent="-609600" eaLnBrk="1" hangingPunct="1">
              <a:buFontTx/>
              <a:buNone/>
              <a:defRPr/>
            </a:pPr>
            <a:endParaRPr lang="en-GB" sz="500"/>
          </a:p>
          <a:p>
            <a:pPr marL="609600" indent="-609600" eaLnBrk="1" hangingPunct="1">
              <a:buFontTx/>
              <a:buNone/>
              <a:defRPr/>
            </a:pPr>
            <a:endParaRPr lang="en-GB" sz="500"/>
          </a:p>
          <a:p>
            <a:pPr marL="609600" indent="-609600" eaLnBrk="1" hangingPunct="1">
              <a:buFontTx/>
              <a:buNone/>
              <a:defRPr/>
            </a:pPr>
            <a:endParaRPr lang="en-GB" sz="500"/>
          </a:p>
          <a:p>
            <a:pPr marL="609600" indent="-609600" eaLnBrk="1" hangingPunct="1">
              <a:buFontTx/>
              <a:buNone/>
              <a:defRPr/>
            </a:pPr>
            <a:endParaRPr lang="en-GB" sz="500"/>
          </a:p>
          <a:p>
            <a:pPr marL="609600" indent="-609600" eaLnBrk="1" hangingPunct="1">
              <a:buFontTx/>
              <a:buNone/>
              <a:defRPr/>
            </a:pPr>
            <a:endParaRPr lang="en-GB" sz="500"/>
          </a:p>
          <a:p>
            <a:pPr marL="609600" indent="-609600" eaLnBrk="1" hangingPunct="1">
              <a:buFontTx/>
              <a:buNone/>
              <a:defRPr/>
            </a:pPr>
            <a:endParaRPr lang="en-GB" sz="500"/>
          </a:p>
        </p:txBody>
      </p:sp>
      <p:sp>
        <p:nvSpPr>
          <p:cNvPr id="21508" name="Text Box 4"/>
          <p:cNvSpPr txBox="1">
            <a:spLocks noChangeArrowheads="1"/>
          </p:cNvSpPr>
          <p:nvPr/>
        </p:nvSpPr>
        <p:spPr bwMode="auto">
          <a:xfrm>
            <a:off x="1042988" y="5084763"/>
            <a:ext cx="72009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p>
            <a:pPr fontAlgn="base">
              <a:spcBef>
                <a:spcPct val="50000"/>
              </a:spcBef>
              <a:spcAft>
                <a:spcPct val="0"/>
              </a:spcAft>
              <a:defRPr/>
            </a:pPr>
            <a:endParaRPr lang="en-US">
              <a:solidFill>
                <a:srgbClr val="000000"/>
              </a:solidFill>
              <a:ea typeface="ＭＳ Ｐゴシック" charset="0"/>
            </a:endParaRPr>
          </a:p>
        </p:txBody>
      </p:sp>
      <p:sp>
        <p:nvSpPr>
          <p:cNvPr id="21509" name="Rectangle 5"/>
          <p:cNvSpPr>
            <a:spLocks noChangeArrowheads="1"/>
          </p:cNvSpPr>
          <p:nvPr/>
        </p:nvSpPr>
        <p:spPr bwMode="auto">
          <a:xfrm>
            <a:off x="611188" y="5084763"/>
            <a:ext cx="7777162"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eaLnBrk="0" hangingPunct="0">
              <a:defRPr sz="1500">
                <a:solidFill>
                  <a:schemeClr val="tx1"/>
                </a:solidFill>
                <a:latin typeface="Arial" pitchFamily="34" charset="0"/>
                <a:ea typeface="ＭＳ Ｐゴシック" pitchFamily="34" charset="-128"/>
              </a:defRPr>
            </a:lvl1pPr>
            <a:lvl2pPr marL="742950" indent="-285750" eaLnBrk="0" hangingPunct="0">
              <a:defRPr sz="1500">
                <a:solidFill>
                  <a:schemeClr val="tx1"/>
                </a:solidFill>
                <a:latin typeface="Arial" pitchFamily="34" charset="0"/>
                <a:ea typeface="ＭＳ Ｐゴシック" pitchFamily="34" charset="-128"/>
              </a:defRPr>
            </a:lvl2pPr>
            <a:lvl3pPr marL="1143000" indent="-228600" eaLnBrk="0" hangingPunct="0">
              <a:defRPr sz="1500">
                <a:solidFill>
                  <a:schemeClr val="tx1"/>
                </a:solidFill>
                <a:latin typeface="Arial" pitchFamily="34" charset="0"/>
                <a:ea typeface="ＭＳ Ｐゴシック" pitchFamily="34" charset="-128"/>
              </a:defRPr>
            </a:lvl3pPr>
            <a:lvl4pPr marL="1600200" indent="-228600" eaLnBrk="0" hangingPunct="0">
              <a:defRPr sz="1500">
                <a:solidFill>
                  <a:schemeClr val="tx1"/>
                </a:solidFill>
                <a:latin typeface="Arial" pitchFamily="34" charset="0"/>
                <a:ea typeface="ＭＳ Ｐゴシック" pitchFamily="34" charset="-128"/>
              </a:defRPr>
            </a:lvl4pPr>
            <a:lvl5pPr marL="2057400" indent="-228600" eaLnBrk="0" hangingPunct="0">
              <a:defRPr sz="15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9pPr>
          </a:lstStyle>
          <a:p>
            <a:pPr algn="ctr" eaLnBrk="1" fontAlgn="base" hangingPunct="1">
              <a:spcBef>
                <a:spcPct val="0"/>
              </a:spcBef>
              <a:spcAft>
                <a:spcPct val="0"/>
              </a:spcAft>
              <a:defRPr/>
            </a:pPr>
            <a:r>
              <a:rPr lang="en-GB" altLang="en-US" sz="1800" smtClean="0">
                <a:solidFill>
                  <a:srgbClr val="000000"/>
                </a:solidFill>
              </a:rPr>
              <a:t>For further help on how to analyse a photograph critically – see Powerpoint: </a:t>
            </a:r>
            <a:r>
              <a:rPr lang="en-GB" altLang="en-US" sz="1800" i="1" smtClean="0">
                <a:solidFill>
                  <a:srgbClr val="000000"/>
                </a:solidFill>
              </a:rPr>
              <a:t>How to analyse a photograph</a:t>
            </a:r>
          </a:p>
        </p:txBody>
      </p:sp>
    </p:spTree>
    <p:extLst>
      <p:ext uri="{BB962C8B-B14F-4D97-AF65-F5344CB8AC3E}">
        <p14:creationId xmlns:p14="http://schemas.microsoft.com/office/powerpoint/2010/main" val="2493585444"/>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a:xfrm>
            <a:off x="457200" y="557213"/>
            <a:ext cx="8229600" cy="1143000"/>
          </a:xfrm>
        </p:spPr>
        <p:txBody>
          <a:bodyPr/>
          <a:lstStyle/>
          <a:p>
            <a:pPr eaLnBrk="1" hangingPunct="1">
              <a:defRPr/>
            </a:pPr>
            <a:r>
              <a:rPr lang="en-GB" sz="4800"/>
              <a:t>Quotation</a:t>
            </a:r>
            <a:r>
              <a:rPr lang="en-GB" sz="6000"/>
              <a:t> </a:t>
            </a:r>
            <a:r>
              <a:rPr lang="en-GB" sz="4800"/>
              <a:t/>
            </a:r>
            <a:br>
              <a:rPr lang="en-GB" sz="4800"/>
            </a:br>
            <a:r>
              <a:rPr lang="en-GB" sz="3600"/>
              <a:t>and </a:t>
            </a:r>
            <a:br>
              <a:rPr lang="en-GB" sz="3600"/>
            </a:br>
            <a:r>
              <a:rPr lang="en-GB" sz="3600"/>
              <a:t>Harvard System of Referencing</a:t>
            </a:r>
          </a:p>
        </p:txBody>
      </p:sp>
      <p:sp>
        <p:nvSpPr>
          <p:cNvPr id="68612" name="Text Box 4"/>
          <p:cNvSpPr txBox="1">
            <a:spLocks noChangeArrowheads="1"/>
          </p:cNvSpPr>
          <p:nvPr/>
        </p:nvSpPr>
        <p:spPr bwMode="auto">
          <a:xfrm>
            <a:off x="755650" y="2349500"/>
            <a:ext cx="7561263" cy="407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eaLnBrk="0" hangingPunct="0">
              <a:defRPr sz="1500">
                <a:solidFill>
                  <a:schemeClr val="tx1"/>
                </a:solidFill>
                <a:latin typeface="Arial" pitchFamily="34" charset="0"/>
                <a:ea typeface="ＭＳ Ｐゴシック" pitchFamily="34" charset="-128"/>
              </a:defRPr>
            </a:lvl1pPr>
            <a:lvl2pPr marL="742950" indent="-285750" eaLnBrk="0" hangingPunct="0">
              <a:defRPr sz="1500">
                <a:solidFill>
                  <a:schemeClr val="tx1"/>
                </a:solidFill>
                <a:latin typeface="Arial" pitchFamily="34" charset="0"/>
                <a:ea typeface="ＭＳ Ｐゴシック" pitchFamily="34" charset="-128"/>
              </a:defRPr>
            </a:lvl2pPr>
            <a:lvl3pPr marL="1143000" indent="-228600" eaLnBrk="0" hangingPunct="0">
              <a:defRPr sz="1500">
                <a:solidFill>
                  <a:schemeClr val="tx1"/>
                </a:solidFill>
                <a:latin typeface="Arial" pitchFamily="34" charset="0"/>
                <a:ea typeface="ＭＳ Ｐゴシック" pitchFamily="34" charset="-128"/>
              </a:defRPr>
            </a:lvl3pPr>
            <a:lvl4pPr marL="1600200" indent="-228600" eaLnBrk="0" hangingPunct="0">
              <a:defRPr sz="1500">
                <a:solidFill>
                  <a:schemeClr val="tx1"/>
                </a:solidFill>
                <a:latin typeface="Arial" pitchFamily="34" charset="0"/>
                <a:ea typeface="ＭＳ Ｐゴシック" pitchFamily="34" charset="-128"/>
              </a:defRPr>
            </a:lvl4pPr>
            <a:lvl5pPr marL="2057400" indent="-228600" eaLnBrk="0" hangingPunct="0">
              <a:defRPr sz="15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9pPr>
          </a:lstStyle>
          <a:p>
            <a:pPr eaLnBrk="1" fontAlgn="base" hangingPunct="1">
              <a:spcBef>
                <a:spcPct val="50000"/>
              </a:spcBef>
              <a:spcAft>
                <a:spcPct val="0"/>
              </a:spcAft>
              <a:buFontTx/>
              <a:buChar char="•"/>
              <a:defRPr/>
            </a:pPr>
            <a:endParaRPr lang="en-GB" altLang="en-US" sz="1800" smtClean="0">
              <a:solidFill>
                <a:srgbClr val="000000"/>
              </a:solidFill>
            </a:endParaRPr>
          </a:p>
          <a:p>
            <a:pPr eaLnBrk="1" fontAlgn="base" hangingPunct="1">
              <a:spcBef>
                <a:spcPct val="0"/>
              </a:spcBef>
              <a:spcAft>
                <a:spcPct val="0"/>
              </a:spcAft>
              <a:buFontTx/>
              <a:buChar char="•"/>
              <a:defRPr/>
            </a:pPr>
            <a:r>
              <a:rPr lang="en-GB" altLang="en-US" sz="1800" smtClean="0">
                <a:solidFill>
                  <a:srgbClr val="000000"/>
                </a:solidFill>
              </a:rPr>
              <a:t>  Use quotes to support or disprove your argument</a:t>
            </a:r>
          </a:p>
          <a:p>
            <a:pPr eaLnBrk="1" fontAlgn="base" hangingPunct="1">
              <a:spcBef>
                <a:spcPct val="0"/>
              </a:spcBef>
              <a:spcAft>
                <a:spcPct val="0"/>
              </a:spcAft>
              <a:buFontTx/>
              <a:buChar char="•"/>
              <a:defRPr/>
            </a:pPr>
            <a:r>
              <a:rPr lang="en-GB" altLang="en-US" sz="1800" smtClean="0">
                <a:solidFill>
                  <a:srgbClr val="000000"/>
                </a:solidFill>
              </a:rPr>
              <a:t>  Use quotes to show evidence of reading</a:t>
            </a:r>
          </a:p>
          <a:p>
            <a:pPr eaLnBrk="1" fontAlgn="base" hangingPunct="1">
              <a:spcBef>
                <a:spcPct val="0"/>
              </a:spcBef>
              <a:spcAft>
                <a:spcPct val="0"/>
              </a:spcAft>
              <a:buFontTx/>
              <a:buChar char="•"/>
              <a:defRPr/>
            </a:pPr>
            <a:r>
              <a:rPr lang="en-GB" altLang="en-US" sz="1800" smtClean="0">
                <a:solidFill>
                  <a:srgbClr val="000000"/>
                </a:solidFill>
              </a:rPr>
              <a:t>  Take notes when you</a:t>
            </a:r>
            <a:r>
              <a:rPr lang="ja-JP" altLang="en-GB" sz="1800" smtClean="0">
                <a:solidFill>
                  <a:srgbClr val="000000"/>
                </a:solidFill>
              </a:rPr>
              <a:t>’</a:t>
            </a:r>
            <a:r>
              <a:rPr lang="en-GB" altLang="ja-JP" sz="1800" smtClean="0">
                <a:solidFill>
                  <a:srgbClr val="000000"/>
                </a:solidFill>
              </a:rPr>
              <a:t>re reading…key words, concepts, passages etc.</a:t>
            </a:r>
          </a:p>
          <a:p>
            <a:pPr eaLnBrk="1" fontAlgn="base" hangingPunct="1">
              <a:spcBef>
                <a:spcPct val="0"/>
              </a:spcBef>
              <a:spcAft>
                <a:spcPct val="0"/>
              </a:spcAft>
              <a:buFontTx/>
              <a:buChar char="•"/>
              <a:defRPr/>
            </a:pPr>
            <a:r>
              <a:rPr lang="en-GB" altLang="en-US" sz="1800" smtClean="0">
                <a:solidFill>
                  <a:srgbClr val="000000"/>
                </a:solidFill>
              </a:rPr>
              <a:t>  Write down page number, author, year, title, publisher, place of publication so you can list source in a </a:t>
            </a:r>
            <a:r>
              <a:rPr lang="en-GB" altLang="en-US" sz="1800" b="1" smtClean="0">
                <a:solidFill>
                  <a:srgbClr val="000000"/>
                </a:solidFill>
              </a:rPr>
              <a:t>bibliography </a:t>
            </a:r>
          </a:p>
          <a:p>
            <a:pPr eaLnBrk="1" fontAlgn="base" hangingPunct="1">
              <a:spcBef>
                <a:spcPct val="0"/>
              </a:spcBef>
              <a:spcAft>
                <a:spcPct val="0"/>
              </a:spcAft>
              <a:buFontTx/>
              <a:buChar char="•"/>
              <a:defRPr/>
            </a:pPr>
            <a:r>
              <a:rPr lang="en-GB" altLang="en-US" sz="1800" smtClean="0">
                <a:solidFill>
                  <a:srgbClr val="000000"/>
                </a:solidFill>
              </a:rPr>
              <a:t>  Use </a:t>
            </a:r>
            <a:r>
              <a:rPr lang="en-GB" altLang="en-US" sz="1800" b="1" smtClean="0">
                <a:solidFill>
                  <a:srgbClr val="000000"/>
                </a:solidFill>
              </a:rPr>
              <a:t>Harvard System of Referencing…</a:t>
            </a:r>
            <a:r>
              <a:rPr lang="en-GB" altLang="en-US" sz="1800" smtClean="0">
                <a:solidFill>
                  <a:srgbClr val="000000"/>
                </a:solidFill>
              </a:rPr>
              <a:t>see Powerpoint: </a:t>
            </a:r>
            <a:r>
              <a:rPr lang="en-GB" altLang="en-US" sz="1800" i="1" smtClean="0">
                <a:solidFill>
                  <a:srgbClr val="000000"/>
                </a:solidFill>
              </a:rPr>
              <a:t>Harvard System of Referencing</a:t>
            </a:r>
            <a:r>
              <a:rPr lang="en-GB" altLang="en-US" sz="1800" smtClean="0">
                <a:solidFill>
                  <a:srgbClr val="000000"/>
                </a:solidFill>
              </a:rPr>
              <a:t> for further details.</a:t>
            </a:r>
          </a:p>
          <a:p>
            <a:pPr eaLnBrk="1" fontAlgn="base" hangingPunct="1">
              <a:spcBef>
                <a:spcPct val="50000"/>
              </a:spcBef>
              <a:spcAft>
                <a:spcPct val="0"/>
              </a:spcAft>
              <a:defRPr/>
            </a:pPr>
            <a:endParaRPr lang="en-GB" altLang="en-US" sz="1800" smtClean="0">
              <a:solidFill>
                <a:srgbClr val="000000"/>
              </a:solidFill>
            </a:endParaRPr>
          </a:p>
          <a:p>
            <a:pPr eaLnBrk="1" fontAlgn="base" hangingPunct="1">
              <a:spcBef>
                <a:spcPct val="50000"/>
              </a:spcBef>
              <a:spcAft>
                <a:spcPct val="0"/>
              </a:spcAft>
              <a:defRPr/>
            </a:pPr>
            <a:endParaRPr lang="en-GB" altLang="en-US" sz="1800" smtClean="0">
              <a:solidFill>
                <a:srgbClr val="000000"/>
              </a:solidFill>
            </a:endParaRPr>
          </a:p>
          <a:p>
            <a:pPr algn="ctr" eaLnBrk="1" fontAlgn="base" hangingPunct="1">
              <a:spcBef>
                <a:spcPct val="50000"/>
              </a:spcBef>
              <a:spcAft>
                <a:spcPct val="0"/>
              </a:spcAft>
              <a:defRPr/>
            </a:pPr>
            <a:r>
              <a:rPr lang="en-GB" altLang="en-US" sz="1800" smtClean="0">
                <a:solidFill>
                  <a:srgbClr val="000000"/>
                </a:solidFill>
              </a:rPr>
              <a:t>For further help of how to construct your essay – see Powerpoint: </a:t>
            </a:r>
            <a:r>
              <a:rPr lang="en-GB" altLang="en-US" sz="1800" i="1" smtClean="0">
                <a:solidFill>
                  <a:srgbClr val="000000"/>
                </a:solidFill>
              </a:rPr>
              <a:t>Personal Study + Essay structure</a:t>
            </a:r>
            <a:r>
              <a:rPr lang="en-GB" altLang="en-US" sz="1800" smtClean="0">
                <a:solidFill>
                  <a:srgbClr val="000000"/>
                </a:solidFill>
              </a:rPr>
              <a:t> </a:t>
            </a:r>
            <a:br>
              <a:rPr lang="en-GB" altLang="en-US" sz="1800" smtClean="0">
                <a:solidFill>
                  <a:srgbClr val="000000"/>
                </a:solidFill>
              </a:rPr>
            </a:br>
            <a:endParaRPr lang="en-GB" altLang="en-US" sz="1800" smtClean="0">
              <a:solidFill>
                <a:srgbClr val="000000"/>
              </a:solidFill>
            </a:endParaRPr>
          </a:p>
        </p:txBody>
      </p:sp>
    </p:spTree>
    <p:extLst>
      <p:ext uri="{BB962C8B-B14F-4D97-AF65-F5344CB8AC3E}">
        <p14:creationId xmlns:p14="http://schemas.microsoft.com/office/powerpoint/2010/main" val="17824600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0200" name="Group 40"/>
          <p:cNvGraphicFramePr>
            <a:graphicFrameLocks noGrp="1"/>
          </p:cNvGraphicFramePr>
          <p:nvPr>
            <p:extLst>
              <p:ext uri="{D42A27DB-BD31-4B8C-83A1-F6EECF244321}">
                <p14:modId xmlns:p14="http://schemas.microsoft.com/office/powerpoint/2010/main" val="2620259616"/>
              </p:ext>
            </p:extLst>
          </p:nvPr>
        </p:nvGraphicFramePr>
        <p:xfrm>
          <a:off x="323850" y="558173"/>
          <a:ext cx="8569325" cy="6111188"/>
        </p:xfrm>
        <a:graphic>
          <a:graphicData uri="http://schemas.openxmlformats.org/drawingml/2006/table">
            <a:tbl>
              <a:tblPr/>
              <a:tblGrid>
                <a:gridCol w="4591050">
                  <a:extLst>
                    <a:ext uri="{9D8B030D-6E8A-4147-A177-3AD203B41FA5}">
                      <a16:colId xmlns:a16="http://schemas.microsoft.com/office/drawing/2014/main" val="20000"/>
                    </a:ext>
                  </a:extLst>
                </a:gridCol>
                <a:gridCol w="2754313">
                  <a:extLst>
                    <a:ext uri="{9D8B030D-6E8A-4147-A177-3AD203B41FA5}">
                      <a16:colId xmlns:a16="http://schemas.microsoft.com/office/drawing/2014/main" val="20001"/>
                    </a:ext>
                  </a:extLst>
                </a:gridCol>
                <a:gridCol w="1223962">
                  <a:extLst>
                    <a:ext uri="{9D8B030D-6E8A-4147-A177-3AD203B41FA5}">
                      <a16:colId xmlns:a16="http://schemas.microsoft.com/office/drawing/2014/main" val="20002"/>
                    </a:ext>
                  </a:extLst>
                </a:gridCol>
              </a:tblGrid>
              <a:tr h="640064">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100" b="1" i="1" dirty="0" smtClean="0">
                          <a:solidFill>
                            <a:srgbClr val="FF0000"/>
                          </a:solidFill>
                        </a:rPr>
                        <a:t>Week 9:</a:t>
                      </a:r>
                      <a:r>
                        <a:rPr lang="en-GB" altLang="en-US" sz="1100" b="1" i="1" dirty="0" smtClean="0">
                          <a:solidFill>
                            <a:srgbClr val="000000"/>
                          </a:solidFill>
                        </a:rPr>
                        <a:t> 5</a:t>
                      </a:r>
                      <a:r>
                        <a:rPr lang="en-GB" altLang="en-US" sz="1100" b="1" i="1" baseline="0" dirty="0" smtClean="0">
                          <a:solidFill>
                            <a:srgbClr val="000000"/>
                          </a:solidFill>
                        </a:rPr>
                        <a:t> </a:t>
                      </a:r>
                      <a:r>
                        <a:rPr lang="en-GB" altLang="en-US" sz="1100" b="1" i="1" dirty="0" smtClean="0">
                          <a:solidFill>
                            <a:srgbClr val="000000"/>
                          </a:solidFill>
                        </a:rPr>
                        <a:t> – 12</a:t>
                      </a:r>
                      <a:r>
                        <a:rPr lang="en-GB" altLang="en-US" sz="1100" b="1" i="1" baseline="0" dirty="0" smtClean="0">
                          <a:solidFill>
                            <a:srgbClr val="000000"/>
                          </a:solidFill>
                        </a:rPr>
                        <a:t> Nov</a:t>
                      </a:r>
                      <a:endParaRPr lang="en-GB" altLang="en-US" sz="1100" b="1" i="1" dirty="0" smtClean="0">
                        <a:solidFill>
                          <a:srgbClr val="000000"/>
                        </a:solidFill>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1" i="0" u="none" strike="noStrike" cap="none" normalizeH="0" baseline="0" dirty="0" smtClean="0">
                          <a:ln>
                            <a:noFill/>
                          </a:ln>
                          <a:solidFill>
                            <a:schemeClr val="tx1"/>
                          </a:solidFill>
                          <a:effectLst/>
                          <a:latin typeface="Tahoma" pitchFamily="34" charset="0"/>
                          <a:ea typeface="MS Mincho" pitchFamily="49" charset="-128"/>
                        </a:rPr>
                        <a:t>Personal Investigation &amp; Contextual Studies</a:t>
                      </a:r>
                      <a:br>
                        <a:rPr kumimoji="0" lang="en-GB" altLang="en-US" sz="1100" b="1" i="0" u="none" strike="noStrike" cap="none" normalizeH="0" baseline="0" dirty="0" smtClean="0">
                          <a:ln>
                            <a:noFill/>
                          </a:ln>
                          <a:solidFill>
                            <a:schemeClr val="tx1"/>
                          </a:solidFill>
                          <a:effectLst/>
                          <a:latin typeface="Tahoma" pitchFamily="34" charset="0"/>
                          <a:ea typeface="MS Mincho" pitchFamily="49" charset="-128"/>
                        </a:rPr>
                      </a:br>
                      <a:r>
                        <a:rPr lang="en-GB" sz="1100" i="1" dirty="0" smtClean="0"/>
                        <a:t>Complete the following blog posts</a:t>
                      </a:r>
                      <a:endParaRPr lang="en-GB" sz="1100" dirty="0" smtClean="0"/>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chemeClr val="tx1"/>
                          </a:solidFill>
                          <a:effectLst/>
                          <a:latin typeface="Tahoma" pitchFamily="34" charset="0"/>
                          <a:ea typeface="MS Mincho" pitchFamily="49" charset="-128"/>
                        </a:rPr>
                        <a:t>Slides to improve: Actions to take</a:t>
                      </a:r>
                      <a:endParaRPr kumimoji="0" lang="en-GB" altLang="en-US" sz="1100" b="0" i="0" u="none" strike="noStrike" cap="none" normalizeH="0" baseline="0" smtClean="0">
                        <a:ln>
                          <a:noFill/>
                        </a:ln>
                        <a:solidFill>
                          <a:schemeClr val="tx1"/>
                        </a:solidFill>
                        <a:effectLst/>
                        <a:latin typeface="Arial" pitchFamily="34" charset="0"/>
                        <a:ea typeface="MS Mincho" pitchFamily="49"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chemeClr val="tx1"/>
                          </a:solidFill>
                          <a:effectLst/>
                          <a:latin typeface="Tahoma" pitchFamily="34" charset="0"/>
                          <a:ea typeface="MS Mincho" pitchFamily="49" charset="-128"/>
                        </a:rPr>
                        <a:t>Complete by:</a:t>
                      </a:r>
                      <a:endParaRPr kumimoji="0" lang="en-GB" altLang="en-US" sz="1100" b="0" i="0" u="none" strike="noStrike" cap="none" normalizeH="0" baseline="0" smtClean="0">
                        <a:ln>
                          <a:noFill/>
                        </a:ln>
                        <a:solidFill>
                          <a:schemeClr val="tx1"/>
                        </a:solidFill>
                        <a:effectLst/>
                        <a:latin typeface="Arial" pitchFamily="34" charset="0"/>
                        <a:ea typeface="MS Mincho" pitchFamily="49"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84172">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100" b="1" i="0" u="none" strike="noStrike" cap="none" normalizeH="0" baseline="0" dirty="0" smtClean="0">
                          <a:ln>
                            <a:noFill/>
                          </a:ln>
                          <a:solidFill>
                            <a:schemeClr val="tx1"/>
                          </a:solidFill>
                          <a:effectLst/>
                          <a:latin typeface="+mj-lt"/>
                          <a:ea typeface="ＭＳ Ｐゴシック" pitchFamily="34" charset="-128"/>
                        </a:rPr>
                        <a:t>Personal Investigation: Lesson Time (Mon, Tue, Thurs, Fri)</a:t>
                      </a:r>
                    </a:p>
                    <a:p>
                      <a:pPr marL="171450" marR="0" lvl="0" indent="-171450" algn="l" defTabSz="914400" rtl="0" eaLnBrk="1" fontAlgn="base" latinLnBrk="0" hangingPunct="1">
                        <a:lnSpc>
                          <a:spcPct val="100000"/>
                        </a:lnSpc>
                        <a:spcBef>
                          <a:spcPct val="0"/>
                        </a:spcBef>
                        <a:spcAft>
                          <a:spcPct val="0"/>
                        </a:spcAft>
                        <a:buClrTx/>
                        <a:buSzTx/>
                        <a:buFont typeface="Arial"/>
                        <a:buChar char="•"/>
                        <a:tabLst/>
                      </a:pPr>
                      <a:r>
                        <a:rPr kumimoji="0" lang="en-US" altLang="en-US" sz="1100" b="0" i="0" u="none" strike="noStrike" cap="none" normalizeH="0" baseline="0" dirty="0" smtClean="0">
                          <a:ln>
                            <a:noFill/>
                          </a:ln>
                          <a:solidFill>
                            <a:schemeClr val="tx1"/>
                          </a:solidFill>
                          <a:effectLst/>
                          <a:latin typeface="+mj-lt"/>
                          <a:ea typeface="ＭＳ Ｐゴシック" pitchFamily="34" charset="-128"/>
                        </a:rPr>
                        <a:t>Save shoots in folder and import into </a:t>
                      </a:r>
                      <a:r>
                        <a:rPr kumimoji="0" lang="en-US" altLang="en-US" sz="1100" b="0" i="0" u="none" strike="noStrike" cap="none" normalizeH="0" baseline="0" dirty="0" err="1" smtClean="0">
                          <a:ln>
                            <a:noFill/>
                          </a:ln>
                          <a:solidFill>
                            <a:schemeClr val="tx1"/>
                          </a:solidFill>
                          <a:effectLst/>
                          <a:latin typeface="+mj-lt"/>
                          <a:ea typeface="ＭＳ Ｐゴシック" pitchFamily="34" charset="-128"/>
                        </a:rPr>
                        <a:t>Lightroom</a:t>
                      </a:r>
                      <a:endParaRPr kumimoji="0" lang="en-US" altLang="en-US" sz="1100" b="0" i="0" u="none" strike="noStrike" cap="none" normalizeH="0" baseline="0" dirty="0" smtClean="0">
                        <a:ln>
                          <a:noFill/>
                        </a:ln>
                        <a:solidFill>
                          <a:schemeClr val="tx1"/>
                        </a:solidFill>
                        <a:effectLst/>
                        <a:latin typeface="+mj-lt"/>
                        <a:ea typeface="ＭＳ Ｐゴシック" pitchFamily="34" charset="-128"/>
                      </a:endParaRPr>
                    </a:p>
                    <a:p>
                      <a:pPr marL="171450" marR="0" lvl="0" indent="-171450" algn="l" defTabSz="914400" rtl="0" eaLnBrk="1" fontAlgn="base" latinLnBrk="0" hangingPunct="1">
                        <a:lnSpc>
                          <a:spcPct val="100000"/>
                        </a:lnSpc>
                        <a:spcBef>
                          <a:spcPct val="0"/>
                        </a:spcBef>
                        <a:spcAft>
                          <a:spcPct val="0"/>
                        </a:spcAft>
                        <a:buClrTx/>
                        <a:buSzTx/>
                        <a:buFont typeface="Arial"/>
                        <a:buChar char="•"/>
                        <a:tabLst/>
                      </a:pPr>
                      <a:r>
                        <a:rPr kumimoji="0" lang="en-US" altLang="en-US" sz="1100" b="0" i="0" u="none" strike="noStrike" cap="none" normalizeH="0" baseline="0" dirty="0" err="1" smtClean="0">
                          <a:ln>
                            <a:noFill/>
                          </a:ln>
                          <a:solidFill>
                            <a:schemeClr val="tx1"/>
                          </a:solidFill>
                          <a:effectLst/>
                          <a:latin typeface="+mj-lt"/>
                          <a:ea typeface="ＭＳ Ｐゴシック" pitchFamily="34" charset="-128"/>
                        </a:rPr>
                        <a:t>Organisation</a:t>
                      </a:r>
                      <a:r>
                        <a:rPr kumimoji="0" lang="en-US" altLang="en-US" sz="1100" b="0" i="0" u="none" strike="noStrike" cap="none" normalizeH="0" baseline="0" dirty="0" smtClean="0">
                          <a:ln>
                            <a:noFill/>
                          </a:ln>
                          <a:solidFill>
                            <a:schemeClr val="tx1"/>
                          </a:solidFill>
                          <a:effectLst/>
                          <a:latin typeface="+mj-lt"/>
                          <a:ea typeface="ＭＳ Ｐゴシック" pitchFamily="34" charset="-128"/>
                        </a:rPr>
                        <a:t>: Create a new Collection Set: Political Landscape and create a Collection from each shoot underneath the set.</a:t>
                      </a:r>
                    </a:p>
                    <a:p>
                      <a:pPr marL="171450" marR="0" lvl="0" indent="-171450" algn="l" defTabSz="914400" rtl="0" eaLnBrk="1" fontAlgn="base" latinLnBrk="0" hangingPunct="1">
                        <a:lnSpc>
                          <a:spcPct val="100000"/>
                        </a:lnSpc>
                        <a:spcBef>
                          <a:spcPct val="0"/>
                        </a:spcBef>
                        <a:spcAft>
                          <a:spcPct val="0"/>
                        </a:spcAft>
                        <a:buClrTx/>
                        <a:buSzTx/>
                        <a:buFont typeface="Arial"/>
                        <a:buChar char="•"/>
                        <a:tabLst/>
                      </a:pPr>
                      <a:r>
                        <a:rPr kumimoji="0" lang="en-US" altLang="en-US" sz="1100" b="0" i="0" u="none" strike="noStrike" cap="none" normalizeH="0" baseline="0" dirty="0" smtClean="0">
                          <a:ln>
                            <a:noFill/>
                          </a:ln>
                          <a:solidFill>
                            <a:schemeClr val="tx1"/>
                          </a:solidFill>
                          <a:effectLst/>
                          <a:latin typeface="+mj-lt"/>
                          <a:ea typeface="ＭＳ Ｐゴシック" pitchFamily="34" charset="-128"/>
                        </a:rPr>
                        <a:t>Editing: select 8-12 images from each shoot.</a:t>
                      </a:r>
                    </a:p>
                    <a:p>
                      <a:pPr marL="171450" marR="0" lvl="0" indent="-171450" algn="l" defTabSz="914400" rtl="0" eaLnBrk="1" fontAlgn="base" latinLnBrk="0" hangingPunct="1">
                        <a:lnSpc>
                          <a:spcPct val="100000"/>
                        </a:lnSpc>
                        <a:spcBef>
                          <a:spcPct val="0"/>
                        </a:spcBef>
                        <a:spcAft>
                          <a:spcPct val="0"/>
                        </a:spcAft>
                        <a:buClrTx/>
                        <a:buSzTx/>
                        <a:buFont typeface="Arial"/>
                        <a:buChar char="•"/>
                        <a:tabLst/>
                      </a:pPr>
                      <a:r>
                        <a:rPr kumimoji="0" lang="en-US" altLang="en-US" sz="1100" b="0" i="0" u="none" strike="noStrike" cap="none" normalizeH="0" baseline="0" dirty="0" smtClean="0">
                          <a:ln>
                            <a:noFill/>
                          </a:ln>
                          <a:solidFill>
                            <a:schemeClr val="tx1"/>
                          </a:solidFill>
                          <a:effectLst/>
                          <a:latin typeface="+mj-lt"/>
                          <a:ea typeface="ＭＳ Ｐゴシック" pitchFamily="34" charset="-128"/>
                        </a:rPr>
                        <a:t>Experimenting: Adjust images in Develop, both as </a:t>
                      </a:r>
                      <a:r>
                        <a:rPr kumimoji="0" lang="en-US" altLang="en-US" sz="1100" b="0" i="0" u="none" strike="noStrike" cap="none" normalizeH="0" baseline="0" dirty="0" err="1" smtClean="0">
                          <a:ln>
                            <a:noFill/>
                          </a:ln>
                          <a:solidFill>
                            <a:schemeClr val="tx1"/>
                          </a:solidFill>
                          <a:effectLst/>
                          <a:latin typeface="+mj-lt"/>
                          <a:ea typeface="ＭＳ Ｐゴシック" pitchFamily="34" charset="-128"/>
                        </a:rPr>
                        <a:t>Colour</a:t>
                      </a:r>
                      <a:r>
                        <a:rPr kumimoji="0" lang="en-US" altLang="en-US" sz="1100" b="0" i="0" u="none" strike="noStrike" cap="none" normalizeH="0" baseline="0" dirty="0" smtClean="0">
                          <a:ln>
                            <a:noFill/>
                          </a:ln>
                          <a:solidFill>
                            <a:schemeClr val="tx1"/>
                          </a:solidFill>
                          <a:effectLst/>
                          <a:latin typeface="+mj-lt"/>
                          <a:ea typeface="ＭＳ Ｐゴシック" pitchFamily="34" charset="-128"/>
                        </a:rPr>
                        <a:t> and B&amp;W images appropriate to your intentions</a:t>
                      </a:r>
                    </a:p>
                    <a:p>
                      <a:pPr marL="171450" marR="0" lvl="0" indent="-171450" algn="l" defTabSz="914400" rtl="0" eaLnBrk="1" fontAlgn="base" latinLnBrk="0" hangingPunct="1">
                        <a:lnSpc>
                          <a:spcPct val="100000"/>
                        </a:lnSpc>
                        <a:spcBef>
                          <a:spcPct val="0"/>
                        </a:spcBef>
                        <a:spcAft>
                          <a:spcPct val="0"/>
                        </a:spcAft>
                        <a:buClrTx/>
                        <a:buSzTx/>
                        <a:buFont typeface="Arial"/>
                        <a:buChar char="•"/>
                        <a:tabLst/>
                      </a:pPr>
                      <a:r>
                        <a:rPr kumimoji="0" lang="en-US" altLang="en-US" sz="1100" b="0" i="0" u="none" strike="noStrike" cap="none" normalizeH="0" baseline="0" dirty="0" smtClean="0">
                          <a:ln>
                            <a:noFill/>
                          </a:ln>
                          <a:solidFill>
                            <a:schemeClr val="tx1"/>
                          </a:solidFill>
                          <a:effectLst/>
                          <a:latin typeface="+mj-lt"/>
                          <a:ea typeface="ＭＳ Ｐゴシック" pitchFamily="34" charset="-128"/>
                        </a:rPr>
                        <a:t>Export images as JPGS (1000 pix) and save in a folder BLOG</a:t>
                      </a:r>
                    </a:p>
                    <a:p>
                      <a:pPr marL="171450" marR="0" lvl="0" indent="-171450" algn="l" defTabSz="914400" rtl="0" eaLnBrk="1" fontAlgn="base" latinLnBrk="0" hangingPunct="1">
                        <a:lnSpc>
                          <a:spcPct val="100000"/>
                        </a:lnSpc>
                        <a:spcBef>
                          <a:spcPct val="0"/>
                        </a:spcBef>
                        <a:spcAft>
                          <a:spcPct val="0"/>
                        </a:spcAft>
                        <a:buClrTx/>
                        <a:buSzTx/>
                        <a:buFont typeface="Arial"/>
                        <a:buChar char="•"/>
                        <a:tabLst/>
                      </a:pPr>
                      <a:r>
                        <a:rPr kumimoji="0" lang="en-US" altLang="en-US" sz="1100" b="0" i="0" u="none" strike="noStrike" cap="none" normalizeH="0" baseline="0" dirty="0" smtClean="0">
                          <a:ln>
                            <a:noFill/>
                          </a:ln>
                          <a:solidFill>
                            <a:schemeClr val="tx1"/>
                          </a:solidFill>
                          <a:effectLst/>
                          <a:latin typeface="+mj-lt"/>
                          <a:ea typeface="ＭＳ Ｐゴシック" pitchFamily="34" charset="-128"/>
                        </a:rPr>
                        <a:t>Create a </a:t>
                      </a:r>
                      <a:r>
                        <a:rPr kumimoji="0" lang="en-US" altLang="en-US" sz="1100" b="0" i="0" u="none" strike="noStrike" cap="none" normalizeH="0" baseline="0" dirty="0" err="1" smtClean="0">
                          <a:ln>
                            <a:noFill/>
                          </a:ln>
                          <a:solidFill>
                            <a:schemeClr val="tx1"/>
                          </a:solidFill>
                          <a:effectLst/>
                          <a:latin typeface="+mj-lt"/>
                          <a:ea typeface="ＭＳ Ｐゴシック" pitchFamily="34" charset="-128"/>
                        </a:rPr>
                        <a:t>Blogpost</a:t>
                      </a:r>
                      <a:r>
                        <a:rPr kumimoji="0" lang="en-US" altLang="en-US" sz="1100" b="0" i="0" u="none" strike="noStrike" cap="none" normalizeH="0" baseline="0" dirty="0" smtClean="0">
                          <a:ln>
                            <a:noFill/>
                          </a:ln>
                          <a:solidFill>
                            <a:schemeClr val="tx1"/>
                          </a:solidFill>
                          <a:effectLst/>
                          <a:latin typeface="+mj-lt"/>
                          <a:ea typeface="ＭＳ Ｐゴシック" pitchFamily="34" charset="-128"/>
                        </a:rPr>
                        <a:t> with edited images and an evaluation, explaining what you focused on in each shoot and how you intend to develop your next </a:t>
                      </a:r>
                      <a:r>
                        <a:rPr kumimoji="0" lang="en-US" altLang="en-US" sz="1100" b="0" i="0" u="none" strike="noStrike" cap="none" normalizeH="0" baseline="0" dirty="0" err="1" smtClean="0">
                          <a:ln>
                            <a:noFill/>
                          </a:ln>
                          <a:solidFill>
                            <a:schemeClr val="tx1"/>
                          </a:solidFill>
                          <a:effectLst/>
                          <a:latin typeface="+mj-lt"/>
                          <a:ea typeface="ＭＳ Ｐゴシック" pitchFamily="34" charset="-128"/>
                        </a:rPr>
                        <a:t>photoshoot</a:t>
                      </a:r>
                      <a:r>
                        <a:rPr kumimoji="0" lang="en-US" altLang="en-US" sz="1100" b="0" i="0" u="none" strike="noStrike" cap="none" normalizeH="0" baseline="0" dirty="0" smtClean="0">
                          <a:ln>
                            <a:noFill/>
                          </a:ln>
                          <a:solidFill>
                            <a:schemeClr val="tx1"/>
                          </a:solidFill>
                          <a:effectLst/>
                          <a:latin typeface="+mj-lt"/>
                          <a:ea typeface="ＭＳ Ｐゴシック" pitchFamily="34" charset="-128"/>
                        </a:rPr>
                        <a:t>. </a:t>
                      </a:r>
                    </a:p>
                    <a:p>
                      <a:pPr marL="171450" marR="0" lvl="0" indent="-171450" algn="l" defTabSz="914400" rtl="0" eaLnBrk="1" fontAlgn="base" latinLnBrk="0" hangingPunct="1">
                        <a:lnSpc>
                          <a:spcPct val="100000"/>
                        </a:lnSpc>
                        <a:spcBef>
                          <a:spcPct val="0"/>
                        </a:spcBef>
                        <a:spcAft>
                          <a:spcPct val="0"/>
                        </a:spcAft>
                        <a:buClrTx/>
                        <a:buSzTx/>
                        <a:buFont typeface="Arial"/>
                        <a:buChar char="•"/>
                        <a:tabLst/>
                      </a:pPr>
                      <a:r>
                        <a:rPr kumimoji="0" lang="en-US" altLang="en-US" sz="1100" b="0" i="0" u="none" strike="noStrike" cap="none" normalizeH="0" baseline="0" dirty="0" smtClean="0">
                          <a:ln>
                            <a:noFill/>
                          </a:ln>
                          <a:solidFill>
                            <a:schemeClr val="tx1"/>
                          </a:solidFill>
                          <a:effectLst/>
                          <a:latin typeface="+mj-lt"/>
                          <a:ea typeface="ＭＳ Ｐゴシック" pitchFamily="34" charset="-128"/>
                        </a:rPr>
                        <a:t>Make references to artists references, previous work, experiments, inspiration etc.</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smtClean="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smtClean="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31788">
                <a:tc>
                  <a:txBody>
                    <a:bodyPr/>
                    <a:lstStyle/>
                    <a:p>
                      <a:r>
                        <a:rPr lang="en-GB" sz="1100" b="1" dirty="0" smtClean="0">
                          <a:latin typeface="+mj-lt"/>
                        </a:rPr>
                        <a:t>Further experimentation:</a:t>
                      </a:r>
                    </a:p>
                    <a:p>
                      <a:pPr marL="171450" indent="-171450">
                        <a:buFont typeface="Arial"/>
                        <a:buChar char="•"/>
                      </a:pPr>
                      <a:r>
                        <a:rPr lang="en-GB" sz="1100" dirty="0" smtClean="0">
                          <a:latin typeface="+mj-lt"/>
                        </a:rPr>
                        <a:t>Export</a:t>
                      </a:r>
                      <a:r>
                        <a:rPr lang="en-GB" sz="1100" baseline="0" dirty="0" smtClean="0">
                          <a:latin typeface="+mj-lt"/>
                        </a:rPr>
                        <a:t> same set of images from </a:t>
                      </a:r>
                      <a:r>
                        <a:rPr lang="en-GB" sz="1100" baseline="0" dirty="0" err="1" smtClean="0">
                          <a:latin typeface="+mj-lt"/>
                        </a:rPr>
                        <a:t>Lightroom</a:t>
                      </a:r>
                      <a:r>
                        <a:rPr lang="en-GB" sz="1100" baseline="0" dirty="0" smtClean="0">
                          <a:latin typeface="+mj-lt"/>
                        </a:rPr>
                        <a:t> as TIFF (4000 pixels)</a:t>
                      </a:r>
                    </a:p>
                    <a:p>
                      <a:pPr marL="171450" indent="-171450">
                        <a:buFont typeface="Arial"/>
                        <a:buChar char="•"/>
                      </a:pPr>
                      <a:r>
                        <a:rPr lang="en-GB" sz="1100" baseline="0" dirty="0" smtClean="0">
                          <a:latin typeface="+mj-lt"/>
                        </a:rPr>
                        <a:t>Experimentation: demonstrate further creativity using Photoshop to make composite/ montage/ typology/ grids/ diptych/triptych, text/ typology </a:t>
                      </a:r>
                      <a:r>
                        <a:rPr lang="en-GB" sz="1100" baseline="0" dirty="0" err="1" smtClean="0">
                          <a:latin typeface="+mj-lt"/>
                        </a:rPr>
                        <a:t>etc</a:t>
                      </a:r>
                      <a:r>
                        <a:rPr lang="en-GB" sz="1100" baseline="0" dirty="0" smtClean="0">
                          <a:latin typeface="+mj-lt"/>
                        </a:rPr>
                        <a:t> appropriate to your intentions</a:t>
                      </a:r>
                    </a:p>
                    <a:p>
                      <a:pPr marL="171450" marR="0" indent="-171450" algn="l" defTabSz="914400" rtl="0" eaLnBrk="1" fontAlgn="auto" latinLnBrk="0" hangingPunct="1">
                        <a:lnSpc>
                          <a:spcPct val="100000"/>
                        </a:lnSpc>
                        <a:spcBef>
                          <a:spcPts val="0"/>
                        </a:spcBef>
                        <a:spcAft>
                          <a:spcPts val="0"/>
                        </a:spcAft>
                        <a:buClrTx/>
                        <a:buSzTx/>
                        <a:buFont typeface="Arial"/>
                        <a:buChar char="•"/>
                        <a:tabLst/>
                        <a:defRPr/>
                      </a:pPr>
                      <a:r>
                        <a:rPr lang="en-GB" sz="1100" baseline="0" dirty="0" smtClean="0">
                          <a:latin typeface="+mj-lt"/>
                        </a:rPr>
                        <a:t>Design: Begin to explore different layout options using </a:t>
                      </a:r>
                      <a:r>
                        <a:rPr lang="en-GB" sz="1100" baseline="0" dirty="0" err="1" smtClean="0">
                          <a:latin typeface="+mj-lt"/>
                        </a:rPr>
                        <a:t>Indesign</a:t>
                      </a:r>
                      <a:r>
                        <a:rPr lang="en-GB" sz="1100" baseline="0" dirty="0" smtClean="0">
                          <a:latin typeface="+mj-lt"/>
                        </a:rPr>
                        <a:t> and make a new </a:t>
                      </a:r>
                      <a:r>
                        <a:rPr lang="en-GB" sz="1100" baseline="0" dirty="0" err="1" smtClean="0">
                          <a:latin typeface="+mj-lt"/>
                        </a:rPr>
                        <a:t>zine</a:t>
                      </a:r>
                      <a:r>
                        <a:rPr lang="en-GB" sz="1100" baseline="0" dirty="0" smtClean="0">
                          <a:latin typeface="+mj-lt"/>
                        </a:rPr>
                        <a:t>/book. Set up new document as A5 page sizes. </a:t>
                      </a:r>
                    </a:p>
                    <a:p>
                      <a:pPr marL="171450" marR="0" indent="-171450" algn="l" defTabSz="914400" rtl="0" eaLnBrk="1" fontAlgn="auto" latinLnBrk="0" hangingPunct="1">
                        <a:lnSpc>
                          <a:spcPct val="100000"/>
                        </a:lnSpc>
                        <a:spcBef>
                          <a:spcPts val="0"/>
                        </a:spcBef>
                        <a:spcAft>
                          <a:spcPts val="0"/>
                        </a:spcAft>
                        <a:buClrTx/>
                        <a:buSzTx/>
                        <a:buFont typeface="Arial"/>
                        <a:buChar char="•"/>
                        <a:tabLst/>
                        <a:defRPr/>
                      </a:pPr>
                      <a:r>
                        <a:rPr lang="en-GB" sz="1100" baseline="0" dirty="0" smtClean="0">
                          <a:latin typeface="+mj-lt"/>
                        </a:rPr>
                        <a:t>Make sure you annotate process and techniques used and evaluate each experiment</a:t>
                      </a:r>
                      <a:r>
                        <a:rPr lang="en-GB" sz="1100" baseline="0" dirty="0">
                          <a:latin typeface="+mj-lt"/>
                        </a:rPr>
                        <a:t>.</a:t>
                      </a:r>
                      <a:endParaRPr lang="en-GB" sz="1100" baseline="0" dirty="0" smtClean="0">
                        <a:latin typeface="+mj-lt"/>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smtClean="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smtClean="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31788">
                <a:tc>
                  <a:txBody>
                    <a:bodyPr/>
                    <a:lstStyle/>
                    <a:p>
                      <a:r>
                        <a:rPr lang="en-GB" sz="1100" b="1" dirty="0" smtClean="0">
                          <a:latin typeface="+mj-lt"/>
                        </a:rPr>
                        <a:t>Contextual</a:t>
                      </a:r>
                      <a:r>
                        <a:rPr lang="en-GB" sz="1100" b="1" baseline="0" dirty="0" smtClean="0">
                          <a:latin typeface="+mj-lt"/>
                        </a:rPr>
                        <a:t> study </a:t>
                      </a:r>
                      <a:r>
                        <a:rPr lang="mr-IN" sz="1100" b="1" baseline="0" dirty="0" smtClean="0">
                          <a:latin typeface="+mj-lt"/>
                        </a:rPr>
                        <a:t>–</a:t>
                      </a:r>
                      <a:r>
                        <a:rPr lang="en-GB" sz="1100" b="1" baseline="0" dirty="0" smtClean="0">
                          <a:latin typeface="+mj-lt"/>
                        </a:rPr>
                        <a:t> Homework</a:t>
                      </a:r>
                      <a:br>
                        <a:rPr lang="en-GB" sz="1100" b="1" baseline="0" dirty="0" smtClean="0">
                          <a:latin typeface="+mj-lt"/>
                        </a:rPr>
                      </a:br>
                      <a:r>
                        <a:rPr lang="en-GB" sz="1100" baseline="0" dirty="0" smtClean="0">
                          <a:latin typeface="+mj-lt"/>
                        </a:rPr>
                        <a:t>Photography and Truth</a:t>
                      </a:r>
                    </a:p>
                    <a:p>
                      <a:pPr marL="171450" indent="-171450">
                        <a:buFont typeface="Arial"/>
                        <a:buChar char="•"/>
                      </a:pPr>
                      <a:r>
                        <a:rPr lang="en-GB" sz="1100" b="0" kern="1200" dirty="0" smtClean="0">
                          <a:solidFill>
                            <a:schemeClr val="tx1"/>
                          </a:solidFill>
                          <a:effectLst/>
                          <a:latin typeface="+mj-lt"/>
                          <a:ea typeface="+mn-ea"/>
                          <a:cs typeface="+mn-cs"/>
                        </a:rPr>
                        <a:t>ANALYSIS: Choose one image from case studies listed below that questions the notion of truth regarding the photographic image and its relationship with reality and explain why. </a:t>
                      </a:r>
                    </a:p>
                    <a:p>
                      <a:pPr marL="171450" indent="-171450">
                        <a:buFont typeface="Arial"/>
                        <a:buChar char="•"/>
                      </a:pPr>
                      <a:r>
                        <a:rPr lang="en-GB" sz="1100" b="0" kern="1200" dirty="0" err="1" smtClean="0">
                          <a:solidFill>
                            <a:schemeClr val="tx1"/>
                          </a:solidFill>
                          <a:effectLst/>
                          <a:latin typeface="+mj-lt"/>
                          <a:ea typeface="+mn-ea"/>
                          <a:cs typeface="+mn-cs"/>
                        </a:rPr>
                        <a:t>PHOTO-ASSIGNMENT:Based</a:t>
                      </a:r>
                      <a:r>
                        <a:rPr lang="en-GB" sz="1100" b="0" kern="1200" dirty="0" smtClean="0">
                          <a:solidFill>
                            <a:schemeClr val="tx1"/>
                          </a:solidFill>
                          <a:effectLst/>
                          <a:latin typeface="+mj-lt"/>
                          <a:ea typeface="+mn-ea"/>
                          <a:cs typeface="+mn-cs"/>
                        </a:rPr>
                        <a:t> on your chosen theme of Political Landscape make two images, one that you consider truthful and one that is not.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dirty="0"/>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en-GB" sz="1100" baseline="0" dirty="0" smtClean="0"/>
                        <a:t>– add new material</a:t>
                      </a:r>
                      <a:br>
                        <a:rPr lang="en-GB" sz="1100" baseline="0" dirty="0" smtClean="0"/>
                      </a:br>
                      <a:r>
                        <a:rPr lang="en-GB" sz="1100" baseline="0" dirty="0" smtClean="0"/>
                        <a:t>Doc: Robert </a:t>
                      </a:r>
                      <a:r>
                        <a:rPr lang="en-GB" sz="1100" baseline="0" dirty="0" err="1" smtClean="0"/>
                        <a:t>Capa</a:t>
                      </a:r>
                      <a:r>
                        <a:rPr lang="en-GB" sz="1100" baseline="0" dirty="0" smtClean="0"/>
                        <a:t> or Joe Rosenthal</a:t>
                      </a:r>
                      <a:br>
                        <a:rPr lang="en-GB" sz="1100" baseline="0" dirty="0" smtClean="0"/>
                      </a:br>
                      <a:r>
                        <a:rPr lang="en-GB" sz="1100" baseline="0" dirty="0" smtClean="0"/>
                        <a:t>Tab: Tom Hunter</a:t>
                      </a:r>
                      <a:br>
                        <a:rPr lang="en-GB" sz="1100" baseline="0" dirty="0" smtClean="0"/>
                      </a:br>
                      <a:r>
                        <a:rPr lang="en-GB" sz="1100" baseline="0" dirty="0" smtClean="0"/>
                        <a:t>Max Pinchers – speculative documentary</a:t>
                      </a:r>
                      <a:br>
                        <a:rPr lang="en-GB" sz="1100" baseline="0" dirty="0" smtClean="0"/>
                      </a:br>
                      <a:r>
                        <a:rPr lang="en-GB" sz="1100" baseline="0" dirty="0" smtClean="0"/>
                        <a:t>me; </a:t>
                      </a:r>
                      <a:r>
                        <a:rPr lang="en-GB" sz="1100" baseline="0" dirty="0" err="1" smtClean="0"/>
                        <a:t>Seaflower</a:t>
                      </a:r>
                      <a:r>
                        <a:rPr lang="en-GB" sz="1100" baseline="0" dirty="0" smtClean="0"/>
                        <a:t> Venture</a:t>
                      </a:r>
                      <a:br>
                        <a:rPr lang="en-GB" sz="1100" baseline="0" dirty="0" smtClean="0"/>
                      </a:br>
                      <a:r>
                        <a:rPr lang="en-GB" sz="1100" baseline="0" dirty="0" smtClean="0"/>
                        <a:t>Photographic Task:</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smtClean="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smtClean="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4" name="Rectangle 36"/>
          <p:cNvSpPr>
            <a:spLocks noChangeArrowheads="1"/>
          </p:cNvSpPr>
          <p:nvPr/>
        </p:nvSpPr>
        <p:spPr bwMode="auto">
          <a:xfrm>
            <a:off x="323528" y="115888"/>
            <a:ext cx="8568952" cy="566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nchor="ctr"/>
          <a:lstStyle>
            <a:lvl1pPr eaLnBrk="0" hangingPunct="0">
              <a:defRPr sz="1500">
                <a:solidFill>
                  <a:schemeClr val="tx1"/>
                </a:solidFill>
                <a:latin typeface="Arial" pitchFamily="34" charset="0"/>
                <a:ea typeface="ＭＳ Ｐゴシック" pitchFamily="34" charset="-128"/>
              </a:defRPr>
            </a:lvl1pPr>
            <a:lvl2pPr marL="742950" indent="-285750" eaLnBrk="0" hangingPunct="0">
              <a:defRPr sz="1500">
                <a:solidFill>
                  <a:schemeClr val="tx1"/>
                </a:solidFill>
                <a:latin typeface="Arial" pitchFamily="34" charset="0"/>
                <a:ea typeface="ＭＳ Ｐゴシック" pitchFamily="34" charset="-128"/>
              </a:defRPr>
            </a:lvl2pPr>
            <a:lvl3pPr marL="1143000" indent="-228600" eaLnBrk="0" hangingPunct="0">
              <a:defRPr sz="1500">
                <a:solidFill>
                  <a:schemeClr val="tx1"/>
                </a:solidFill>
                <a:latin typeface="Arial" pitchFamily="34" charset="0"/>
                <a:ea typeface="ＭＳ Ｐゴシック" pitchFamily="34" charset="-128"/>
              </a:defRPr>
            </a:lvl3pPr>
            <a:lvl4pPr marL="1600200" indent="-228600" eaLnBrk="0" hangingPunct="0">
              <a:defRPr sz="1500">
                <a:solidFill>
                  <a:schemeClr val="tx1"/>
                </a:solidFill>
                <a:latin typeface="Arial" pitchFamily="34" charset="0"/>
                <a:ea typeface="ＭＳ Ｐゴシック" pitchFamily="34" charset="-128"/>
              </a:defRPr>
            </a:lvl4pPr>
            <a:lvl5pPr marL="2057400" indent="-228600" eaLnBrk="0" hangingPunct="0">
              <a:defRPr sz="15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9pPr>
          </a:lstStyle>
          <a:p>
            <a:pPr algn="ctr" eaLnBrk="1" fontAlgn="base" hangingPunct="1">
              <a:spcBef>
                <a:spcPct val="0"/>
              </a:spcBef>
              <a:spcAft>
                <a:spcPct val="0"/>
              </a:spcAft>
              <a:defRPr/>
            </a:pPr>
            <a:r>
              <a:rPr lang="en-GB" altLang="en-US" sz="1800" dirty="0" smtClean="0">
                <a:solidFill>
                  <a:srgbClr val="000000"/>
                </a:solidFill>
              </a:rPr>
              <a:t>Monitoring &amp; Tracking </a:t>
            </a:r>
            <a:r>
              <a:rPr lang="en-GB" altLang="en-US" sz="1800" dirty="0">
                <a:solidFill>
                  <a:srgbClr val="000000"/>
                </a:solidFill>
              </a:rPr>
              <a:t>S</a:t>
            </a:r>
            <a:r>
              <a:rPr lang="en-GB" altLang="en-US" sz="1800" dirty="0" smtClean="0">
                <a:solidFill>
                  <a:srgbClr val="000000"/>
                </a:solidFill>
              </a:rPr>
              <a:t>heet</a:t>
            </a:r>
            <a:r>
              <a:rPr lang="en-GB" altLang="en-US" sz="2400" dirty="0" smtClean="0">
                <a:solidFill>
                  <a:srgbClr val="000000"/>
                </a:solidFill>
              </a:rPr>
              <a:t/>
            </a:r>
            <a:br>
              <a:rPr lang="en-GB" altLang="en-US" sz="2400" dirty="0" smtClean="0">
                <a:solidFill>
                  <a:srgbClr val="000000"/>
                </a:solidFill>
              </a:rPr>
            </a:br>
            <a:endParaRPr lang="en-GB" altLang="en-US" sz="2400" dirty="0" smtClean="0">
              <a:solidFill>
                <a:srgbClr val="000000"/>
              </a:solidFill>
            </a:endParaRPr>
          </a:p>
        </p:txBody>
      </p:sp>
    </p:spTree>
    <p:extLst>
      <p:ext uri="{BB962C8B-B14F-4D97-AF65-F5344CB8AC3E}">
        <p14:creationId xmlns:p14="http://schemas.microsoft.com/office/powerpoint/2010/main" val="1037848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0200" name="Group 40"/>
          <p:cNvGraphicFramePr>
            <a:graphicFrameLocks noGrp="1"/>
          </p:cNvGraphicFramePr>
          <p:nvPr>
            <p:extLst>
              <p:ext uri="{D42A27DB-BD31-4B8C-83A1-F6EECF244321}">
                <p14:modId xmlns:p14="http://schemas.microsoft.com/office/powerpoint/2010/main" val="1771514958"/>
              </p:ext>
            </p:extLst>
          </p:nvPr>
        </p:nvGraphicFramePr>
        <p:xfrm>
          <a:off x="323850" y="476672"/>
          <a:ext cx="8569325" cy="6332808"/>
        </p:xfrm>
        <a:graphic>
          <a:graphicData uri="http://schemas.openxmlformats.org/drawingml/2006/table">
            <a:tbl>
              <a:tblPr/>
              <a:tblGrid>
                <a:gridCol w="4591050">
                  <a:extLst>
                    <a:ext uri="{9D8B030D-6E8A-4147-A177-3AD203B41FA5}">
                      <a16:colId xmlns:a16="http://schemas.microsoft.com/office/drawing/2014/main" val="20000"/>
                    </a:ext>
                  </a:extLst>
                </a:gridCol>
                <a:gridCol w="2754313">
                  <a:extLst>
                    <a:ext uri="{9D8B030D-6E8A-4147-A177-3AD203B41FA5}">
                      <a16:colId xmlns:a16="http://schemas.microsoft.com/office/drawing/2014/main" val="20001"/>
                    </a:ext>
                  </a:extLst>
                </a:gridCol>
                <a:gridCol w="1223962">
                  <a:extLst>
                    <a:ext uri="{9D8B030D-6E8A-4147-A177-3AD203B41FA5}">
                      <a16:colId xmlns:a16="http://schemas.microsoft.com/office/drawing/2014/main" val="20002"/>
                    </a:ext>
                  </a:extLst>
                </a:gridCol>
              </a:tblGrid>
              <a:tr h="640064">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100" b="1" i="0" dirty="0" smtClean="0">
                          <a:solidFill>
                            <a:srgbClr val="FF0000"/>
                          </a:solidFill>
                          <a:latin typeface="+mj-lt"/>
                        </a:rPr>
                        <a:t>Week 10:</a:t>
                      </a:r>
                      <a:r>
                        <a:rPr lang="en-GB" altLang="en-US" sz="1100" b="1" i="0" dirty="0" smtClean="0">
                          <a:solidFill>
                            <a:srgbClr val="000000"/>
                          </a:solidFill>
                          <a:latin typeface="+mj-lt"/>
                        </a:rPr>
                        <a:t> 19</a:t>
                      </a:r>
                      <a:r>
                        <a:rPr lang="en-GB" altLang="en-US" sz="1100" b="1" i="0" baseline="0" dirty="0" smtClean="0">
                          <a:solidFill>
                            <a:srgbClr val="000000"/>
                          </a:solidFill>
                          <a:latin typeface="+mj-lt"/>
                        </a:rPr>
                        <a:t> </a:t>
                      </a:r>
                      <a:r>
                        <a:rPr lang="en-GB" altLang="en-US" sz="1100" b="1" i="0" dirty="0" smtClean="0">
                          <a:solidFill>
                            <a:srgbClr val="000000"/>
                          </a:solidFill>
                          <a:latin typeface="+mj-lt"/>
                        </a:rPr>
                        <a:t> – 26</a:t>
                      </a:r>
                      <a:r>
                        <a:rPr lang="en-GB" altLang="en-US" sz="1100" b="1" i="0" baseline="0" dirty="0" smtClean="0">
                          <a:solidFill>
                            <a:srgbClr val="000000"/>
                          </a:solidFill>
                          <a:latin typeface="+mj-lt"/>
                        </a:rPr>
                        <a:t> Nov</a:t>
                      </a:r>
                      <a:endParaRPr lang="en-GB" altLang="en-US" sz="1100" b="1" i="0" dirty="0" smtClean="0">
                        <a:solidFill>
                          <a:srgbClr val="000000"/>
                        </a:solidFill>
                        <a:latin typeface="+mj-lt"/>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1100" b="0" i="0" u="none" strike="noStrike" cap="none" normalizeH="0" baseline="0" dirty="0" smtClean="0">
                          <a:ln>
                            <a:noFill/>
                          </a:ln>
                          <a:solidFill>
                            <a:schemeClr val="tx1"/>
                          </a:solidFill>
                          <a:effectLst/>
                          <a:latin typeface="+mj-lt"/>
                          <a:ea typeface="MS Mincho" pitchFamily="49" charset="-128"/>
                        </a:rPr>
                        <a:t>Personal Study</a:t>
                      </a:r>
                      <a:br>
                        <a:rPr kumimoji="0" lang="en-GB" altLang="en-US" sz="1100" b="0" i="0" u="none" strike="noStrike" cap="none" normalizeH="0" baseline="0" dirty="0" smtClean="0">
                          <a:ln>
                            <a:noFill/>
                          </a:ln>
                          <a:solidFill>
                            <a:schemeClr val="tx1"/>
                          </a:solidFill>
                          <a:effectLst/>
                          <a:latin typeface="+mj-lt"/>
                          <a:ea typeface="MS Mincho" pitchFamily="49" charset="-128"/>
                        </a:rPr>
                      </a:br>
                      <a:r>
                        <a:rPr lang="en-GB" sz="1100" b="0" i="1" dirty="0" smtClean="0">
                          <a:latin typeface="+mj-lt"/>
                        </a:rPr>
                        <a:t>Complete the following blog posts</a:t>
                      </a:r>
                      <a:endParaRPr lang="en-GB" sz="1100" b="0" dirty="0" smtClean="0">
                        <a:latin typeface="+mj-lt"/>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chemeClr val="tx1"/>
                          </a:solidFill>
                          <a:effectLst/>
                          <a:latin typeface="Tahoma" pitchFamily="34" charset="0"/>
                          <a:ea typeface="MS Mincho" pitchFamily="49" charset="-128"/>
                        </a:rPr>
                        <a:t>Slides to improve: Actions to take</a:t>
                      </a:r>
                      <a:endParaRPr kumimoji="0" lang="en-GB" altLang="en-US" sz="1200" b="0" i="0" u="none" strike="noStrike" cap="none" normalizeH="0" baseline="0" smtClean="0">
                        <a:ln>
                          <a:noFill/>
                        </a:ln>
                        <a:solidFill>
                          <a:schemeClr val="tx1"/>
                        </a:solidFill>
                        <a:effectLst/>
                        <a:latin typeface="Arial" pitchFamily="34" charset="0"/>
                        <a:ea typeface="MS Mincho" pitchFamily="49"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smtClean="0">
                          <a:ln>
                            <a:noFill/>
                          </a:ln>
                          <a:solidFill>
                            <a:schemeClr val="tx1"/>
                          </a:solidFill>
                          <a:effectLst/>
                          <a:latin typeface="Tahoma" pitchFamily="34" charset="0"/>
                          <a:ea typeface="MS Mincho" pitchFamily="49" charset="-128"/>
                        </a:rPr>
                        <a:t>Complete by:</a:t>
                      </a:r>
                      <a:endParaRPr kumimoji="0" lang="en-GB" altLang="en-US" sz="1200" b="0" i="0" u="none" strike="noStrike" cap="none" normalizeH="0" baseline="0" smtClean="0">
                        <a:ln>
                          <a:noFill/>
                        </a:ln>
                        <a:solidFill>
                          <a:schemeClr val="tx1"/>
                        </a:solidFill>
                        <a:effectLst/>
                        <a:latin typeface="Arial" pitchFamily="34" charset="0"/>
                        <a:ea typeface="MS Mincho" pitchFamily="49"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841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altLang="en-US" sz="1100" b="1" i="0" u="none" strike="noStrike" kern="1200" cap="none" normalizeH="0" baseline="0" dirty="0" smtClean="0">
                          <a:ln>
                            <a:noFill/>
                          </a:ln>
                          <a:solidFill>
                            <a:schemeClr val="tx1"/>
                          </a:solidFill>
                          <a:effectLst/>
                          <a:latin typeface="+mn-lt"/>
                          <a:ea typeface="Tahoma" panose="020B0604030504040204" pitchFamily="34" charset="0"/>
                          <a:cs typeface="Tahoma" panose="020B0604030504040204" pitchFamily="34" charset="0"/>
                        </a:rPr>
                        <a:t>Mon 19 Nov - </a:t>
                      </a:r>
                      <a:r>
                        <a:rPr lang="en-GB" sz="1100" b="1" kern="1200" dirty="0" smtClean="0">
                          <a:solidFill>
                            <a:schemeClr val="tx1"/>
                          </a:solidFill>
                          <a:effectLst/>
                          <a:latin typeface="+mj-lt"/>
                          <a:ea typeface="+mn-ea"/>
                          <a:cs typeface="+mn-cs"/>
                        </a:rPr>
                        <a:t>Reviewing and reflecting:</a:t>
                      </a:r>
                    </a:p>
                    <a:p>
                      <a:pPr marL="171450" marR="0" indent="-171450" algn="l" defTabSz="914400" rtl="0" eaLnBrk="1" fontAlgn="auto" latinLnBrk="0" hangingPunct="1">
                        <a:lnSpc>
                          <a:spcPct val="100000"/>
                        </a:lnSpc>
                        <a:spcBef>
                          <a:spcPts val="0"/>
                        </a:spcBef>
                        <a:spcAft>
                          <a:spcPts val="0"/>
                        </a:spcAft>
                        <a:buClrTx/>
                        <a:buSzTx/>
                        <a:buFont typeface="Arial"/>
                        <a:buChar char="•"/>
                        <a:tabLst/>
                        <a:defRPr/>
                      </a:pPr>
                      <a:r>
                        <a:rPr lang="en-GB" sz="1100" b="0" kern="1200" baseline="0" dirty="0" smtClean="0">
                          <a:solidFill>
                            <a:schemeClr val="tx1"/>
                          </a:solidFill>
                          <a:effectLst/>
                          <a:latin typeface="+mj-lt"/>
                          <a:ea typeface="+mn-ea"/>
                          <a:cs typeface="+mn-cs"/>
                        </a:rPr>
                        <a:t>From your </a:t>
                      </a:r>
                      <a:r>
                        <a:rPr lang="en-GB" sz="1100" b="0" kern="1200" dirty="0" smtClean="0">
                          <a:solidFill>
                            <a:schemeClr val="tx1"/>
                          </a:solidFill>
                          <a:effectLst/>
                          <a:latin typeface="+mj-lt"/>
                          <a:ea typeface="+mn-ea"/>
                          <a:cs typeface="+mn-cs"/>
                        </a:rPr>
                        <a:t>Personal Investigation write an overview of what you learned and how you intend to develop your Personal Study essay. </a:t>
                      </a:r>
                    </a:p>
                    <a:p>
                      <a:pPr marL="171450" marR="0" indent="-171450" algn="l" defTabSz="914400" rtl="0" eaLnBrk="1" fontAlgn="auto" latinLnBrk="0" hangingPunct="1">
                        <a:lnSpc>
                          <a:spcPct val="100000"/>
                        </a:lnSpc>
                        <a:spcBef>
                          <a:spcPts val="0"/>
                        </a:spcBef>
                        <a:spcAft>
                          <a:spcPts val="0"/>
                        </a:spcAft>
                        <a:buClrTx/>
                        <a:buSzTx/>
                        <a:buFont typeface="Arial"/>
                        <a:buChar char="•"/>
                        <a:tabLst/>
                        <a:defRPr/>
                      </a:pPr>
                      <a:r>
                        <a:rPr lang="en-GB" sz="1100" b="0" kern="1200" dirty="0" smtClean="0">
                          <a:solidFill>
                            <a:schemeClr val="tx1"/>
                          </a:solidFill>
                          <a:effectLst/>
                          <a:latin typeface="+mj-lt"/>
                          <a:ea typeface="+mn-ea"/>
                          <a:cs typeface="+mn-cs"/>
                        </a:rPr>
                        <a:t>Describe which themes, artists, approaches, skills and photographic processes/ techniques inspired you the most and why. </a:t>
                      </a:r>
                    </a:p>
                    <a:p>
                      <a:pPr marL="171450" marR="0" indent="-171450" algn="l" defTabSz="914400" rtl="0" eaLnBrk="1" fontAlgn="auto" latinLnBrk="0" hangingPunct="1">
                        <a:lnSpc>
                          <a:spcPct val="100000"/>
                        </a:lnSpc>
                        <a:spcBef>
                          <a:spcPts val="0"/>
                        </a:spcBef>
                        <a:spcAft>
                          <a:spcPts val="0"/>
                        </a:spcAft>
                        <a:buClrTx/>
                        <a:buSzTx/>
                        <a:buFont typeface="Arial"/>
                        <a:buChar char="•"/>
                        <a:tabLst/>
                        <a:defRPr/>
                      </a:pPr>
                      <a:r>
                        <a:rPr lang="en-GB" sz="1100" b="0" kern="1200" dirty="0" smtClean="0">
                          <a:solidFill>
                            <a:schemeClr val="tx1"/>
                          </a:solidFill>
                          <a:effectLst/>
                          <a:latin typeface="+mj-lt"/>
                          <a:ea typeface="+mn-ea"/>
                          <a:cs typeface="+mn-cs"/>
                        </a:rPr>
                        <a:t>Include examples of current</a:t>
                      </a:r>
                      <a:r>
                        <a:rPr lang="en-GB" sz="1100" b="0" kern="1200" baseline="0" dirty="0" smtClean="0">
                          <a:solidFill>
                            <a:schemeClr val="tx1"/>
                          </a:solidFill>
                          <a:effectLst/>
                          <a:latin typeface="+mj-lt"/>
                          <a:ea typeface="+mn-ea"/>
                          <a:cs typeface="+mn-cs"/>
                        </a:rPr>
                        <a:t> experiments</a:t>
                      </a:r>
                      <a:r>
                        <a:rPr lang="en-GB" sz="1100" b="0" kern="1200" dirty="0" smtClean="0">
                          <a:solidFill>
                            <a:schemeClr val="tx1"/>
                          </a:solidFill>
                          <a:effectLst/>
                          <a:latin typeface="+mj-lt"/>
                          <a:ea typeface="+mn-ea"/>
                          <a:cs typeface="+mn-cs"/>
                        </a:rPr>
                        <a:t> to illustrate your thinking.</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100" b="0" i="0" u="none" strike="noStrike" cap="none" normalizeH="0" baseline="0" dirty="0" smtClean="0">
                          <a:ln>
                            <a:noFill/>
                          </a:ln>
                          <a:solidFill>
                            <a:schemeClr val="tx1"/>
                          </a:solidFill>
                          <a:effectLst/>
                          <a:latin typeface="Arial" pitchFamily="34" charset="0"/>
                          <a:ea typeface="ＭＳ Ｐゴシック" pitchFamily="34" charset="-128"/>
                        </a:rPr>
                        <a:t>Make a separate blog post for this</a:t>
                      </a:r>
                    </a:p>
                    <a:p>
                      <a:endParaRPr lang="en-US" dirty="0"/>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smtClean="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669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100" b="1" i="0" u="none" strike="noStrike" kern="1200" cap="none" normalizeH="0" baseline="0" dirty="0" smtClean="0">
                          <a:ln>
                            <a:noFill/>
                          </a:ln>
                          <a:solidFill>
                            <a:schemeClr val="tx1"/>
                          </a:solidFill>
                          <a:effectLst/>
                          <a:latin typeface="+mn-lt"/>
                          <a:ea typeface="Tahoma" panose="020B0604030504040204" pitchFamily="34" charset="0"/>
                          <a:cs typeface="Tahoma" panose="020B0604030504040204" pitchFamily="34" charset="0"/>
                        </a:rPr>
                        <a:t>Lesson 1 - </a:t>
                      </a:r>
                      <a:r>
                        <a:rPr kumimoji="0" lang="en-GB" altLang="en-US" sz="1100" b="1" i="0" u="none" strike="noStrike" cap="none" normalizeH="0" baseline="0" dirty="0" smtClean="0">
                          <a:ln>
                            <a:noFill/>
                          </a:ln>
                          <a:solidFill>
                            <a:schemeClr val="tx1"/>
                          </a:solidFill>
                          <a:effectLst/>
                          <a:latin typeface="+mj-lt"/>
                          <a:ea typeface="Tahoma" panose="020B0604030504040204" pitchFamily="34" charset="0"/>
                          <a:cs typeface="Tahoma" panose="020B0604030504040204" pitchFamily="34" charset="0"/>
                        </a:rPr>
                        <a:t>Contextual Study: </a:t>
                      </a: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kumimoji="0" lang="en-GB" altLang="en-US" sz="1100" b="0" i="0" u="none" strike="noStrike" cap="none" normalizeH="0" baseline="0" dirty="0" smtClean="0">
                          <a:ln>
                            <a:noFill/>
                          </a:ln>
                          <a:solidFill>
                            <a:schemeClr val="tx1"/>
                          </a:solidFill>
                          <a:effectLst/>
                          <a:latin typeface="+mj-lt"/>
                          <a:ea typeface="Tahoma" panose="020B0604030504040204" pitchFamily="34" charset="0"/>
                          <a:cs typeface="Tahoma" panose="020B0604030504040204" pitchFamily="34" charset="0"/>
                        </a:rPr>
                        <a:t>Research artists/photographers, methods, art movements and historical context appropriate to your Personal Study essay</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endParaRPr lang="en-US"/>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smtClean="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3178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1100" b="1" i="0" u="none" strike="noStrike" kern="1200" cap="none" normalizeH="0" baseline="0" dirty="0" smtClean="0">
                          <a:ln>
                            <a:noFill/>
                          </a:ln>
                          <a:solidFill>
                            <a:schemeClr val="tx1"/>
                          </a:solidFill>
                          <a:effectLst/>
                          <a:latin typeface="+mn-lt"/>
                          <a:ea typeface="Tahoma" panose="020B0604030504040204" pitchFamily="34" charset="0"/>
                          <a:cs typeface="Tahoma" panose="020B0604030504040204" pitchFamily="34" charset="0"/>
                        </a:rPr>
                        <a:t>Lesson 2 - </a:t>
                      </a:r>
                      <a:r>
                        <a:rPr kumimoji="0" lang="en-GB" altLang="en-US" sz="1100" b="1" i="0" u="none" strike="noStrike" kern="1200" cap="none" spc="0" normalizeH="0" baseline="0" noProof="0" dirty="0" smtClean="0">
                          <a:ln>
                            <a:noFill/>
                          </a:ln>
                          <a:solidFill>
                            <a:srgbClr val="000000"/>
                          </a:solidFill>
                          <a:effectLst/>
                          <a:uLnTx/>
                          <a:uFillTx/>
                          <a:latin typeface="+mj-lt"/>
                          <a:ea typeface="Tahoma" panose="020B0604030504040204" pitchFamily="34" charset="0"/>
                          <a:cs typeface="Tahoma" panose="020B0604030504040204" pitchFamily="34" charset="0"/>
                        </a:rPr>
                        <a:t>Academic Sources: </a:t>
                      </a:r>
                    </a:p>
                    <a:p>
                      <a:pPr marL="171450" marR="0" lvl="0" indent="-171450" algn="l" defTabSz="914400" rtl="0" eaLnBrk="1" fontAlgn="base" latinLnBrk="0" hangingPunct="1">
                        <a:lnSpc>
                          <a:spcPct val="100000"/>
                        </a:lnSpc>
                        <a:spcBef>
                          <a:spcPct val="0"/>
                        </a:spcBef>
                        <a:spcAft>
                          <a:spcPct val="0"/>
                        </a:spcAft>
                        <a:buClrTx/>
                        <a:buSzTx/>
                        <a:buFont typeface="Arial"/>
                        <a:buChar char="•"/>
                        <a:tabLst/>
                        <a:defRPr/>
                      </a:pPr>
                      <a:r>
                        <a:rPr kumimoji="0" lang="en-GB" altLang="en-US" sz="1100" b="0" i="0" u="none" strike="noStrike" kern="1200" cap="none" spc="0" normalizeH="0" baseline="0" noProof="0" dirty="0" smtClean="0">
                          <a:ln>
                            <a:noFill/>
                          </a:ln>
                          <a:solidFill>
                            <a:srgbClr val="000000"/>
                          </a:solidFill>
                          <a:effectLst/>
                          <a:uLnTx/>
                          <a:uFillTx/>
                          <a:latin typeface="+mj-lt"/>
                          <a:ea typeface="Tahoma" panose="020B0604030504040204" pitchFamily="34" charset="0"/>
                          <a:cs typeface="Tahoma" panose="020B0604030504040204" pitchFamily="34" charset="0"/>
                        </a:rPr>
                        <a:t>Find 3-5 different texts to support your academic study from a variety of sources (books, articles, journals, magazines, websites, </a:t>
                      </a:r>
                      <a:r>
                        <a:rPr kumimoji="0" lang="en-GB" altLang="en-US" sz="1100" b="0" i="0" u="none" strike="noStrike" kern="1200" cap="none" spc="0" normalizeH="0" baseline="0" noProof="0" dirty="0" err="1" smtClean="0">
                          <a:ln>
                            <a:noFill/>
                          </a:ln>
                          <a:solidFill>
                            <a:srgbClr val="000000"/>
                          </a:solidFill>
                          <a:effectLst/>
                          <a:uLnTx/>
                          <a:uFillTx/>
                          <a:latin typeface="+mj-lt"/>
                          <a:ea typeface="Tahoma" panose="020B0604030504040204" pitchFamily="34" charset="0"/>
                          <a:cs typeface="Tahoma" panose="020B0604030504040204" pitchFamily="34" charset="0"/>
                        </a:rPr>
                        <a:t>Youtube</a:t>
                      </a:r>
                      <a:r>
                        <a:rPr kumimoji="0" lang="en-GB" altLang="en-US" sz="1100" b="0" i="0" u="none" strike="noStrike" kern="1200" cap="none" spc="0" normalizeH="0" baseline="0" noProof="0" dirty="0" smtClean="0">
                          <a:ln>
                            <a:noFill/>
                          </a:ln>
                          <a:solidFill>
                            <a:srgbClr val="000000"/>
                          </a:solidFill>
                          <a:effectLst/>
                          <a:uLnTx/>
                          <a:uFillTx/>
                          <a:latin typeface="+mj-lt"/>
                          <a:ea typeface="Tahoma" panose="020B0604030504040204" pitchFamily="34" charset="0"/>
                          <a:cs typeface="Tahoma" panose="020B0604030504040204" pitchFamily="34" charset="0"/>
                        </a:rPr>
                        <a:t>/films etc.) </a:t>
                      </a:r>
                      <a:br>
                        <a:rPr kumimoji="0" lang="en-GB" altLang="en-US" sz="1100" b="0" i="0" u="none" strike="noStrike" kern="1200" cap="none" spc="0" normalizeH="0" baseline="0" noProof="0" dirty="0" smtClean="0">
                          <a:ln>
                            <a:noFill/>
                          </a:ln>
                          <a:solidFill>
                            <a:srgbClr val="000000"/>
                          </a:solidFill>
                          <a:effectLst/>
                          <a:uLnTx/>
                          <a:uFillTx/>
                          <a:latin typeface="+mj-lt"/>
                          <a:ea typeface="Tahoma" panose="020B0604030504040204" pitchFamily="34" charset="0"/>
                          <a:cs typeface="Tahoma" panose="020B0604030504040204" pitchFamily="34" charset="0"/>
                        </a:rPr>
                      </a:br>
                      <a:endParaRPr kumimoji="0" lang="en-GB" altLang="en-US" sz="1100" b="0" i="0" u="none" strike="noStrike" kern="1200" cap="none" spc="0" normalizeH="0" baseline="0" noProof="0" dirty="0" smtClean="0">
                        <a:ln>
                          <a:noFill/>
                        </a:ln>
                        <a:solidFill>
                          <a:srgbClr val="000000"/>
                        </a:solidFill>
                        <a:effectLst/>
                        <a:uLnTx/>
                        <a:uFillTx/>
                        <a:latin typeface="+mj-lt"/>
                        <a:ea typeface="Tahoma" panose="020B0604030504040204" pitchFamily="34" charset="0"/>
                        <a:cs typeface="Tahoma" panose="020B0604030504040204" pitchFamily="34"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smtClean="0">
                        <a:ln>
                          <a:noFill/>
                        </a:ln>
                        <a:solidFill>
                          <a:srgbClr val="000000"/>
                        </a:solidFill>
                        <a:effectLst/>
                        <a:uLnTx/>
                        <a:uFillTx/>
                        <a:latin typeface="+mn-lt"/>
                        <a:ea typeface="ＭＳ 明朝"/>
                        <a:cs typeface="Times New Roman"/>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smtClean="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31788">
                <a:tc>
                  <a:txBody>
                    <a:bodyPr/>
                    <a:lstStyle/>
                    <a:p>
                      <a:pPr marL="0" marR="0" lvl="0" indent="0" algn="l" defTabSz="914400" rtl="0" eaLnBrk="1" fontAlgn="base" latinLnBrk="0" hangingPunct="1">
                        <a:lnSpc>
                          <a:spcPct val="100000"/>
                        </a:lnSpc>
                        <a:spcBef>
                          <a:spcPct val="0"/>
                        </a:spcBef>
                        <a:spcAft>
                          <a:spcPct val="0"/>
                        </a:spcAft>
                        <a:buClrTx/>
                        <a:buSzTx/>
                        <a:buFont typeface="Arial"/>
                        <a:buNone/>
                        <a:tabLst/>
                        <a:defRPr/>
                      </a:pPr>
                      <a:r>
                        <a:rPr kumimoji="0" lang="en-GB" altLang="en-US" sz="1100" b="1" i="0" u="none" strike="noStrike" kern="1200" cap="none" normalizeH="0" baseline="0" dirty="0" smtClean="0">
                          <a:ln>
                            <a:noFill/>
                          </a:ln>
                          <a:solidFill>
                            <a:schemeClr val="tx1"/>
                          </a:solidFill>
                          <a:effectLst/>
                          <a:latin typeface="+mn-lt"/>
                          <a:ea typeface="Tahoma" panose="020B0604030504040204" pitchFamily="34" charset="0"/>
                          <a:cs typeface="Tahoma" panose="020B0604030504040204" pitchFamily="34" charset="0"/>
                        </a:rPr>
                        <a:t>Lesson 3 - Essay Question: </a:t>
                      </a:r>
                    </a:p>
                    <a:p>
                      <a:pPr marL="171450" marR="0" lvl="0" indent="-171450" algn="l" defTabSz="914400" rtl="0" eaLnBrk="1" fontAlgn="base" latinLnBrk="0" hangingPunct="1">
                        <a:lnSpc>
                          <a:spcPct val="100000"/>
                        </a:lnSpc>
                        <a:spcBef>
                          <a:spcPct val="0"/>
                        </a:spcBef>
                        <a:spcAft>
                          <a:spcPct val="0"/>
                        </a:spcAft>
                        <a:buClrTx/>
                        <a:buSzTx/>
                        <a:buFont typeface="Arial"/>
                        <a:buChar char="•"/>
                        <a:tabLst/>
                      </a:pPr>
                      <a:r>
                        <a:rPr kumimoji="0" lang="en-GB" altLang="en-US" sz="1100" b="0" i="0" u="none" strike="noStrike" kern="1200" cap="none" normalizeH="0" baseline="0" dirty="0" smtClean="0">
                          <a:ln>
                            <a:noFill/>
                          </a:ln>
                          <a:solidFill>
                            <a:schemeClr val="tx1"/>
                          </a:solidFill>
                          <a:effectLst/>
                          <a:latin typeface="+mn-lt"/>
                          <a:ea typeface="Tahoma" panose="020B0604030504040204" pitchFamily="34" charset="0"/>
                          <a:cs typeface="Tahoma" panose="020B0604030504040204" pitchFamily="34" charset="0"/>
                        </a:rPr>
                        <a:t>Think of a hypothesis and list possible essay questions </a:t>
                      </a:r>
                    </a:p>
                    <a:p>
                      <a:pPr marL="171450" marR="0" lvl="0" indent="-171450" algn="l" defTabSz="914400" rtl="0" eaLnBrk="1" fontAlgn="base" latinLnBrk="0" hangingPunct="1">
                        <a:lnSpc>
                          <a:spcPct val="100000"/>
                        </a:lnSpc>
                        <a:spcBef>
                          <a:spcPct val="0"/>
                        </a:spcBef>
                        <a:spcAft>
                          <a:spcPct val="0"/>
                        </a:spcAft>
                        <a:buClrTx/>
                        <a:buSzTx/>
                        <a:buFont typeface="Arial"/>
                        <a:buChar char="•"/>
                        <a:tabLst/>
                        <a:defRPr/>
                      </a:pPr>
                      <a:endParaRPr kumimoji="0" lang="en-GB" altLang="en-US" sz="1100" b="0" i="0" u="none" strike="noStrike" kern="1200" cap="none" spc="0" normalizeH="0" baseline="0" noProof="0" dirty="0" smtClean="0">
                        <a:ln>
                          <a:noFill/>
                        </a:ln>
                        <a:solidFill>
                          <a:srgbClr val="000000"/>
                        </a:solidFill>
                        <a:effectLst/>
                        <a:uLnTx/>
                        <a:uFillTx/>
                        <a:latin typeface="+mj-lt"/>
                        <a:ea typeface="Tahoma" panose="020B0604030504040204" pitchFamily="34" charset="0"/>
                        <a:cs typeface="Tahoma" panose="020B0604030504040204" pitchFamily="34"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smtClean="0">
                        <a:ln>
                          <a:noFill/>
                        </a:ln>
                        <a:solidFill>
                          <a:srgbClr val="000000"/>
                        </a:solidFill>
                        <a:effectLst/>
                        <a:uLnTx/>
                        <a:uFillTx/>
                        <a:latin typeface="+mn-lt"/>
                        <a:ea typeface="ＭＳ 明朝"/>
                        <a:cs typeface="Times New Roman"/>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smtClean="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317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smtClean="0">
                          <a:ln>
                            <a:noFill/>
                          </a:ln>
                          <a:solidFill>
                            <a:srgbClr val="000000"/>
                          </a:solidFill>
                          <a:effectLst/>
                          <a:uLnTx/>
                          <a:uFillTx/>
                          <a:latin typeface="+mn-lt"/>
                          <a:ea typeface="ＭＳ 明朝"/>
                          <a:cs typeface="Times New Roman"/>
                        </a:rPr>
                        <a:t>Homework - Independent Study:</a:t>
                      </a: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kumimoji="0" lang="en-GB" sz="1100" b="0" i="0" u="none" strike="noStrike" kern="1200" cap="none" spc="0" normalizeH="0" baseline="0" noProof="0" dirty="0" smtClean="0">
                          <a:ln>
                            <a:noFill/>
                          </a:ln>
                          <a:solidFill>
                            <a:srgbClr val="000000"/>
                          </a:solidFill>
                          <a:effectLst/>
                          <a:uLnTx/>
                          <a:uFillTx/>
                          <a:latin typeface="+mn-lt"/>
                          <a:ea typeface="ＭＳ 明朝"/>
                          <a:cs typeface="Times New Roman"/>
                        </a:rPr>
                        <a:t>Begin to read, make notes, identity quotes and comment to construct an argument for/against. </a:t>
                      </a: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kumimoji="0" lang="en-GB" sz="1100" b="0" i="0" u="none" strike="noStrike" kern="1200" cap="none" spc="0" normalizeH="0" baseline="0" noProof="0" dirty="0" smtClean="0">
                          <a:ln>
                            <a:noFill/>
                          </a:ln>
                          <a:solidFill>
                            <a:srgbClr val="000000"/>
                          </a:solidFill>
                          <a:effectLst/>
                          <a:uLnTx/>
                          <a:uFillTx/>
                          <a:latin typeface="+mn-lt"/>
                          <a:ea typeface="ＭＳ 明朝"/>
                          <a:cs typeface="Times New Roman"/>
                        </a:rPr>
                        <a:t>Explain how you intend to respond creatively to your artists references and further experimentation and development of your photographic work as part of your Political Landscape project.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smtClean="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smtClean="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89584">
                <a:tc>
                  <a:txBody>
                    <a:bodyPr/>
                    <a:lstStyle>
                      <a:lvl1pPr marL="342900" indent="-342900"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342900" marR="0" lvl="0" indent="-342900" algn="l" defTabSz="914400" rtl="0" eaLnBrk="1" fontAlgn="base" latinLnBrk="0" hangingPunct="1">
                        <a:lnSpc>
                          <a:spcPct val="100000"/>
                        </a:lnSpc>
                        <a:spcBef>
                          <a:spcPct val="0"/>
                        </a:spcBef>
                        <a:spcAft>
                          <a:spcPct val="0"/>
                        </a:spcAft>
                        <a:buClrTx/>
                        <a:buSzTx/>
                        <a:buFontTx/>
                        <a:buNone/>
                        <a:tabLst/>
                        <a:defRPr/>
                      </a:pPr>
                      <a:r>
                        <a:rPr kumimoji="0" lang="en-GB" altLang="en-US" sz="1100" b="1" i="0" u="none" strike="noStrike" cap="none" normalizeH="0" baseline="0" dirty="0" smtClean="0">
                          <a:ln>
                            <a:noFill/>
                          </a:ln>
                          <a:solidFill>
                            <a:schemeClr val="tx1"/>
                          </a:solidFill>
                          <a:effectLst/>
                          <a:latin typeface="+mj-lt"/>
                          <a:ea typeface="Tahoma" panose="020B0604030504040204" pitchFamily="34" charset="0"/>
                          <a:cs typeface="Tahoma" panose="020B0604030504040204" pitchFamily="34" charset="0"/>
                        </a:rPr>
                        <a:t>Lesson 4 - </a:t>
                      </a:r>
                      <a:r>
                        <a:rPr kumimoji="0" lang="en-GB" altLang="en-US" sz="1100" b="1" i="0" u="none" strike="noStrike" cap="none" normalizeH="0" baseline="0" dirty="0" smtClean="0">
                          <a:ln>
                            <a:noFill/>
                          </a:ln>
                          <a:solidFill>
                            <a:schemeClr val="tx1"/>
                          </a:solidFill>
                          <a:effectLst/>
                          <a:latin typeface="+mj-lt"/>
                          <a:ea typeface="ＭＳ Ｐゴシック" pitchFamily="34" charset="-128"/>
                        </a:rPr>
                        <a:t>Essay Plan: </a:t>
                      </a:r>
                    </a:p>
                    <a:p>
                      <a:pPr marL="171450" marR="0" lvl="0" indent="-171450" algn="l" defTabSz="914400" rtl="0" eaLnBrk="1" fontAlgn="base" latinLnBrk="0" hangingPunct="1">
                        <a:lnSpc>
                          <a:spcPct val="100000"/>
                        </a:lnSpc>
                        <a:spcBef>
                          <a:spcPct val="0"/>
                        </a:spcBef>
                        <a:spcAft>
                          <a:spcPct val="0"/>
                        </a:spcAft>
                        <a:buClrTx/>
                        <a:buSzTx/>
                        <a:buFont typeface="Arial"/>
                        <a:buChar char="•"/>
                        <a:tabLst/>
                        <a:defRPr/>
                      </a:pPr>
                      <a:r>
                        <a:rPr kumimoji="0" lang="en-GB" altLang="en-US" sz="1100" b="0" i="0" u="none" strike="noStrike" cap="none" normalizeH="0" baseline="0" dirty="0" smtClean="0">
                          <a:ln>
                            <a:noFill/>
                          </a:ln>
                          <a:solidFill>
                            <a:schemeClr val="tx1"/>
                          </a:solidFill>
                          <a:effectLst/>
                          <a:latin typeface="+mj-lt"/>
                          <a:ea typeface="ＭＳ Ｐゴシック" pitchFamily="34" charset="-128"/>
                        </a:rPr>
                        <a:t>Make a plan that lists what you are going to write about in each paragraph</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smtClean="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smtClean="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648072">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1100" b="1" i="0" u="none" strike="noStrike" cap="none" normalizeH="0" baseline="0" dirty="0" smtClean="0">
                          <a:ln>
                            <a:noFill/>
                          </a:ln>
                          <a:solidFill>
                            <a:schemeClr val="tx1"/>
                          </a:solidFill>
                          <a:effectLst/>
                          <a:latin typeface="+mj-lt"/>
                          <a:ea typeface="Tahoma" panose="020B0604030504040204" pitchFamily="34" charset="0"/>
                          <a:cs typeface="Tahoma" panose="020B0604030504040204" pitchFamily="34" charset="0"/>
                        </a:rPr>
                        <a:t>Lesson 5 </a:t>
                      </a:r>
                      <a:r>
                        <a:rPr kumimoji="0" lang="mr-IN" altLang="en-US" sz="1100" b="1" i="0" u="none" strike="noStrike" cap="none" normalizeH="0" baseline="0" dirty="0" smtClean="0">
                          <a:ln>
                            <a:noFill/>
                          </a:ln>
                          <a:solidFill>
                            <a:schemeClr val="tx1"/>
                          </a:solidFill>
                          <a:effectLst/>
                          <a:latin typeface="+mj-lt"/>
                          <a:ea typeface="Tahoma" panose="020B0604030504040204" pitchFamily="34" charset="0"/>
                          <a:cs typeface="Tahoma" panose="020B0604030504040204" pitchFamily="34" charset="0"/>
                        </a:rPr>
                        <a:t>–</a:t>
                      </a:r>
                      <a:r>
                        <a:rPr kumimoji="0" lang="en-GB" altLang="en-US" sz="1100" b="1" i="0" u="none" strike="noStrike" cap="none" normalizeH="0" baseline="0" dirty="0" smtClean="0">
                          <a:ln>
                            <a:noFill/>
                          </a:ln>
                          <a:solidFill>
                            <a:schemeClr val="tx1"/>
                          </a:solidFill>
                          <a:effectLst/>
                          <a:latin typeface="+mj-lt"/>
                          <a:ea typeface="Tahoma" panose="020B0604030504040204" pitchFamily="34" charset="0"/>
                          <a:cs typeface="Tahoma" panose="020B0604030504040204" pitchFamily="34" charset="0"/>
                        </a:rPr>
                        <a:t>  Essay Introduction:</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1100" b="0" i="0" u="none" strike="noStrike" cap="none" normalizeH="0" baseline="0" dirty="0" smtClean="0">
                          <a:ln>
                            <a:noFill/>
                          </a:ln>
                          <a:solidFill>
                            <a:schemeClr val="tx1"/>
                          </a:solidFill>
                          <a:effectLst/>
                          <a:latin typeface="+mj-lt"/>
                          <a:ea typeface="ＭＳ Ｐゴシック" pitchFamily="34" charset="-128"/>
                        </a:rPr>
                        <a:t>Begin to write a draft introduction and upload to the blog end of your Mock Exam; </a:t>
                      </a:r>
                      <a:r>
                        <a:rPr kumimoji="0" lang="en-GB" altLang="en-US" sz="1100" b="0" i="0" u="none" strike="noStrike" cap="none" normalizeH="0" baseline="0" dirty="0" smtClean="0">
                          <a:ln>
                            <a:noFill/>
                          </a:ln>
                          <a:solidFill>
                            <a:srgbClr val="FF0000"/>
                          </a:solidFill>
                          <a:effectLst/>
                          <a:latin typeface="+mj-lt"/>
                          <a:ea typeface="ＭＳ Ｐゴシック" pitchFamily="34" charset="-128"/>
                        </a:rPr>
                        <a:t>Tue 21 Nov (13C) and Wed 22 Nov (13A &amp; 13D)</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endParaRPr lang="en-GB" dirty="0"/>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smtClean="0">
                        <a:ln>
                          <a:noFill/>
                        </a:ln>
                        <a:solidFill>
                          <a:schemeClr val="tx1"/>
                        </a:solidFill>
                        <a:effectLst/>
                        <a:latin typeface="Arial" pitchFamily="34" charset="0"/>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92196" name="Rectangle 36"/>
          <p:cNvSpPr>
            <a:spLocks noChangeArrowheads="1"/>
          </p:cNvSpPr>
          <p:nvPr/>
        </p:nvSpPr>
        <p:spPr bwMode="auto">
          <a:xfrm>
            <a:off x="323528" y="115888"/>
            <a:ext cx="8568952" cy="566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nchor="ctr"/>
          <a:lstStyle>
            <a:lvl1pPr eaLnBrk="0" hangingPunct="0">
              <a:defRPr sz="1500">
                <a:solidFill>
                  <a:schemeClr val="tx1"/>
                </a:solidFill>
                <a:latin typeface="Arial" pitchFamily="34" charset="0"/>
                <a:ea typeface="ＭＳ Ｐゴシック" pitchFamily="34" charset="-128"/>
              </a:defRPr>
            </a:lvl1pPr>
            <a:lvl2pPr marL="742950" indent="-285750" eaLnBrk="0" hangingPunct="0">
              <a:defRPr sz="1500">
                <a:solidFill>
                  <a:schemeClr val="tx1"/>
                </a:solidFill>
                <a:latin typeface="Arial" pitchFamily="34" charset="0"/>
                <a:ea typeface="ＭＳ Ｐゴシック" pitchFamily="34" charset="-128"/>
              </a:defRPr>
            </a:lvl2pPr>
            <a:lvl3pPr marL="1143000" indent="-228600" eaLnBrk="0" hangingPunct="0">
              <a:defRPr sz="1500">
                <a:solidFill>
                  <a:schemeClr val="tx1"/>
                </a:solidFill>
                <a:latin typeface="Arial" pitchFamily="34" charset="0"/>
                <a:ea typeface="ＭＳ Ｐゴシック" pitchFamily="34" charset="-128"/>
              </a:defRPr>
            </a:lvl3pPr>
            <a:lvl4pPr marL="1600200" indent="-228600" eaLnBrk="0" hangingPunct="0">
              <a:defRPr sz="1500">
                <a:solidFill>
                  <a:schemeClr val="tx1"/>
                </a:solidFill>
                <a:latin typeface="Arial" pitchFamily="34" charset="0"/>
                <a:ea typeface="ＭＳ Ｐゴシック" pitchFamily="34" charset="-128"/>
              </a:defRPr>
            </a:lvl4pPr>
            <a:lvl5pPr marL="2057400" indent="-228600" eaLnBrk="0" hangingPunct="0">
              <a:defRPr sz="15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9pPr>
          </a:lstStyle>
          <a:p>
            <a:pPr algn="ctr" eaLnBrk="1" fontAlgn="base" hangingPunct="1">
              <a:spcBef>
                <a:spcPct val="0"/>
              </a:spcBef>
              <a:spcAft>
                <a:spcPct val="0"/>
              </a:spcAft>
              <a:defRPr/>
            </a:pPr>
            <a:r>
              <a:rPr lang="en-GB" altLang="en-US" sz="1800" dirty="0" smtClean="0">
                <a:solidFill>
                  <a:srgbClr val="000000"/>
                </a:solidFill>
              </a:rPr>
              <a:t>Monitoring &amp; Tracking </a:t>
            </a:r>
            <a:r>
              <a:rPr lang="en-GB" altLang="en-US" sz="1800" dirty="0">
                <a:solidFill>
                  <a:srgbClr val="000000"/>
                </a:solidFill>
              </a:rPr>
              <a:t>S</a:t>
            </a:r>
            <a:r>
              <a:rPr lang="en-GB" altLang="en-US" sz="1800" dirty="0" smtClean="0">
                <a:solidFill>
                  <a:srgbClr val="000000"/>
                </a:solidFill>
              </a:rPr>
              <a:t>heet</a:t>
            </a:r>
            <a:r>
              <a:rPr lang="en-GB" altLang="en-US" sz="2400" dirty="0" smtClean="0">
                <a:solidFill>
                  <a:srgbClr val="000000"/>
                </a:solidFill>
              </a:rPr>
              <a:t/>
            </a:r>
            <a:br>
              <a:rPr lang="en-GB" altLang="en-US" sz="2400" dirty="0" smtClean="0">
                <a:solidFill>
                  <a:srgbClr val="000000"/>
                </a:solidFill>
              </a:rPr>
            </a:br>
            <a:endParaRPr lang="en-GB" altLang="en-US" sz="2400" dirty="0" smtClean="0">
              <a:solidFill>
                <a:srgbClr val="000000"/>
              </a:solidFill>
            </a:endParaRPr>
          </a:p>
        </p:txBody>
      </p:sp>
    </p:spTree>
    <p:extLst>
      <p:ext uri="{BB962C8B-B14F-4D97-AF65-F5344CB8AC3E}">
        <p14:creationId xmlns:p14="http://schemas.microsoft.com/office/powerpoint/2010/main" val="21554905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0200" name="Group 40"/>
          <p:cNvGraphicFramePr>
            <a:graphicFrameLocks noGrp="1"/>
          </p:cNvGraphicFramePr>
          <p:nvPr>
            <p:extLst>
              <p:ext uri="{D42A27DB-BD31-4B8C-83A1-F6EECF244321}">
                <p14:modId xmlns:p14="http://schemas.microsoft.com/office/powerpoint/2010/main" val="2533996215"/>
              </p:ext>
            </p:extLst>
          </p:nvPr>
        </p:nvGraphicFramePr>
        <p:xfrm>
          <a:off x="323528" y="476672"/>
          <a:ext cx="8640960" cy="6333913"/>
        </p:xfrm>
        <a:graphic>
          <a:graphicData uri="http://schemas.openxmlformats.org/drawingml/2006/table">
            <a:tbl>
              <a:tblPr/>
              <a:tblGrid>
                <a:gridCol w="4595257">
                  <a:extLst>
                    <a:ext uri="{9D8B030D-6E8A-4147-A177-3AD203B41FA5}">
                      <a16:colId xmlns:a16="http://schemas.microsoft.com/office/drawing/2014/main" val="20000"/>
                    </a:ext>
                  </a:extLst>
                </a:gridCol>
                <a:gridCol w="2800996">
                  <a:extLst>
                    <a:ext uri="{9D8B030D-6E8A-4147-A177-3AD203B41FA5}">
                      <a16:colId xmlns:a16="http://schemas.microsoft.com/office/drawing/2014/main" val="20001"/>
                    </a:ext>
                  </a:extLst>
                </a:gridCol>
                <a:gridCol w="1244707">
                  <a:extLst>
                    <a:ext uri="{9D8B030D-6E8A-4147-A177-3AD203B41FA5}">
                      <a16:colId xmlns:a16="http://schemas.microsoft.com/office/drawing/2014/main" val="20002"/>
                    </a:ext>
                  </a:extLst>
                </a:gridCol>
              </a:tblGrid>
              <a:tr h="502376">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100" b="1" i="0" dirty="0" smtClean="0">
                          <a:solidFill>
                            <a:srgbClr val="FF0000"/>
                          </a:solidFill>
                          <a:latin typeface="+mj-lt"/>
                        </a:rPr>
                        <a:t>Week 12-13-14-15:</a:t>
                      </a:r>
                      <a:r>
                        <a:rPr lang="en-GB" altLang="en-US" sz="1100" b="1" i="0" dirty="0" smtClean="0">
                          <a:solidFill>
                            <a:srgbClr val="000000"/>
                          </a:solidFill>
                          <a:latin typeface="+mj-lt"/>
                        </a:rPr>
                        <a:t> 26</a:t>
                      </a:r>
                      <a:r>
                        <a:rPr lang="en-GB" altLang="en-US" sz="1100" b="1" i="0" baseline="0" dirty="0" smtClean="0">
                          <a:solidFill>
                            <a:srgbClr val="000000"/>
                          </a:solidFill>
                          <a:latin typeface="+mj-lt"/>
                        </a:rPr>
                        <a:t> Nov – 19 Dec</a:t>
                      </a:r>
                      <a:endParaRPr lang="en-GB" altLang="en-US" sz="1100" b="1" i="0" dirty="0" smtClean="0">
                        <a:solidFill>
                          <a:srgbClr val="000000"/>
                        </a:solidFill>
                        <a:latin typeface="+mj-lt"/>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1100" b="0" i="0" u="none" strike="noStrike" cap="none" normalizeH="0" baseline="0" dirty="0" smtClean="0">
                          <a:ln>
                            <a:noFill/>
                          </a:ln>
                          <a:solidFill>
                            <a:schemeClr val="tx1"/>
                          </a:solidFill>
                          <a:effectLst/>
                          <a:latin typeface="+mj-lt"/>
                          <a:ea typeface="MS Mincho" pitchFamily="49" charset="-128"/>
                        </a:rPr>
                        <a:t>Political Landscape</a:t>
                      </a:r>
                      <a:br>
                        <a:rPr kumimoji="0" lang="en-GB" altLang="en-US" sz="1100" b="0" i="0" u="none" strike="noStrike" cap="none" normalizeH="0" baseline="0" dirty="0" smtClean="0">
                          <a:ln>
                            <a:noFill/>
                          </a:ln>
                          <a:solidFill>
                            <a:schemeClr val="tx1"/>
                          </a:solidFill>
                          <a:effectLst/>
                          <a:latin typeface="+mj-lt"/>
                          <a:ea typeface="MS Mincho" pitchFamily="49" charset="-128"/>
                        </a:rPr>
                      </a:br>
                      <a:r>
                        <a:rPr lang="en-GB" sz="1100" b="0" i="1" dirty="0" smtClean="0">
                          <a:latin typeface="+mj-lt"/>
                        </a:rPr>
                        <a:t>Complete the following blog posts</a:t>
                      </a:r>
                      <a:endParaRPr lang="en-GB" sz="1100" b="0" dirty="0" smtClean="0">
                        <a:latin typeface="+mj-lt"/>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chemeClr val="tx1"/>
                          </a:solidFill>
                          <a:effectLst/>
                          <a:latin typeface="+mj-lt"/>
                          <a:ea typeface="MS Mincho" pitchFamily="49" charset="-128"/>
                        </a:rPr>
                        <a:t>Slides to improve: Actions to take</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smtClean="0">
                          <a:ln>
                            <a:noFill/>
                          </a:ln>
                          <a:solidFill>
                            <a:schemeClr val="tx1"/>
                          </a:solidFill>
                          <a:effectLst/>
                          <a:latin typeface="+mj-lt"/>
                          <a:ea typeface="MS Mincho" pitchFamily="49" charset="-128"/>
                        </a:rPr>
                        <a:t>Complete by:</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316549">
                <a:tc>
                  <a:txBody>
                    <a:bodyPr/>
                    <a:lstStyle/>
                    <a:p>
                      <a:r>
                        <a:rPr lang="en-GB" sz="1100" b="1" dirty="0" smtClean="0">
                          <a:latin typeface="+mj-lt"/>
                        </a:rPr>
                        <a:t>Political Landscape:</a:t>
                      </a:r>
                      <a:r>
                        <a:rPr lang="en-GB" sz="1100" dirty="0" smtClean="0">
                          <a:latin typeface="+mj-lt"/>
                        </a:rPr>
                        <a:t> </a:t>
                      </a:r>
                      <a:r>
                        <a:rPr lang="en-GB" sz="1100" i="1" dirty="0" smtClean="0">
                          <a:latin typeface="+mj-lt"/>
                        </a:rPr>
                        <a:t>Lesson time (Mon, Tue, Thurs &amp; Fri</a:t>
                      </a:r>
                      <a:br>
                        <a:rPr lang="en-GB" sz="1100" i="1" dirty="0" smtClean="0">
                          <a:latin typeface="+mj-lt"/>
                        </a:rPr>
                      </a:br>
                      <a:r>
                        <a:rPr lang="en-GB" sz="1100" dirty="0" smtClean="0">
                          <a:latin typeface="+mj-lt"/>
                        </a:rPr>
                        <a:t>Bring images from new photo-shoots to lessons and follow these instructions</a:t>
                      </a:r>
                    </a:p>
                    <a:p>
                      <a:r>
                        <a:rPr lang="en-GB" sz="1100" b="1" dirty="0" smtClean="0">
                          <a:latin typeface="+mj-lt"/>
                        </a:rPr>
                        <a:t> </a:t>
                      </a:r>
                    </a:p>
                    <a:p>
                      <a:pPr marL="171450" indent="-171450">
                        <a:buFont typeface="Arial" panose="020B0604020202020204" pitchFamily="34" charset="0"/>
                        <a:buChar char="•"/>
                      </a:pPr>
                      <a:r>
                        <a:rPr lang="en-GB" sz="1100" kern="1200" dirty="0" smtClean="0">
                          <a:solidFill>
                            <a:schemeClr val="tx1"/>
                          </a:solidFill>
                          <a:latin typeface="+mn-lt"/>
                          <a:ea typeface="+mn-ea"/>
                          <a:cs typeface="+mn-cs"/>
                        </a:rPr>
                        <a:t>Save shoots in folder and import into </a:t>
                      </a:r>
                      <a:r>
                        <a:rPr lang="en-GB" sz="1100" kern="1200" dirty="0" err="1" smtClean="0">
                          <a:solidFill>
                            <a:schemeClr val="tx1"/>
                          </a:solidFill>
                          <a:latin typeface="+mn-lt"/>
                          <a:ea typeface="+mn-ea"/>
                          <a:cs typeface="+mn-cs"/>
                        </a:rPr>
                        <a:t>Lightroom</a:t>
                      </a:r>
                      <a:endParaRPr lang="en-GB" sz="1100" kern="1200" dirty="0" smtClean="0">
                        <a:solidFill>
                          <a:schemeClr val="tx1"/>
                        </a:solidFill>
                        <a:latin typeface="+mn-lt"/>
                        <a:ea typeface="+mn-ea"/>
                        <a:cs typeface="+mn-cs"/>
                      </a:endParaRPr>
                    </a:p>
                    <a:p>
                      <a:pPr marL="171450" indent="-171450">
                        <a:buFont typeface="Arial" panose="020B0604020202020204" pitchFamily="34" charset="0"/>
                        <a:buChar char="•"/>
                      </a:pPr>
                      <a:r>
                        <a:rPr lang="en-GB" sz="1100" kern="1200" dirty="0" smtClean="0">
                          <a:solidFill>
                            <a:schemeClr val="tx1"/>
                          </a:solidFill>
                          <a:latin typeface="+mn-lt"/>
                          <a:ea typeface="+mn-ea"/>
                          <a:cs typeface="+mn-cs"/>
                        </a:rPr>
                        <a:t>Organisation: Create a new  Collection from each new shoot inside Collection Set: Political Landscape</a:t>
                      </a:r>
                    </a:p>
                    <a:p>
                      <a:pPr marL="171450" indent="-171450">
                        <a:buFont typeface="Arial" panose="020B0604020202020204" pitchFamily="34" charset="0"/>
                        <a:buChar char="•"/>
                      </a:pPr>
                      <a:r>
                        <a:rPr lang="en-GB" sz="1100" kern="1200" dirty="0" smtClean="0">
                          <a:solidFill>
                            <a:schemeClr val="tx1"/>
                          </a:solidFill>
                          <a:latin typeface="+mn-lt"/>
                          <a:ea typeface="+mn-ea"/>
                          <a:cs typeface="+mn-cs"/>
                        </a:rPr>
                        <a:t>Editing: select 8-12 images from each shoot.</a:t>
                      </a:r>
                    </a:p>
                    <a:p>
                      <a:pPr marL="171450" indent="-171450">
                        <a:buFont typeface="Arial" panose="020B0604020202020204" pitchFamily="34" charset="0"/>
                        <a:buChar char="•"/>
                      </a:pPr>
                      <a:r>
                        <a:rPr lang="en-GB" sz="1100" kern="1200" dirty="0" smtClean="0">
                          <a:solidFill>
                            <a:schemeClr val="tx1"/>
                          </a:solidFill>
                          <a:latin typeface="+mn-lt"/>
                          <a:ea typeface="+mn-ea"/>
                          <a:cs typeface="+mn-cs"/>
                        </a:rPr>
                        <a:t>Experimenting: Adjust images in Develop, both as Colour and B&amp;W images appropriate to your intentions</a:t>
                      </a:r>
                    </a:p>
                    <a:p>
                      <a:pPr marL="171450" indent="-171450">
                        <a:buFont typeface="Arial" panose="020B0604020202020204" pitchFamily="34" charset="0"/>
                        <a:buChar char="•"/>
                      </a:pPr>
                      <a:r>
                        <a:rPr lang="en-GB" sz="1100" kern="1200" dirty="0" smtClean="0">
                          <a:solidFill>
                            <a:schemeClr val="tx1"/>
                          </a:solidFill>
                          <a:latin typeface="+mn-lt"/>
                          <a:ea typeface="+mn-ea"/>
                          <a:cs typeface="+mn-cs"/>
                        </a:rPr>
                        <a:t>Export images as JPGS (1000 pixels) and save in a folder: BLOG</a:t>
                      </a:r>
                    </a:p>
                    <a:p>
                      <a:pPr marL="171450" indent="-171450">
                        <a:buFont typeface="Arial" panose="020B0604020202020204" pitchFamily="34" charset="0"/>
                        <a:buChar char="•"/>
                      </a:pPr>
                      <a:r>
                        <a:rPr lang="en-GB" sz="1100" kern="1200" dirty="0" smtClean="0">
                          <a:solidFill>
                            <a:schemeClr val="tx1"/>
                          </a:solidFill>
                          <a:latin typeface="+mn-lt"/>
                          <a:ea typeface="+mn-ea"/>
                          <a:cs typeface="+mn-cs"/>
                        </a:rPr>
                        <a:t>Create a Blogpost with edited images and an evaluation; explaining what you focused on in each shoot and how you intend to develop your next photoshoot.</a:t>
                      </a:r>
                    </a:p>
                    <a:p>
                      <a:pPr marL="171450" indent="-171450">
                        <a:buFont typeface="Arial" panose="020B0604020202020204" pitchFamily="34" charset="0"/>
                        <a:buChar char="•"/>
                      </a:pPr>
                      <a:r>
                        <a:rPr lang="en-GB" sz="1100" kern="1200" dirty="0" smtClean="0">
                          <a:solidFill>
                            <a:schemeClr val="tx1"/>
                          </a:solidFill>
                          <a:latin typeface="+mn-lt"/>
                          <a:ea typeface="+mn-ea"/>
                          <a:cs typeface="+mn-cs"/>
                        </a:rPr>
                        <a:t>Make references to artists references, previous work, experiments, inspiration etc.</a:t>
                      </a:r>
                    </a:p>
                    <a:p>
                      <a:endParaRPr lang="en-GB" sz="1100" dirty="0">
                        <a:latin typeface="+mj-lt"/>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endParaRPr lang="en-US" sz="1100" dirty="0">
                        <a:latin typeface="+mj-lt"/>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smtClean="0">
                        <a:ln>
                          <a:noFill/>
                        </a:ln>
                        <a:solidFill>
                          <a:schemeClr val="tx1"/>
                        </a:solidFill>
                        <a:effectLst/>
                        <a:latin typeface="+mj-lt"/>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479238">
                <a:tc>
                  <a:txBody>
                    <a:bodyPr/>
                    <a:lstStyle/>
                    <a:p>
                      <a:r>
                        <a:rPr lang="en-GB" sz="1100" b="1" kern="1200" dirty="0" smtClean="0">
                          <a:solidFill>
                            <a:schemeClr val="tx1"/>
                          </a:solidFill>
                          <a:latin typeface="+mn-lt"/>
                          <a:ea typeface="+mn-ea"/>
                          <a:cs typeface="+mn-cs"/>
                        </a:rPr>
                        <a:t>Further experimentation:</a:t>
                      </a:r>
                      <a:endParaRPr lang="en-GB" sz="1100" kern="1200" dirty="0" smtClean="0">
                        <a:solidFill>
                          <a:schemeClr val="tx1"/>
                        </a:solidFill>
                        <a:latin typeface="+mn-lt"/>
                        <a:ea typeface="+mn-ea"/>
                        <a:cs typeface="+mn-cs"/>
                      </a:endParaRPr>
                    </a:p>
                    <a:p>
                      <a:pPr marL="171450" indent="-171450">
                        <a:buFont typeface="Arial" panose="020B0604020202020204" pitchFamily="34" charset="0"/>
                        <a:buChar char="•"/>
                      </a:pPr>
                      <a:r>
                        <a:rPr lang="en-GB" sz="1100" kern="1200" dirty="0" smtClean="0">
                          <a:solidFill>
                            <a:schemeClr val="tx1"/>
                          </a:solidFill>
                          <a:latin typeface="+mn-lt"/>
                          <a:ea typeface="+mn-ea"/>
                          <a:cs typeface="+mn-cs"/>
                        </a:rPr>
                        <a:t>Export same set of images from </a:t>
                      </a:r>
                      <a:r>
                        <a:rPr lang="en-GB" sz="1100" kern="1200" dirty="0" err="1" smtClean="0">
                          <a:solidFill>
                            <a:schemeClr val="tx1"/>
                          </a:solidFill>
                          <a:latin typeface="+mn-lt"/>
                          <a:ea typeface="+mn-ea"/>
                          <a:cs typeface="+mn-cs"/>
                        </a:rPr>
                        <a:t>Lightroom</a:t>
                      </a:r>
                      <a:r>
                        <a:rPr lang="en-GB" sz="1100" kern="1200" dirty="0" smtClean="0">
                          <a:solidFill>
                            <a:schemeClr val="tx1"/>
                          </a:solidFill>
                          <a:latin typeface="+mn-lt"/>
                          <a:ea typeface="+mn-ea"/>
                          <a:cs typeface="+mn-cs"/>
                        </a:rPr>
                        <a:t> as TIFF (4000 pixels)</a:t>
                      </a:r>
                    </a:p>
                    <a:p>
                      <a:pPr marL="171450" indent="-171450">
                        <a:buFont typeface="Arial" panose="020B0604020202020204" pitchFamily="34" charset="0"/>
                        <a:buChar char="•"/>
                      </a:pPr>
                      <a:r>
                        <a:rPr lang="en-GB" sz="1100" kern="1200" dirty="0" smtClean="0">
                          <a:solidFill>
                            <a:schemeClr val="tx1"/>
                          </a:solidFill>
                          <a:latin typeface="+mn-lt"/>
                          <a:ea typeface="+mn-ea"/>
                          <a:cs typeface="+mn-cs"/>
                        </a:rPr>
                        <a:t>Experimentation: demonstrate further creativity using Photoshop to make composite/ montage/ typology/ grids/ diptych/triptych, text/ typology </a:t>
                      </a:r>
                      <a:r>
                        <a:rPr lang="en-GB" sz="1100" kern="1200" dirty="0" err="1" smtClean="0">
                          <a:solidFill>
                            <a:schemeClr val="tx1"/>
                          </a:solidFill>
                          <a:latin typeface="+mn-lt"/>
                          <a:ea typeface="+mn-ea"/>
                          <a:cs typeface="+mn-cs"/>
                        </a:rPr>
                        <a:t>etc</a:t>
                      </a:r>
                      <a:r>
                        <a:rPr lang="en-GB" sz="1100" kern="1200" dirty="0" smtClean="0">
                          <a:solidFill>
                            <a:schemeClr val="tx1"/>
                          </a:solidFill>
                          <a:latin typeface="+mn-lt"/>
                          <a:ea typeface="+mn-ea"/>
                          <a:cs typeface="+mn-cs"/>
                        </a:rPr>
                        <a:t> appropriate to your intentions</a:t>
                      </a:r>
                    </a:p>
                    <a:p>
                      <a:pPr marL="171450" indent="-171450">
                        <a:buFont typeface="Arial" panose="020B0604020202020204" pitchFamily="34" charset="0"/>
                        <a:buChar char="•"/>
                      </a:pPr>
                      <a:r>
                        <a:rPr lang="en-GB" sz="1100" kern="1200" dirty="0" smtClean="0">
                          <a:solidFill>
                            <a:schemeClr val="tx1"/>
                          </a:solidFill>
                          <a:latin typeface="+mn-lt"/>
                          <a:ea typeface="+mn-ea"/>
                          <a:cs typeface="+mn-cs"/>
                        </a:rPr>
                        <a:t>Design: Begin to explore different layout options using </a:t>
                      </a:r>
                      <a:r>
                        <a:rPr lang="en-GB" sz="1100" kern="1200" dirty="0" err="1" smtClean="0">
                          <a:solidFill>
                            <a:schemeClr val="tx1"/>
                          </a:solidFill>
                          <a:latin typeface="+mn-lt"/>
                          <a:ea typeface="+mn-ea"/>
                          <a:cs typeface="+mn-cs"/>
                        </a:rPr>
                        <a:t>Indesign</a:t>
                      </a:r>
                      <a:r>
                        <a:rPr lang="en-GB" sz="1100" kern="1200" dirty="0" smtClean="0">
                          <a:solidFill>
                            <a:schemeClr val="tx1"/>
                          </a:solidFill>
                          <a:latin typeface="+mn-lt"/>
                          <a:ea typeface="+mn-ea"/>
                          <a:cs typeface="+mn-cs"/>
                        </a:rPr>
                        <a:t> and make a new zine/book. Set up new document as A5 page sizes.</a:t>
                      </a:r>
                    </a:p>
                    <a:p>
                      <a:pPr marL="171450" indent="-171450">
                        <a:buFont typeface="Arial" panose="020B0604020202020204" pitchFamily="34" charset="0"/>
                        <a:buChar char="•"/>
                      </a:pPr>
                      <a:r>
                        <a:rPr lang="en-GB" sz="1100" kern="1200" dirty="0" smtClean="0">
                          <a:solidFill>
                            <a:schemeClr val="tx1"/>
                          </a:solidFill>
                          <a:latin typeface="+mn-lt"/>
                          <a:ea typeface="+mn-ea"/>
                          <a:cs typeface="+mn-cs"/>
                        </a:rPr>
                        <a:t>Make sure you annotate process and techniques used and evaluate each experiment</a:t>
                      </a:r>
                    </a:p>
                    <a:p>
                      <a:endParaRPr lang="en-GB" sz="1100" dirty="0">
                        <a:latin typeface="+mj-lt"/>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smtClean="0">
                        <a:ln>
                          <a:noFill/>
                        </a:ln>
                        <a:solidFill>
                          <a:srgbClr val="000000"/>
                        </a:solidFill>
                        <a:effectLst/>
                        <a:uLnTx/>
                        <a:uFillTx/>
                        <a:latin typeface="+mj-lt"/>
                        <a:ea typeface="ＭＳ 明朝"/>
                        <a:cs typeface="Times New Roman"/>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smtClean="0">
                        <a:ln>
                          <a:noFill/>
                        </a:ln>
                        <a:solidFill>
                          <a:schemeClr val="tx1"/>
                        </a:solidFill>
                        <a:effectLst/>
                        <a:latin typeface="+mj-lt"/>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030429">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sz="1100" b="1" dirty="0" smtClean="0">
                          <a:latin typeface="+mj-lt"/>
                        </a:rPr>
                        <a:t>Essay: </a:t>
                      </a:r>
                      <a:r>
                        <a:rPr lang="en-GB" sz="1100" b="0" dirty="0" smtClean="0">
                          <a:latin typeface="+mj-lt"/>
                        </a:rPr>
                        <a:t>Lesson time (Wed)</a:t>
                      </a: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GB" sz="1100" b="0" i="0" u="none" strike="noStrike" kern="1200" cap="none" normalizeH="0" baseline="0" dirty="0" smtClean="0">
                          <a:ln>
                            <a:noFill/>
                          </a:ln>
                          <a:solidFill>
                            <a:schemeClr val="tx1"/>
                          </a:solidFill>
                          <a:effectLst/>
                          <a:latin typeface="+mn-lt"/>
                          <a:ea typeface="ＭＳ Ｐゴシック" pitchFamily="34" charset="-128"/>
                          <a:cs typeface="+mn-cs"/>
                        </a:rPr>
                        <a:t>Complete</a:t>
                      </a:r>
                      <a:r>
                        <a:rPr kumimoji="0" lang="en-GB" altLang="en-US" sz="1100" b="0" i="0" u="none" strike="noStrike" kern="1200" cap="none" normalizeH="0" baseline="0" dirty="0" smtClean="0">
                          <a:ln>
                            <a:noFill/>
                          </a:ln>
                          <a:solidFill>
                            <a:schemeClr val="tx1"/>
                          </a:solidFill>
                          <a:effectLst/>
                          <a:latin typeface="+mn-lt"/>
                          <a:ea typeface="ＭＳ Ｐゴシック" pitchFamily="34" charset="-128"/>
                          <a:cs typeface="+mn-cs"/>
                        </a:rPr>
                        <a:t> draft version of your introduction and upload to the blog no later than Wed 19 Dec.</a:t>
                      </a:r>
                      <a:endParaRPr lang="en-GB" sz="1100" dirty="0">
                        <a:latin typeface="+mj-lt"/>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smtClean="0">
                        <a:ln>
                          <a:noFill/>
                        </a:ln>
                        <a:solidFill>
                          <a:srgbClr val="000000"/>
                        </a:solidFill>
                        <a:effectLst/>
                        <a:uLnTx/>
                        <a:uFillTx/>
                        <a:latin typeface="+mj-lt"/>
                        <a:ea typeface="ＭＳ 明朝"/>
                        <a:cs typeface="Times New Roman"/>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smtClean="0">
                        <a:ln>
                          <a:noFill/>
                        </a:ln>
                        <a:solidFill>
                          <a:schemeClr val="tx1"/>
                        </a:solidFill>
                        <a:effectLst/>
                        <a:latin typeface="+mj-lt"/>
                        <a:ea typeface="ＭＳ Ｐゴシック" pitchFamily="34" charset="-128"/>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97866067"/>
                  </a:ext>
                </a:extLst>
              </a:tr>
            </a:tbl>
          </a:graphicData>
        </a:graphic>
      </p:graphicFrame>
      <p:sp>
        <p:nvSpPr>
          <p:cNvPr id="92196" name="Rectangle 36"/>
          <p:cNvSpPr>
            <a:spLocks noChangeArrowheads="1"/>
          </p:cNvSpPr>
          <p:nvPr/>
        </p:nvSpPr>
        <p:spPr bwMode="auto">
          <a:xfrm>
            <a:off x="323528" y="115888"/>
            <a:ext cx="8568952" cy="566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nchor="ctr"/>
          <a:lstStyle>
            <a:lvl1pPr eaLnBrk="0" hangingPunct="0">
              <a:defRPr sz="1500">
                <a:solidFill>
                  <a:schemeClr val="tx1"/>
                </a:solidFill>
                <a:latin typeface="Arial" pitchFamily="34" charset="0"/>
                <a:ea typeface="ＭＳ Ｐゴシック" pitchFamily="34" charset="-128"/>
              </a:defRPr>
            </a:lvl1pPr>
            <a:lvl2pPr marL="742950" indent="-285750" eaLnBrk="0" hangingPunct="0">
              <a:defRPr sz="1500">
                <a:solidFill>
                  <a:schemeClr val="tx1"/>
                </a:solidFill>
                <a:latin typeface="Arial" pitchFamily="34" charset="0"/>
                <a:ea typeface="ＭＳ Ｐゴシック" pitchFamily="34" charset="-128"/>
              </a:defRPr>
            </a:lvl2pPr>
            <a:lvl3pPr marL="1143000" indent="-228600" eaLnBrk="0" hangingPunct="0">
              <a:defRPr sz="1500">
                <a:solidFill>
                  <a:schemeClr val="tx1"/>
                </a:solidFill>
                <a:latin typeface="Arial" pitchFamily="34" charset="0"/>
                <a:ea typeface="ＭＳ Ｐゴシック" pitchFamily="34" charset="-128"/>
              </a:defRPr>
            </a:lvl3pPr>
            <a:lvl4pPr marL="1600200" indent="-228600" eaLnBrk="0" hangingPunct="0">
              <a:defRPr sz="1500">
                <a:solidFill>
                  <a:schemeClr val="tx1"/>
                </a:solidFill>
                <a:latin typeface="Arial" pitchFamily="34" charset="0"/>
                <a:ea typeface="ＭＳ Ｐゴシック" pitchFamily="34" charset="-128"/>
              </a:defRPr>
            </a:lvl4pPr>
            <a:lvl5pPr marL="2057400" indent="-228600" eaLnBrk="0" hangingPunct="0">
              <a:defRPr sz="15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9pPr>
          </a:lstStyle>
          <a:p>
            <a:pPr algn="ctr" eaLnBrk="1" fontAlgn="base" hangingPunct="1">
              <a:spcBef>
                <a:spcPct val="0"/>
              </a:spcBef>
              <a:spcAft>
                <a:spcPct val="0"/>
              </a:spcAft>
              <a:defRPr/>
            </a:pPr>
            <a:r>
              <a:rPr lang="en-GB" altLang="en-US" sz="1800" dirty="0" smtClean="0">
                <a:solidFill>
                  <a:srgbClr val="000000"/>
                </a:solidFill>
              </a:rPr>
              <a:t>Monitoring &amp; Tracking </a:t>
            </a:r>
            <a:r>
              <a:rPr lang="en-GB" altLang="en-US" sz="1800" dirty="0">
                <a:solidFill>
                  <a:srgbClr val="000000"/>
                </a:solidFill>
              </a:rPr>
              <a:t>S</a:t>
            </a:r>
            <a:r>
              <a:rPr lang="en-GB" altLang="en-US" sz="1800" dirty="0" smtClean="0">
                <a:solidFill>
                  <a:srgbClr val="000000"/>
                </a:solidFill>
              </a:rPr>
              <a:t>heet</a:t>
            </a:r>
            <a:r>
              <a:rPr lang="en-GB" altLang="en-US" sz="2400" dirty="0" smtClean="0">
                <a:solidFill>
                  <a:srgbClr val="000000"/>
                </a:solidFill>
              </a:rPr>
              <a:t/>
            </a:r>
            <a:br>
              <a:rPr lang="en-GB" altLang="en-US" sz="2400" dirty="0" smtClean="0">
                <a:solidFill>
                  <a:srgbClr val="000000"/>
                </a:solidFill>
              </a:rPr>
            </a:br>
            <a:endParaRPr lang="en-GB" altLang="en-US" sz="2400" dirty="0" smtClean="0">
              <a:solidFill>
                <a:srgbClr val="000000"/>
              </a:solidFill>
            </a:endParaRPr>
          </a:p>
        </p:txBody>
      </p:sp>
    </p:spTree>
    <p:extLst>
      <p:ext uri="{BB962C8B-B14F-4D97-AF65-F5344CB8AC3E}">
        <p14:creationId xmlns:p14="http://schemas.microsoft.com/office/powerpoint/2010/main" val="96714116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1780</TotalTime>
  <Words>1616</Words>
  <Application>Microsoft Office PowerPoint</Application>
  <PresentationFormat>On-screen Show (4:3)</PresentationFormat>
  <Paragraphs>185</Paragraphs>
  <Slides>13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ＭＳ Ｐゴシック</vt:lpstr>
      <vt:lpstr>ＭＳ Ｐゴシック</vt:lpstr>
      <vt:lpstr>Arial</vt:lpstr>
      <vt:lpstr>Calibri</vt:lpstr>
      <vt:lpstr>ＭＳ 明朝</vt:lpstr>
      <vt:lpstr>ＭＳ 明朝</vt:lpstr>
      <vt:lpstr>Tahoma</vt:lpstr>
      <vt:lpstr>Times New Roman</vt:lpstr>
      <vt:lpstr>1_Default Design</vt:lpstr>
      <vt:lpstr>Personal Study</vt:lpstr>
      <vt:lpstr>A-Level Coursework</vt:lpstr>
      <vt:lpstr>PowerPoint Presentation</vt:lpstr>
      <vt:lpstr>PowerPoint Presentation</vt:lpstr>
      <vt:lpstr>METHODOLOGY OF ANALYSIS  How to analyse a photograph critically </vt:lpstr>
      <vt:lpstr>Quotation  and  Harvard System of Referencing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Education Sport and Culture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Study</dc:title>
  <dc:creator>Martin Toft</dc:creator>
  <cp:lastModifiedBy>Martin Toft</cp:lastModifiedBy>
  <cp:revision>72</cp:revision>
  <dcterms:created xsi:type="dcterms:W3CDTF">2015-07-07T13:54:45Z</dcterms:created>
  <dcterms:modified xsi:type="dcterms:W3CDTF">2019-01-29T10:09:05Z</dcterms:modified>
</cp:coreProperties>
</file>