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2" r:id="rId3"/>
    <p:sldId id="272" r:id="rId4"/>
    <p:sldId id="270" r:id="rId5"/>
    <p:sldId id="277" r:id="rId6"/>
    <p:sldId id="278" r:id="rId7"/>
    <p:sldId id="283" r:id="rId8"/>
    <p:sldId id="284" r:id="rId9"/>
    <p:sldId id="276" r:id="rId10"/>
    <p:sldId id="273" r:id="rId11"/>
    <p:sldId id="285" r:id="rId12"/>
    <p:sldId id="274" r:id="rId13"/>
    <p:sldId id="281" r:id="rId14"/>
    <p:sldId id="279" r:id="rId15"/>
    <p:sldId id="280" r:id="rId16"/>
    <p:sldId id="275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80EA"/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16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0E5561A-1906-4F60-92B6-C6ED7DBC39F3}" type="doc">
      <dgm:prSet loTypeId="urn:microsoft.com/office/officeart/2005/8/layout/vList2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C2F9B254-AC2F-4371-90FB-0F7D8CE3B124}">
      <dgm:prSet/>
      <dgm:spPr>
        <a:solidFill>
          <a:srgbClr val="FFC000"/>
        </a:solidFill>
        <a:ln>
          <a:solidFill>
            <a:srgbClr val="0070C0"/>
          </a:solidFill>
        </a:ln>
      </dgm:spPr>
      <dgm:t>
        <a:bodyPr/>
        <a:lstStyle/>
        <a:p>
          <a:r>
            <a:rPr lang="en-US" dirty="0"/>
            <a:t>The following media institutions are involved in producing the TV CSP’s, identify which are relevant to your case studies and start researching and gathering evidence about.</a:t>
          </a:r>
        </a:p>
      </dgm:t>
    </dgm:pt>
    <dgm:pt modelId="{4FE2ABDE-F4BA-4296-AACC-321072EA6A55}" type="parTrans" cxnId="{2965670B-82C9-4A82-AE83-44B574AD1EC5}">
      <dgm:prSet/>
      <dgm:spPr/>
      <dgm:t>
        <a:bodyPr/>
        <a:lstStyle/>
        <a:p>
          <a:endParaRPr lang="en-US"/>
        </a:p>
      </dgm:t>
    </dgm:pt>
    <dgm:pt modelId="{DD914022-D58E-45DB-A2D8-5856E9FB3946}" type="sibTrans" cxnId="{2965670B-82C9-4A82-AE83-44B574AD1EC5}">
      <dgm:prSet/>
      <dgm:spPr/>
      <dgm:t>
        <a:bodyPr/>
        <a:lstStyle/>
        <a:p>
          <a:endParaRPr lang="en-US"/>
        </a:p>
      </dgm:t>
    </dgm:pt>
    <dgm:pt modelId="{5C4DC9B0-4E90-4D0F-A10F-BA0F4E561193}">
      <dgm:prSet/>
      <dgm:spPr>
        <a:noFill/>
        <a:ln>
          <a:solidFill>
            <a:schemeClr val="bg1">
              <a:lumMod val="50000"/>
            </a:schemeClr>
          </a:solidFill>
        </a:ln>
      </dgm:spPr>
      <dgm:t>
        <a:bodyPr/>
        <a:lstStyle/>
        <a:p>
          <a:r>
            <a:rPr lang="en-GB"/>
            <a:t>Size, scale, ethos and ownership</a:t>
          </a:r>
          <a:endParaRPr lang="en-US"/>
        </a:p>
      </dgm:t>
    </dgm:pt>
    <dgm:pt modelId="{1156F5A8-3921-4581-B6DF-DBE7B3B8082B}" type="parTrans" cxnId="{16867C71-EBA0-4A30-B1B0-435BA2F22264}">
      <dgm:prSet/>
      <dgm:spPr/>
      <dgm:t>
        <a:bodyPr/>
        <a:lstStyle/>
        <a:p>
          <a:endParaRPr lang="en-US"/>
        </a:p>
      </dgm:t>
    </dgm:pt>
    <dgm:pt modelId="{2CCE3FCD-117F-4827-BE04-2A718B40A682}" type="sibTrans" cxnId="{16867C71-EBA0-4A30-B1B0-435BA2F22264}">
      <dgm:prSet/>
      <dgm:spPr/>
      <dgm:t>
        <a:bodyPr/>
        <a:lstStyle/>
        <a:p>
          <a:endParaRPr lang="en-US"/>
        </a:p>
      </dgm:t>
    </dgm:pt>
    <dgm:pt modelId="{0FC144D0-A402-434E-8B19-23C822935C63}">
      <dgm:prSet/>
      <dgm:spPr>
        <a:noFill/>
        <a:ln>
          <a:solidFill>
            <a:schemeClr val="bg1">
              <a:lumMod val="50000"/>
            </a:schemeClr>
          </a:solidFill>
        </a:ln>
      </dgm:spPr>
      <dgm:t>
        <a:bodyPr/>
        <a:lstStyle/>
        <a:p>
          <a:r>
            <a:rPr lang="en-GB" dirty="0"/>
            <a:t>Can you link any of the concepts that we have looked at so far?</a:t>
          </a:r>
          <a:endParaRPr lang="en-US" dirty="0"/>
        </a:p>
      </dgm:t>
    </dgm:pt>
    <dgm:pt modelId="{FB98F253-03B8-4B5D-9ED5-61D7D363D94B}" type="parTrans" cxnId="{17387451-C965-4340-AC29-8E7356ECF270}">
      <dgm:prSet/>
      <dgm:spPr/>
      <dgm:t>
        <a:bodyPr/>
        <a:lstStyle/>
        <a:p>
          <a:endParaRPr lang="en-US"/>
        </a:p>
      </dgm:t>
    </dgm:pt>
    <dgm:pt modelId="{77139DA4-CACD-4ACE-82FD-BA690177C247}" type="sibTrans" cxnId="{17387451-C965-4340-AC29-8E7356ECF270}">
      <dgm:prSet/>
      <dgm:spPr/>
      <dgm:t>
        <a:bodyPr/>
        <a:lstStyle/>
        <a:p>
          <a:endParaRPr lang="en-US"/>
        </a:p>
      </dgm:t>
    </dgm:pt>
    <dgm:pt modelId="{9CB8C312-109F-4996-AC65-35B98F612E60}">
      <dgm:prSet/>
      <dgm:spPr>
        <a:noFill/>
        <a:ln>
          <a:solidFill>
            <a:schemeClr val="bg1">
              <a:lumMod val="50000"/>
            </a:schemeClr>
          </a:solidFill>
        </a:ln>
      </dgm:spPr>
      <dgm:t>
        <a:bodyPr/>
        <a:lstStyle/>
        <a:p>
          <a:r>
            <a:rPr lang="en-GB" dirty="0"/>
            <a:t>How and why have the produced the programme you have studied?</a:t>
          </a:r>
          <a:endParaRPr lang="en-US" dirty="0"/>
        </a:p>
      </dgm:t>
    </dgm:pt>
    <dgm:pt modelId="{F09C45A9-4EF5-47A2-A675-EEE2ADDA97F7}" type="parTrans" cxnId="{4687BB4D-1818-4FB4-99A7-54861055ACAA}">
      <dgm:prSet/>
      <dgm:spPr/>
      <dgm:t>
        <a:bodyPr/>
        <a:lstStyle/>
        <a:p>
          <a:endParaRPr lang="en-US"/>
        </a:p>
      </dgm:t>
    </dgm:pt>
    <dgm:pt modelId="{9CA1EE72-DB34-4A12-802D-825167473E73}" type="sibTrans" cxnId="{4687BB4D-1818-4FB4-99A7-54861055ACAA}">
      <dgm:prSet/>
      <dgm:spPr/>
      <dgm:t>
        <a:bodyPr/>
        <a:lstStyle/>
        <a:p>
          <a:endParaRPr lang="en-US"/>
        </a:p>
      </dgm:t>
    </dgm:pt>
    <dgm:pt modelId="{E52E734F-D0AB-492B-8254-F3A6B408BCD6}">
      <dgm:prSet/>
      <dgm:spPr>
        <a:noFill/>
        <a:ln>
          <a:solidFill>
            <a:schemeClr val="bg1">
              <a:lumMod val="50000"/>
            </a:schemeClr>
          </a:solidFill>
        </a:ln>
      </dgm:spPr>
      <dgm:t>
        <a:bodyPr/>
        <a:lstStyle/>
        <a:p>
          <a:r>
            <a:rPr lang="en-GB" dirty="0"/>
            <a:t>What quantitative data can you produce to support your ideas?</a:t>
          </a:r>
          <a:endParaRPr lang="en-US" dirty="0"/>
        </a:p>
      </dgm:t>
    </dgm:pt>
    <dgm:pt modelId="{CFDCA786-C7DC-4221-A879-3D88C213CAF0}" type="parTrans" cxnId="{33ED7901-7509-47B5-AA7F-A0DE4BC81E41}">
      <dgm:prSet/>
      <dgm:spPr/>
      <dgm:t>
        <a:bodyPr/>
        <a:lstStyle/>
        <a:p>
          <a:endParaRPr lang="en-US"/>
        </a:p>
      </dgm:t>
    </dgm:pt>
    <dgm:pt modelId="{9C36C6AF-6391-46FD-9E11-6ED28DB16BBC}" type="sibTrans" cxnId="{33ED7901-7509-47B5-AA7F-A0DE4BC81E41}">
      <dgm:prSet/>
      <dgm:spPr/>
      <dgm:t>
        <a:bodyPr/>
        <a:lstStyle/>
        <a:p>
          <a:endParaRPr lang="en-US"/>
        </a:p>
      </dgm:t>
    </dgm:pt>
    <dgm:pt modelId="{29752D54-46CF-41A1-B684-B372D6F6C70C}" type="pres">
      <dgm:prSet presAssocID="{10E5561A-1906-4F60-92B6-C6ED7DBC39F3}" presName="linear" presStyleCnt="0">
        <dgm:presLayoutVars>
          <dgm:animLvl val="lvl"/>
          <dgm:resizeHandles val="exact"/>
        </dgm:presLayoutVars>
      </dgm:prSet>
      <dgm:spPr/>
    </dgm:pt>
    <dgm:pt modelId="{3CD84AFF-E427-44DE-8E74-39135ECAD598}" type="pres">
      <dgm:prSet presAssocID="{C2F9B254-AC2F-4371-90FB-0F7D8CE3B124}" presName="parentText" presStyleLbl="node1" presStyleIdx="0" presStyleCnt="1" custLinFactNeighborX="1233" custLinFactNeighborY="-7625">
        <dgm:presLayoutVars>
          <dgm:chMax val="0"/>
          <dgm:bulletEnabled val="1"/>
        </dgm:presLayoutVars>
      </dgm:prSet>
      <dgm:spPr/>
    </dgm:pt>
    <dgm:pt modelId="{35BAA5EE-8B76-4936-81E9-BD897EDE2348}" type="pres">
      <dgm:prSet presAssocID="{C2F9B254-AC2F-4371-90FB-0F7D8CE3B124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33ED7901-7509-47B5-AA7F-A0DE4BC81E41}" srcId="{C2F9B254-AC2F-4371-90FB-0F7D8CE3B124}" destId="{E52E734F-D0AB-492B-8254-F3A6B408BCD6}" srcOrd="3" destOrd="0" parTransId="{CFDCA786-C7DC-4221-A879-3D88C213CAF0}" sibTransId="{9C36C6AF-6391-46FD-9E11-6ED28DB16BBC}"/>
    <dgm:cxn modelId="{2965670B-82C9-4A82-AE83-44B574AD1EC5}" srcId="{10E5561A-1906-4F60-92B6-C6ED7DBC39F3}" destId="{C2F9B254-AC2F-4371-90FB-0F7D8CE3B124}" srcOrd="0" destOrd="0" parTransId="{4FE2ABDE-F4BA-4296-AACC-321072EA6A55}" sibTransId="{DD914022-D58E-45DB-A2D8-5856E9FB3946}"/>
    <dgm:cxn modelId="{910B9B63-6505-43A5-A5ED-EDB3B89052A5}" type="presOf" srcId="{0FC144D0-A402-434E-8B19-23C822935C63}" destId="{35BAA5EE-8B76-4936-81E9-BD897EDE2348}" srcOrd="0" destOrd="1" presId="urn:microsoft.com/office/officeart/2005/8/layout/vList2"/>
    <dgm:cxn modelId="{4687BB4D-1818-4FB4-99A7-54861055ACAA}" srcId="{C2F9B254-AC2F-4371-90FB-0F7D8CE3B124}" destId="{9CB8C312-109F-4996-AC65-35B98F612E60}" srcOrd="2" destOrd="0" parTransId="{F09C45A9-4EF5-47A2-A675-EEE2ADDA97F7}" sibTransId="{9CA1EE72-DB34-4A12-802D-825167473E73}"/>
    <dgm:cxn modelId="{17387451-C965-4340-AC29-8E7356ECF270}" srcId="{C2F9B254-AC2F-4371-90FB-0F7D8CE3B124}" destId="{0FC144D0-A402-434E-8B19-23C822935C63}" srcOrd="1" destOrd="0" parTransId="{FB98F253-03B8-4B5D-9ED5-61D7D363D94B}" sibTransId="{77139DA4-CACD-4ACE-82FD-BA690177C247}"/>
    <dgm:cxn modelId="{16867C71-EBA0-4A30-B1B0-435BA2F22264}" srcId="{C2F9B254-AC2F-4371-90FB-0F7D8CE3B124}" destId="{5C4DC9B0-4E90-4D0F-A10F-BA0F4E561193}" srcOrd="0" destOrd="0" parTransId="{1156F5A8-3921-4581-B6DF-DBE7B3B8082B}" sibTransId="{2CCE3FCD-117F-4827-BE04-2A718B40A682}"/>
    <dgm:cxn modelId="{3406609E-E183-4610-8EA8-306FA2E0F0DB}" type="presOf" srcId="{C2F9B254-AC2F-4371-90FB-0F7D8CE3B124}" destId="{3CD84AFF-E427-44DE-8E74-39135ECAD598}" srcOrd="0" destOrd="0" presId="urn:microsoft.com/office/officeart/2005/8/layout/vList2"/>
    <dgm:cxn modelId="{3A3DD5C7-1EF5-4C9C-A7E5-8D7084DD9174}" type="presOf" srcId="{9CB8C312-109F-4996-AC65-35B98F612E60}" destId="{35BAA5EE-8B76-4936-81E9-BD897EDE2348}" srcOrd="0" destOrd="2" presId="urn:microsoft.com/office/officeart/2005/8/layout/vList2"/>
    <dgm:cxn modelId="{41BBACCD-7FDC-42AE-B711-30E7AE96700E}" type="presOf" srcId="{10E5561A-1906-4F60-92B6-C6ED7DBC39F3}" destId="{29752D54-46CF-41A1-B684-B372D6F6C70C}" srcOrd="0" destOrd="0" presId="urn:microsoft.com/office/officeart/2005/8/layout/vList2"/>
    <dgm:cxn modelId="{F3720ED5-A7B2-4F9A-B9F7-FA6403A8D20D}" type="presOf" srcId="{5C4DC9B0-4E90-4D0F-A10F-BA0F4E561193}" destId="{35BAA5EE-8B76-4936-81E9-BD897EDE2348}" srcOrd="0" destOrd="0" presId="urn:microsoft.com/office/officeart/2005/8/layout/vList2"/>
    <dgm:cxn modelId="{7CEE8EDD-4E38-4E4C-BDCC-0B2A264A6043}" type="presOf" srcId="{E52E734F-D0AB-492B-8254-F3A6B408BCD6}" destId="{35BAA5EE-8B76-4936-81E9-BD897EDE2348}" srcOrd="0" destOrd="3" presId="urn:microsoft.com/office/officeart/2005/8/layout/vList2"/>
    <dgm:cxn modelId="{CE95AAD0-4159-4707-A067-408962FE08EC}" type="presParOf" srcId="{29752D54-46CF-41A1-B684-B372D6F6C70C}" destId="{3CD84AFF-E427-44DE-8E74-39135ECAD598}" srcOrd="0" destOrd="0" presId="urn:microsoft.com/office/officeart/2005/8/layout/vList2"/>
    <dgm:cxn modelId="{144CEBE0-5E43-4E03-A492-0398684AB5DC}" type="presParOf" srcId="{29752D54-46CF-41A1-B684-B372D6F6C70C}" destId="{35BAA5EE-8B76-4936-81E9-BD897EDE2348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D84AFF-E427-44DE-8E74-39135ECAD598}">
      <dsp:nvSpPr>
        <dsp:cNvPr id="0" name=""/>
        <dsp:cNvSpPr/>
      </dsp:nvSpPr>
      <dsp:spPr>
        <a:xfrm>
          <a:off x="0" y="175429"/>
          <a:ext cx="6052919" cy="2597400"/>
        </a:xfrm>
        <a:prstGeom prst="roundRect">
          <a:avLst/>
        </a:prstGeom>
        <a:solidFill>
          <a:srgbClr val="FFC000"/>
        </a:solidFill>
        <a:ln w="1270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The following media institutions are involved in producing the TV CSP’s, identify which are relevant to your case studies and start researching and gathering evidence about.</a:t>
          </a:r>
        </a:p>
      </dsp:txBody>
      <dsp:txXfrm>
        <a:off x="126795" y="302224"/>
        <a:ext cx="5799329" cy="2343810"/>
      </dsp:txXfrm>
    </dsp:sp>
    <dsp:sp modelId="{35BAA5EE-8B76-4936-81E9-BD897EDE2348}">
      <dsp:nvSpPr>
        <dsp:cNvPr id="0" name=""/>
        <dsp:cNvSpPr/>
      </dsp:nvSpPr>
      <dsp:spPr>
        <a:xfrm>
          <a:off x="0" y="2966969"/>
          <a:ext cx="6052919" cy="2546100"/>
        </a:xfrm>
        <a:prstGeom prst="rect">
          <a:avLst/>
        </a:prstGeom>
        <a:noFill/>
        <a:ln>
          <a:solidFill>
            <a:schemeClr val="bg1">
              <a:lumMod val="50000"/>
            </a:schemeClr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180" tIns="38100" rIns="213360" bIns="3810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2300" kern="1200"/>
            <a:t>Size, scale, ethos and ownership</a:t>
          </a:r>
          <a:endParaRPr lang="en-US" sz="2300" kern="120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2300" kern="1200" dirty="0"/>
            <a:t>Can you link any of the concepts that we have looked at so far?</a:t>
          </a:r>
          <a:endParaRPr lang="en-US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2300" kern="1200" dirty="0"/>
            <a:t>How and why have the produced the programme you have studied?</a:t>
          </a:r>
          <a:endParaRPr lang="en-US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2300" kern="1200" dirty="0"/>
            <a:t>What quantitative data can you produce to support your ideas?</a:t>
          </a:r>
          <a:endParaRPr lang="en-US" sz="2300" kern="1200" dirty="0"/>
        </a:p>
      </dsp:txBody>
      <dsp:txXfrm>
        <a:off x="0" y="2966969"/>
        <a:ext cx="6052919" cy="25461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F61194-81EF-25ED-8D2E-FE4BC39587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289062D-4B94-1547-8D24-A88D5A65C8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F7447A-98A2-3759-27E0-FA6329B04E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BD446-A84B-4C0E-A3F8-3F0B0211F0B4}" type="datetimeFigureOut">
              <a:rPr lang="en-GB" smtClean="0"/>
              <a:t>25/09/2024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C18B27-3866-B7AF-4FEC-33DF9E7B75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15C7BF-551C-AE9B-F13B-B11F849597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3E1B4-6FE1-4E56-B26C-63191EC2F6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6175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25543D-7A86-0AD8-94D4-4D1BEE5EBC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F912DC-A0B3-FF2F-2FE4-2E081E7931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DF20D8-7EF9-3A38-D54A-3100A91DCB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BD446-A84B-4C0E-A3F8-3F0B0211F0B4}" type="datetimeFigureOut">
              <a:rPr lang="en-GB" smtClean="0"/>
              <a:t>25/09/2024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BD47E8-8070-F3B5-F945-296F22BCA0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A32CD8-647E-1119-DC7E-AAFC8BCFB1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3E1B4-6FE1-4E56-B26C-63191EC2F6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97334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8135919-41A7-C753-54A2-140E1D44853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B7DC094-2048-9AAD-001E-D0D72EC9F2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1A4935-9CE9-DF6E-A3CF-1098AF565F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BD446-A84B-4C0E-A3F8-3F0B0211F0B4}" type="datetimeFigureOut">
              <a:rPr lang="en-GB" smtClean="0"/>
              <a:t>25/09/2024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176709-EA07-DD96-8AAB-1F4175AB33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D4008C-387C-3D3F-C77E-CE45360C13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3E1B4-6FE1-4E56-B26C-63191EC2F6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7435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528E9B-D858-8C50-B253-A33ABC3F87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74D7F2-3B93-F653-199A-ECD35A1369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51306D-4226-A216-A660-6C39875EC7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BD446-A84B-4C0E-A3F8-3F0B0211F0B4}" type="datetimeFigureOut">
              <a:rPr lang="en-GB" smtClean="0"/>
              <a:t>25/09/2024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4B5E3C-7A2F-6685-C678-05C3E0FD5A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1A9F41-1D9F-B610-3AF5-B4AA92145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3E1B4-6FE1-4E56-B26C-63191EC2F6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25198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3CB6D7-3A48-0EEA-A2FE-48817356F5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896BBB-F6F3-06FD-0C92-CDACCF3037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75C58C-ED64-25A3-CB30-EF8F5050D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BD446-A84B-4C0E-A3F8-3F0B0211F0B4}" type="datetimeFigureOut">
              <a:rPr lang="en-GB" smtClean="0"/>
              <a:t>25/09/2024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741D05-2349-1876-659D-69A11BBBB1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3218C4-510C-400C-5E61-8EA6640098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3E1B4-6FE1-4E56-B26C-63191EC2F6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38998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2C3DE7-BA8F-4AE1-D4C1-E764D3BF4D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ABE8FE-F640-025C-8AEB-7DC7EB3697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F8535F-3B49-428B-3C00-49F6B0ABDE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1484F2-E3BB-8FC3-B362-9382E6D4E1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BD446-A84B-4C0E-A3F8-3F0B0211F0B4}" type="datetimeFigureOut">
              <a:rPr lang="en-GB" smtClean="0"/>
              <a:t>25/09/2024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320E11-BB24-C44B-73DC-6F3CDAE2AB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38D978-9212-2ACE-8A1C-575E5C59D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3E1B4-6FE1-4E56-B26C-63191EC2F6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95018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833E4E-3705-80D1-38C2-0D101E5F19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A46BF6-16C1-4E24-9F46-BFC7E90FAE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422684-2524-2173-E2A7-C619D7F1A1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8F1CC4F-A90C-04DC-EF98-40564BCF36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3DE183-3D5F-672F-B6C0-5BB0BEE0843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BE5994-45C4-E660-7600-CD9B159F0C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BD446-A84B-4C0E-A3F8-3F0B0211F0B4}" type="datetimeFigureOut">
              <a:rPr lang="en-GB" smtClean="0"/>
              <a:t>25/09/2024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3EF8A3C-05FB-2A31-AD7E-F84C4A565A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F01EB77-BD63-91B7-6531-36BA0B1898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3E1B4-6FE1-4E56-B26C-63191EC2F6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71540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F16848-AE64-036D-7C9F-95CE5DB678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BA36907-4686-DB51-68E0-3E602AB725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BD446-A84B-4C0E-A3F8-3F0B0211F0B4}" type="datetimeFigureOut">
              <a:rPr lang="en-GB" smtClean="0"/>
              <a:t>25/09/2024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05FCB96-7429-289B-4709-2C4DE44C95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E860B0-D81C-9710-EC5D-16F2D81E5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3E1B4-6FE1-4E56-B26C-63191EC2F6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87302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F853B21-1F8D-6AC7-4D63-31E0914FCE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BD446-A84B-4C0E-A3F8-3F0B0211F0B4}" type="datetimeFigureOut">
              <a:rPr lang="en-GB" smtClean="0"/>
              <a:t>25/09/2024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D5D04EC-9198-4C8A-D423-B49B287CD7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303C3A-46D3-A4E0-A18E-3F2ECADCD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3E1B4-6FE1-4E56-B26C-63191EC2F6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37554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AFE6EE-297B-D7C5-7B87-A509E48958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D02B9D-140E-00EC-1A23-5EFA93C033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36897E-500A-D823-CDA2-0B92729A43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3FC232-7745-363A-6295-D4D64CE11F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BD446-A84B-4C0E-A3F8-3F0B0211F0B4}" type="datetimeFigureOut">
              <a:rPr lang="en-GB" smtClean="0"/>
              <a:t>25/09/2024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C797A0-3D14-613B-738A-7F621C196E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70D34E-16C0-F448-F13F-6995E2DE8B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3E1B4-6FE1-4E56-B26C-63191EC2F6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33429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5E6392-FFCC-EEA2-3B21-9809941885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2755AF7-C878-BA22-FBF1-878D8D3E224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7F2410-FEF8-F3A4-8CDC-E622D63709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A21155-DAF2-B1FA-6170-42D26293E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BD446-A84B-4C0E-A3F8-3F0B0211F0B4}" type="datetimeFigureOut">
              <a:rPr lang="en-GB" smtClean="0"/>
              <a:t>25/09/2024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280F86-3F40-0ADF-4A88-A27A3D7BF7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D2FE65-7E03-EA0F-A200-3D53ADB810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3E1B4-6FE1-4E56-B26C-63191EC2F6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41861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F1411D2-AFF2-0B30-6F42-E79E3747ED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0F9C9B-1F69-289B-F0FE-8F59ADD4D4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51A3F1-A3E4-1C83-3EBF-E85A82E4D4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2BD446-A84B-4C0E-A3F8-3F0B0211F0B4}" type="datetimeFigureOut">
              <a:rPr lang="en-GB" smtClean="0"/>
              <a:t>25/09/2024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0C2FF-365E-19B6-6B81-5166C28244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1DFC03-73B3-14C9-F638-83A052D0C1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E3E1B4-6FE1-4E56-B26C-63191EC2F6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4983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Public_service_broadcasting_in_the_United_Kingdom" TargetMode="External"/><Relationship Id="rId2" Type="http://schemas.openxmlformats.org/officeDocument/2006/relationships/hyperlink" Target="https://en.wikipedia.org/wiki/BBC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hyperlink" Target="https://www.bbc.co.uk/historyofthebbc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bc.co.uk/iplayer/episodes/p0d5w8pf/how-the-bbc-began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4YGnPgtWhsw?feature=oembed" TargetMode="External"/><Relationship Id="rId4" Type="http://schemas.openxmlformats.org/officeDocument/2006/relationships/hyperlink" Target="https://en.wikipedia.org/wiki/Frankfurt_School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Jr6Dy-ZFHJs?feature=oembed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video" Target="https://www.youtube.com/embed/Ed6g_pJyRJY?feature=oembed" TargetMode="External"/><Relationship Id="rId7" Type="http://schemas.openxmlformats.org/officeDocument/2006/relationships/image" Target="../media/image4.jpeg"/><Relationship Id="rId2" Type="http://schemas.openxmlformats.org/officeDocument/2006/relationships/video" Target="https://www.youtube.com/embed/MNcWs3CrsYc?feature=oembed" TargetMode="External"/><Relationship Id="rId1" Type="http://schemas.openxmlformats.org/officeDocument/2006/relationships/video" Target="https://www.youtube.com/embed/smEmaEBTrc8?feature=oembed" TargetMode="External"/><Relationship Id="rId6" Type="http://schemas.openxmlformats.org/officeDocument/2006/relationships/image" Target="../media/image3.jpeg"/><Relationship Id="rId5" Type="http://schemas.openxmlformats.org/officeDocument/2006/relationships/slideLayout" Target="../slideLayouts/slideLayout2.xml"/><Relationship Id="rId4" Type="http://schemas.openxmlformats.org/officeDocument/2006/relationships/video" Target="https://www.youtube.com/embed/zrGG6-in90Q?feature=oembed" TargetMode="External"/><Relationship Id="rId9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BBC" TargetMode="External"/><Relationship Id="rId2" Type="http://schemas.openxmlformats.org/officeDocument/2006/relationships/hyperlink" Target="https://www.bbc.com/aboutthebbc/governance/charter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47942995-B07F-4636-9A06-C6A104B260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4CB6462-188F-C965-B4B3-A80295895F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3593" y="443049"/>
            <a:ext cx="4036334" cy="1022004"/>
          </a:xfrm>
        </p:spPr>
        <p:txBody>
          <a:bodyPr anchor="t">
            <a:normAutofit/>
          </a:bodyPr>
          <a:lstStyle/>
          <a:p>
            <a:pPr algn="l"/>
            <a:r>
              <a:rPr lang="en-US" sz="54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BBC</a:t>
            </a:r>
            <a:r>
              <a:rPr lang="en-US" sz="5400" dirty="0"/>
              <a:t> / </a:t>
            </a:r>
            <a:r>
              <a:rPr lang="en-US" sz="54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PSB</a:t>
            </a:r>
            <a:endParaRPr lang="en-GB" sz="54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BB621CC-1AAA-0DFD-FB20-4EF9C71431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0153" y="1258927"/>
            <a:ext cx="4808682" cy="516049"/>
          </a:xfrm>
        </p:spPr>
        <p:txBody>
          <a:bodyPr anchor="b">
            <a:normAutofit/>
          </a:bodyPr>
          <a:lstStyle/>
          <a:p>
            <a:pPr algn="l"/>
            <a:r>
              <a:rPr lang="en-GB" sz="2000" dirty="0">
                <a:hlinkClick r:id="rId4"/>
              </a:rPr>
              <a:t>https://www.bbc.co.uk/historyofthebbc/</a:t>
            </a:r>
            <a:r>
              <a:rPr lang="en-GB" sz="2000" dirty="0"/>
              <a:t> </a:t>
            </a:r>
          </a:p>
        </p:txBody>
      </p:sp>
      <p:grpSp>
        <p:nvGrpSpPr>
          <p:cNvPr id="1033" name="Group 1032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984992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048" name="Rectangle 1047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5" name="Rectangle 1034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6" name="Rectangle 1035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38" name="Rectangle 1037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0" name="Rectangle 1039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391886"/>
            <a:ext cx="6009366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A group of colorful squares&#10;&#10;Description automatically generated">
            <a:extLst>
              <a:ext uri="{FF2B5EF4-FFF2-40B4-BE49-F238E27FC236}">
                <a16:creationId xmlns:a16="http://schemas.microsoft.com/office/drawing/2014/main" id="{556E49AC-B38D-03A9-63E4-47F16675B4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22492" y="1939503"/>
            <a:ext cx="5536001" cy="292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145C355-8DF2-53E4-20F8-5E2FC4BAE032}"/>
              </a:ext>
            </a:extLst>
          </p:cNvPr>
          <p:cNvSpPr txBox="1">
            <a:spLocks/>
          </p:cNvSpPr>
          <p:nvPr/>
        </p:nvSpPr>
        <p:spPr>
          <a:xfrm>
            <a:off x="758107" y="2953979"/>
            <a:ext cx="4430880" cy="25466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i="1" dirty="0"/>
              <a:t>The concept of PSB</a:t>
            </a:r>
          </a:p>
          <a:p>
            <a:pPr algn="l"/>
            <a:r>
              <a:rPr lang="en-US" sz="2000" i="1" dirty="0"/>
              <a:t>The ideas of Jean Seaton, James Curran and Jurgen Habermas</a:t>
            </a:r>
          </a:p>
          <a:p>
            <a:pPr algn="l"/>
            <a:r>
              <a:rPr lang="en-US" sz="2000" i="1" dirty="0"/>
              <a:t>Have some understanding of the history of the BBC</a:t>
            </a:r>
          </a:p>
          <a:p>
            <a:pPr algn="l"/>
            <a:r>
              <a:rPr lang="en-US" sz="2000" i="1" dirty="0"/>
              <a:t>Have some understanding of the way in which the BBC is regulated</a:t>
            </a:r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59AAE4C-00F3-91E7-5884-08006CE3B0C5}"/>
              </a:ext>
            </a:extLst>
          </p:cNvPr>
          <p:cNvSpPr txBox="1">
            <a:spLocks/>
          </p:cNvSpPr>
          <p:nvPr/>
        </p:nvSpPr>
        <p:spPr>
          <a:xfrm>
            <a:off x="432537" y="2452305"/>
            <a:ext cx="5593063" cy="9221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Learning intentions: to understand:</a:t>
            </a:r>
          </a:p>
          <a:p>
            <a:pPr marL="0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0195195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22F15A2D-2324-487D-A02A-BF46C5C580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17A7F34E-D418-47E2-9F86-2C45BBC312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732" y="321733"/>
            <a:ext cx="11546828" cy="6214534"/>
          </a:xfrm>
          <a:custGeom>
            <a:avLst/>
            <a:gdLst>
              <a:gd name="connsiteX0" fmla="*/ 0 w 11546828"/>
              <a:gd name="connsiteY0" fmla="*/ 0 h 6214534"/>
              <a:gd name="connsiteX1" fmla="*/ 7965430 w 11546828"/>
              <a:gd name="connsiteY1" fmla="*/ 0 h 6214534"/>
              <a:gd name="connsiteX2" fmla="*/ 7965430 w 11546828"/>
              <a:gd name="connsiteY2" fmla="*/ 1786 h 6214534"/>
              <a:gd name="connsiteX3" fmla="*/ 11546828 w 11546828"/>
              <a:gd name="connsiteY3" fmla="*/ 1786 h 6214534"/>
              <a:gd name="connsiteX4" fmla="*/ 11546828 w 11546828"/>
              <a:gd name="connsiteY4" fmla="*/ 2866740 h 6214534"/>
              <a:gd name="connsiteX5" fmla="*/ 11225095 w 11546828"/>
              <a:gd name="connsiteY5" fmla="*/ 3179536 h 6214534"/>
              <a:gd name="connsiteX6" fmla="*/ 11225095 w 11546828"/>
              <a:gd name="connsiteY6" fmla="*/ 301542 h 6214534"/>
              <a:gd name="connsiteX7" fmla="*/ 320042 w 11546828"/>
              <a:gd name="connsiteY7" fmla="*/ 301542 h 6214534"/>
              <a:gd name="connsiteX8" fmla="*/ 320042 w 11546828"/>
              <a:gd name="connsiteY8" fmla="*/ 5909424 h 6214534"/>
              <a:gd name="connsiteX9" fmla="*/ 8417210 w 11546828"/>
              <a:gd name="connsiteY9" fmla="*/ 5909424 h 6214534"/>
              <a:gd name="connsiteX10" fmla="*/ 8103383 w 11546828"/>
              <a:gd name="connsiteY10" fmla="*/ 6214534 h 6214534"/>
              <a:gd name="connsiteX11" fmla="*/ 7222929 w 11546828"/>
              <a:gd name="connsiteY11" fmla="*/ 6214534 h 6214534"/>
              <a:gd name="connsiteX12" fmla="*/ 7222929 w 11546828"/>
              <a:gd name="connsiteY12" fmla="*/ 6212748 h 6214534"/>
              <a:gd name="connsiteX13" fmla="*/ 0 w 11546828"/>
              <a:gd name="connsiteY13" fmla="*/ 6212748 h 6214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546828" h="6214534">
                <a:moveTo>
                  <a:pt x="0" y="0"/>
                </a:moveTo>
                <a:lnTo>
                  <a:pt x="7965430" y="0"/>
                </a:lnTo>
                <a:lnTo>
                  <a:pt x="7965430" y="1786"/>
                </a:lnTo>
                <a:lnTo>
                  <a:pt x="11546828" y="1786"/>
                </a:lnTo>
                <a:lnTo>
                  <a:pt x="11546828" y="2866740"/>
                </a:lnTo>
                <a:lnTo>
                  <a:pt x="11225095" y="3179536"/>
                </a:lnTo>
                <a:lnTo>
                  <a:pt x="11225095" y="301542"/>
                </a:lnTo>
                <a:lnTo>
                  <a:pt x="320042" y="301542"/>
                </a:lnTo>
                <a:lnTo>
                  <a:pt x="320042" y="5909424"/>
                </a:lnTo>
                <a:lnTo>
                  <a:pt x="8417210" y="5909424"/>
                </a:lnTo>
                <a:lnTo>
                  <a:pt x="8103383" y="6214534"/>
                </a:lnTo>
                <a:lnTo>
                  <a:pt x="7222929" y="6214534"/>
                </a:lnTo>
                <a:lnTo>
                  <a:pt x="7222929" y="6212748"/>
                </a:lnTo>
                <a:lnTo>
                  <a:pt x="0" y="6212748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Right Triangle 18">
            <a:extLst>
              <a:ext uri="{FF2B5EF4-FFF2-40B4-BE49-F238E27FC236}">
                <a16:creationId xmlns:a16="http://schemas.microsoft.com/office/drawing/2014/main" id="{2AEAFA59-923A-4F54-8B49-44C970BCC3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5228BBC-2A82-8789-6D94-51BD542D318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361" r="2187" b="7083"/>
          <a:stretch/>
        </p:blipFill>
        <p:spPr>
          <a:xfrm>
            <a:off x="810114" y="782320"/>
            <a:ext cx="6418575" cy="293174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88983A4-6043-75AB-59B5-F9A5064666C1}"/>
              </a:ext>
            </a:extLst>
          </p:cNvPr>
          <p:cNvSpPr txBox="1"/>
          <p:nvPr/>
        </p:nvSpPr>
        <p:spPr>
          <a:xfrm>
            <a:off x="810115" y="325774"/>
            <a:ext cx="5028890" cy="269626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defTabSz="585216">
              <a:spcAft>
                <a:spcPts val="600"/>
              </a:spcAft>
            </a:pPr>
            <a:r>
              <a:rPr lang="en-GB" sz="1152" kern="1200" dirty="0">
                <a:solidFill>
                  <a:srgbClr val="000000"/>
                </a:solidFill>
                <a:latin typeface="Lato" panose="020F0502020204030203" pitchFamily="34" charset="0"/>
                <a:ea typeface="+mn-ea"/>
                <a:cs typeface="+mn-c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https://www.bbc.co.uk/iplayer/episodes/p0d5w8pf/how-the-bbc-began</a:t>
            </a:r>
            <a:r>
              <a:rPr lang="en-GB" sz="1152" kern="1200" dirty="0">
                <a:solidFill>
                  <a:srgbClr val="000000"/>
                </a:solidFill>
                <a:latin typeface="Lato" panose="020F0502020204030203" pitchFamily="34" charset="0"/>
                <a:ea typeface="+mn-ea"/>
                <a:cs typeface="+mn-cs"/>
              </a:rPr>
              <a:t> </a:t>
            </a:r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9BFFE97-F9DE-0005-2DC0-29AF2E20E112}"/>
              </a:ext>
            </a:extLst>
          </p:cNvPr>
          <p:cNvSpPr txBox="1"/>
          <p:nvPr/>
        </p:nvSpPr>
        <p:spPr>
          <a:xfrm>
            <a:off x="7394339" y="627612"/>
            <a:ext cx="4147421" cy="153888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defTabSz="585216" fontAlgn="base">
              <a:spcAft>
                <a:spcPts val="600"/>
              </a:spcAft>
              <a:buFont typeface="+mj-lt"/>
              <a:buAutoNum type="arabicPeriod"/>
            </a:pPr>
            <a:r>
              <a:rPr lang="en-US" sz="1400" kern="1200" dirty="0">
                <a:solidFill>
                  <a:srgbClr val="000000"/>
                </a:solidFill>
                <a:latin typeface="inherit"/>
                <a:ea typeface="+mn-ea"/>
                <a:cs typeface="+mn-cs"/>
              </a:rPr>
              <a:t>Intro (50th anniversary) 00:00 – 2:25</a:t>
            </a:r>
          </a:p>
          <a:p>
            <a:pPr defTabSz="585216" fontAlgn="base">
              <a:spcAft>
                <a:spcPts val="600"/>
              </a:spcAft>
              <a:buFont typeface="+mj-lt"/>
              <a:buAutoNum type="arabicPeriod"/>
            </a:pPr>
            <a:r>
              <a:rPr lang="en-US" sz="1400" kern="1200" dirty="0">
                <a:solidFill>
                  <a:srgbClr val="000000"/>
                </a:solidFill>
                <a:latin typeface="inherit"/>
                <a:ea typeface="+mn-ea"/>
                <a:cs typeface="+mn-cs"/>
              </a:rPr>
              <a:t>BBC radio the start – “opening up new worlds to people” Cecil Lewis 2:25 – 6:41 – </a:t>
            </a:r>
            <a:r>
              <a:rPr lang="en-US" sz="1400" b="1" i="1" kern="1200" dirty="0">
                <a:solidFill>
                  <a:srgbClr val="000000"/>
                </a:solidFill>
                <a:latin typeface="inherit"/>
                <a:ea typeface="+mn-ea"/>
                <a:cs typeface="+mn-cs"/>
              </a:rPr>
              <a:t>what does this mean?</a:t>
            </a:r>
            <a:endParaRPr lang="en-US" sz="1400" kern="1200" dirty="0">
              <a:solidFill>
                <a:srgbClr val="000000"/>
              </a:solidFill>
              <a:latin typeface="inherit"/>
              <a:ea typeface="+mn-ea"/>
              <a:cs typeface="+mn-cs"/>
            </a:endParaRPr>
          </a:p>
          <a:p>
            <a:pPr defTabSz="585216" fontAlgn="base">
              <a:spcAft>
                <a:spcPts val="600"/>
              </a:spcAft>
            </a:pPr>
            <a:r>
              <a:rPr lang="en-US" sz="1400" kern="1200" dirty="0">
                <a:solidFill>
                  <a:srgbClr val="000000"/>
                </a:solidFill>
                <a:latin typeface="Lato" panose="020F0502020204030203" pitchFamily="34" charset="0"/>
                <a:ea typeface="+mn-ea"/>
                <a:cs typeface="+mn-cs"/>
              </a:rPr>
              <a:t>It sounds like an ‘</a:t>
            </a:r>
            <a:r>
              <a:rPr lang="en-US" sz="1400" i="1" kern="1200" dirty="0">
                <a:solidFill>
                  <a:srgbClr val="000000"/>
                </a:solidFill>
                <a:latin typeface="inherit"/>
                <a:ea typeface="+mn-ea"/>
                <a:cs typeface="+mn-cs"/>
              </a:rPr>
              <a:t>ethos’ </a:t>
            </a:r>
            <a:r>
              <a:rPr lang="en-US" sz="1400" kern="1200" dirty="0">
                <a:solidFill>
                  <a:srgbClr val="000000"/>
                </a:solidFill>
                <a:latin typeface="Lato" panose="020F0502020204030203" pitchFamily="34" charset="0"/>
                <a:ea typeface="+mn-ea"/>
                <a:cs typeface="+mn-cs"/>
              </a:rPr>
              <a:t>– so </a:t>
            </a:r>
            <a:r>
              <a:rPr lang="en-US" sz="1400" b="1" kern="1200" dirty="0">
                <a:solidFill>
                  <a:srgbClr val="000000"/>
                </a:solidFill>
                <a:latin typeface="inherit"/>
                <a:ea typeface="+mn-ea"/>
                <a:cs typeface="+mn-cs"/>
              </a:rPr>
              <a:t>what is the ethos of the BBC?</a:t>
            </a:r>
            <a:endParaRPr lang="en-US" sz="1400" kern="1200" dirty="0">
              <a:solidFill>
                <a:srgbClr val="000000"/>
              </a:solidFill>
              <a:latin typeface="Lato" panose="020F0502020204030203" pitchFamily="34" charset="0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D870F71-AC0D-0853-AE03-7E335DBB1926}"/>
              </a:ext>
            </a:extLst>
          </p:cNvPr>
          <p:cNvSpPr txBox="1"/>
          <p:nvPr/>
        </p:nvSpPr>
        <p:spPr>
          <a:xfrm>
            <a:off x="7394339" y="2445363"/>
            <a:ext cx="4147421" cy="95410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defTabSz="585216" fontAlgn="base">
              <a:spcAft>
                <a:spcPts val="600"/>
              </a:spcAft>
            </a:pPr>
            <a:r>
              <a:rPr lang="en-US" sz="1400" kern="1200" dirty="0">
                <a:solidFill>
                  <a:srgbClr val="000000"/>
                </a:solidFill>
                <a:latin typeface="Lato" panose="020F0502020204030203" pitchFamily="34" charset="0"/>
                <a:ea typeface="+mn-ea"/>
                <a:cs typeface="+mn-cs"/>
              </a:rPr>
              <a:t>The argument of opening up ‘new worlds’ to everyday (= common? poor? working class? uneducated???) people could be applied to new media platforms – so what is the difference?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A73E9FF-18C1-F530-BEB6-4BAEE4586B01}"/>
              </a:ext>
            </a:extLst>
          </p:cNvPr>
          <p:cNvSpPr/>
          <p:nvPr/>
        </p:nvSpPr>
        <p:spPr>
          <a:xfrm rot="18813317">
            <a:off x="9986525" y="5313304"/>
            <a:ext cx="21165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‘ethos’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A5D2FCE-2D50-078A-31E4-026C0E9A700D}"/>
              </a:ext>
            </a:extLst>
          </p:cNvPr>
          <p:cNvSpPr txBox="1"/>
          <p:nvPr/>
        </p:nvSpPr>
        <p:spPr>
          <a:xfrm>
            <a:off x="757812" y="3695012"/>
            <a:ext cx="1005306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kern="1200" dirty="0">
                <a:solidFill>
                  <a:srgbClr val="000000"/>
                </a:solidFill>
                <a:latin typeface="Lato" panose="020F0502020204030203" pitchFamily="34" charset="0"/>
                <a:ea typeface="+mn-ea"/>
                <a:cs typeface="+mn-cs"/>
              </a:rPr>
              <a:t>In many ways the BBC were looking at opening up (and sustaining) the Great Tradition – of progressive Western academic thought, stretching back from the birth of culture and civilization in Ancient Greece to the modern contemporary thinkers of today. </a:t>
            </a:r>
          </a:p>
          <a:p>
            <a:endParaRPr lang="en-US" sz="1800" kern="1200" dirty="0">
              <a:solidFill>
                <a:srgbClr val="000000"/>
              </a:solidFill>
              <a:latin typeface="Lato" panose="020F0502020204030203" pitchFamily="34" charset="0"/>
              <a:ea typeface="+mn-ea"/>
              <a:cs typeface="+mn-cs"/>
            </a:endParaRPr>
          </a:p>
          <a:p>
            <a:r>
              <a:rPr lang="en-US" sz="1800" kern="1200" dirty="0">
                <a:solidFill>
                  <a:srgbClr val="000000"/>
                </a:solidFill>
                <a:latin typeface="Lato" panose="020F0502020204030203" pitchFamily="34" charset="0"/>
                <a:ea typeface="+mn-ea"/>
                <a:cs typeface="+mn-cs"/>
              </a:rPr>
              <a:t>So how important do you think it is to sustain that tradition, even if it supports an elitist separation in society – </a:t>
            </a:r>
            <a:r>
              <a:rPr lang="en-US" sz="1800" i="1" kern="1200" dirty="0">
                <a:solidFill>
                  <a:srgbClr val="000000"/>
                </a:solidFill>
                <a:latin typeface="inherit"/>
                <a:ea typeface="+mn-ea"/>
                <a:cs typeface="+mn-cs"/>
              </a:rPr>
              <a:t>those who know</a:t>
            </a:r>
            <a:r>
              <a:rPr lang="en-US" sz="1800" kern="1200" dirty="0">
                <a:solidFill>
                  <a:srgbClr val="000000"/>
                </a:solidFill>
                <a:latin typeface="Lato" panose="020F0502020204030203" pitchFamily="34" charset="0"/>
                <a:ea typeface="+mn-ea"/>
                <a:cs typeface="+mn-cs"/>
              </a:rPr>
              <a:t> vs </a:t>
            </a:r>
            <a:r>
              <a:rPr lang="en-US" sz="1800" i="1" kern="1200" dirty="0">
                <a:solidFill>
                  <a:srgbClr val="000000"/>
                </a:solidFill>
                <a:latin typeface="inherit"/>
                <a:ea typeface="+mn-ea"/>
                <a:cs typeface="+mn-cs"/>
              </a:rPr>
              <a:t>those who know nothing</a:t>
            </a:r>
            <a:endParaRPr lang="en-US" sz="1800" kern="1200" dirty="0">
              <a:solidFill>
                <a:srgbClr val="000000"/>
              </a:solidFill>
              <a:latin typeface="Lato" panose="020F0502020204030203" pitchFamily="34" charset="0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63124CE-0236-3108-BDA2-1D4FF42A2EF7}"/>
              </a:ext>
            </a:extLst>
          </p:cNvPr>
          <p:cNvSpPr/>
          <p:nvPr/>
        </p:nvSpPr>
        <p:spPr>
          <a:xfrm>
            <a:off x="321732" y="5616978"/>
            <a:ext cx="8397876" cy="923330"/>
          </a:xfrm>
          <a:prstGeom prst="rect">
            <a:avLst/>
          </a:prstGeom>
          <a:solidFill>
            <a:srgbClr val="FFC00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POPULISM vs PATERNALISM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A6B7F31-CADF-16D2-5450-424F38413B04}"/>
              </a:ext>
            </a:extLst>
          </p:cNvPr>
          <p:cNvSpPr/>
          <p:nvPr/>
        </p:nvSpPr>
        <p:spPr>
          <a:xfrm rot="19007488">
            <a:off x="9343781" y="5360134"/>
            <a:ext cx="12682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PSB</a:t>
            </a:r>
            <a:endParaRPr lang="en-US" sz="5400" b="1" cap="none" spc="0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pic>
        <p:nvPicPr>
          <p:cNvPr id="16" name="Picture 2" descr="A group of colorful squares">
            <a:extLst>
              <a:ext uri="{FF2B5EF4-FFF2-40B4-BE49-F238E27FC236}">
                <a16:creationId xmlns:a16="http://schemas.microsoft.com/office/drawing/2014/main" id="{60BD23E0-8CBA-3B90-5445-3C6A9A3B6B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8947309">
            <a:off x="10202126" y="4370792"/>
            <a:ext cx="1501507" cy="792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73625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50CB9A-B157-07F7-93A3-504D053830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5599" y="1378150"/>
            <a:ext cx="6129270" cy="662782"/>
          </a:xfrm>
        </p:spPr>
        <p:txBody>
          <a:bodyPr>
            <a:normAutofit/>
          </a:bodyPr>
          <a:lstStyle/>
          <a:p>
            <a:r>
              <a:rPr lang="en-GB" sz="2800" dirty="0"/>
              <a:t>Research, Reading and presentation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73BC55-D3C0-ED34-E645-168CF107E5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29800"/>
            <a:ext cx="3257282" cy="2398400"/>
          </a:xfrm>
        </p:spPr>
        <p:txBody>
          <a:bodyPr>
            <a:normAutofit fontScale="85000" lnSpcReduction="10000"/>
          </a:bodyPr>
          <a:lstStyle/>
          <a:p>
            <a:r>
              <a:rPr lang="en-GB" dirty="0"/>
              <a:t>Look at the blog post</a:t>
            </a:r>
          </a:p>
          <a:p>
            <a:r>
              <a:rPr lang="en-GB" dirty="0"/>
              <a:t>Look at the articles for further reading (which are on the blog post)</a:t>
            </a:r>
          </a:p>
          <a:p>
            <a:r>
              <a:rPr lang="en-GB" dirty="0"/>
              <a:t>Use your own research</a:t>
            </a:r>
          </a:p>
          <a:p>
            <a:r>
              <a:rPr lang="en-GB" dirty="0"/>
              <a:t>Use the revision book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9FE2411-E58A-A0A6-018D-436BAE4E249E}"/>
              </a:ext>
            </a:extLst>
          </p:cNvPr>
          <p:cNvSpPr txBox="1">
            <a:spLocks/>
          </p:cNvSpPr>
          <p:nvPr/>
        </p:nvSpPr>
        <p:spPr>
          <a:xfrm>
            <a:off x="4727415" y="2229800"/>
            <a:ext cx="3610162" cy="2398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Record your findings in your book</a:t>
            </a:r>
          </a:p>
          <a:p>
            <a:r>
              <a:rPr lang="en-GB" dirty="0"/>
              <a:t>Record your findings on a PPT</a:t>
            </a:r>
          </a:p>
          <a:p>
            <a:r>
              <a:rPr lang="en-GB" dirty="0"/>
              <a:t>Share your ppt with Dr M</a:t>
            </a:r>
          </a:p>
          <a:p>
            <a:r>
              <a:rPr lang="en-GB" dirty="0"/>
              <a:t>Share your findings with the class using your PPT</a:t>
            </a:r>
          </a:p>
        </p:txBody>
      </p:sp>
      <p:pic>
        <p:nvPicPr>
          <p:cNvPr id="5" name="Picture 2" descr="A group of colorful squares">
            <a:extLst>
              <a:ext uri="{FF2B5EF4-FFF2-40B4-BE49-F238E27FC236}">
                <a16:creationId xmlns:a16="http://schemas.microsoft.com/office/drawing/2014/main" id="{82EC67D0-E92B-CFCF-6DAE-F75FF3EED6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1600000">
            <a:off x="929678" y="4628200"/>
            <a:ext cx="3610161" cy="1904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6B84997-6A85-96B3-1CFC-379B3DD71B85}"/>
              </a:ext>
            </a:extLst>
          </p:cNvPr>
          <p:cNvSpPr/>
          <p:nvPr/>
        </p:nvSpPr>
        <p:spPr>
          <a:xfrm rot="18813317">
            <a:off x="9568821" y="4166535"/>
            <a:ext cx="21165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5400" b="1" cap="none" spc="0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‘ethos’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4768F8F-5E85-697A-B22A-9BF7898F5E28}"/>
              </a:ext>
            </a:extLst>
          </p:cNvPr>
          <p:cNvSpPr/>
          <p:nvPr/>
        </p:nvSpPr>
        <p:spPr>
          <a:xfrm rot="19007488">
            <a:off x="8926077" y="4213365"/>
            <a:ext cx="12682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5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PSB</a:t>
            </a:r>
            <a:endParaRPr lang="en-US" sz="5400" b="1" cap="none" spc="0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B56D358-4C6F-A1AD-7736-0A047F0C73AC}"/>
              </a:ext>
            </a:extLst>
          </p:cNvPr>
          <p:cNvSpPr txBox="1"/>
          <p:nvPr/>
        </p:nvSpPr>
        <p:spPr>
          <a:xfrm>
            <a:off x="929677" y="325439"/>
            <a:ext cx="93090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b="1" dirty="0"/>
              <a:t>POPULISM v PATERNALISM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F65C48F-938E-7471-5081-57713581D9DB}"/>
              </a:ext>
            </a:extLst>
          </p:cNvPr>
          <p:cNvSpPr/>
          <p:nvPr/>
        </p:nvSpPr>
        <p:spPr>
          <a:xfrm>
            <a:off x="4705836" y="5763120"/>
            <a:ext cx="6943929" cy="769441"/>
          </a:xfrm>
          <a:prstGeom prst="rect">
            <a:avLst/>
          </a:prstGeom>
          <a:solidFill>
            <a:srgbClr val="FFC0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POPULISM vs PATERNALISM</a:t>
            </a:r>
          </a:p>
        </p:txBody>
      </p:sp>
    </p:spTree>
    <p:extLst>
      <p:ext uri="{BB962C8B-B14F-4D97-AF65-F5344CB8AC3E}">
        <p14:creationId xmlns:p14="http://schemas.microsoft.com/office/powerpoint/2010/main" val="29729770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2F15A2D-2324-487D-A02A-BF46C5C580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17A7F34E-D418-47E2-9F86-2C45BBC312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732" y="321733"/>
            <a:ext cx="11546828" cy="6214534"/>
          </a:xfrm>
          <a:custGeom>
            <a:avLst/>
            <a:gdLst>
              <a:gd name="connsiteX0" fmla="*/ 0 w 11546828"/>
              <a:gd name="connsiteY0" fmla="*/ 0 h 6214534"/>
              <a:gd name="connsiteX1" fmla="*/ 7965430 w 11546828"/>
              <a:gd name="connsiteY1" fmla="*/ 0 h 6214534"/>
              <a:gd name="connsiteX2" fmla="*/ 7965430 w 11546828"/>
              <a:gd name="connsiteY2" fmla="*/ 1786 h 6214534"/>
              <a:gd name="connsiteX3" fmla="*/ 11546828 w 11546828"/>
              <a:gd name="connsiteY3" fmla="*/ 1786 h 6214534"/>
              <a:gd name="connsiteX4" fmla="*/ 11546828 w 11546828"/>
              <a:gd name="connsiteY4" fmla="*/ 2866740 h 6214534"/>
              <a:gd name="connsiteX5" fmla="*/ 11225095 w 11546828"/>
              <a:gd name="connsiteY5" fmla="*/ 3179536 h 6214534"/>
              <a:gd name="connsiteX6" fmla="*/ 11225095 w 11546828"/>
              <a:gd name="connsiteY6" fmla="*/ 301542 h 6214534"/>
              <a:gd name="connsiteX7" fmla="*/ 320042 w 11546828"/>
              <a:gd name="connsiteY7" fmla="*/ 301542 h 6214534"/>
              <a:gd name="connsiteX8" fmla="*/ 320042 w 11546828"/>
              <a:gd name="connsiteY8" fmla="*/ 5909424 h 6214534"/>
              <a:gd name="connsiteX9" fmla="*/ 8417210 w 11546828"/>
              <a:gd name="connsiteY9" fmla="*/ 5909424 h 6214534"/>
              <a:gd name="connsiteX10" fmla="*/ 8103383 w 11546828"/>
              <a:gd name="connsiteY10" fmla="*/ 6214534 h 6214534"/>
              <a:gd name="connsiteX11" fmla="*/ 7222929 w 11546828"/>
              <a:gd name="connsiteY11" fmla="*/ 6214534 h 6214534"/>
              <a:gd name="connsiteX12" fmla="*/ 7222929 w 11546828"/>
              <a:gd name="connsiteY12" fmla="*/ 6212748 h 6214534"/>
              <a:gd name="connsiteX13" fmla="*/ 0 w 11546828"/>
              <a:gd name="connsiteY13" fmla="*/ 6212748 h 6214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546828" h="6214534">
                <a:moveTo>
                  <a:pt x="0" y="0"/>
                </a:moveTo>
                <a:lnTo>
                  <a:pt x="7965430" y="0"/>
                </a:lnTo>
                <a:lnTo>
                  <a:pt x="7965430" y="1786"/>
                </a:lnTo>
                <a:lnTo>
                  <a:pt x="11546828" y="1786"/>
                </a:lnTo>
                <a:lnTo>
                  <a:pt x="11546828" y="2866740"/>
                </a:lnTo>
                <a:lnTo>
                  <a:pt x="11225095" y="3179536"/>
                </a:lnTo>
                <a:lnTo>
                  <a:pt x="11225095" y="301542"/>
                </a:lnTo>
                <a:lnTo>
                  <a:pt x="320042" y="301542"/>
                </a:lnTo>
                <a:lnTo>
                  <a:pt x="320042" y="5909424"/>
                </a:lnTo>
                <a:lnTo>
                  <a:pt x="8417210" y="5909424"/>
                </a:lnTo>
                <a:lnTo>
                  <a:pt x="8103383" y="6214534"/>
                </a:lnTo>
                <a:lnTo>
                  <a:pt x="7222929" y="6214534"/>
                </a:lnTo>
                <a:lnTo>
                  <a:pt x="7222929" y="6212748"/>
                </a:lnTo>
                <a:lnTo>
                  <a:pt x="0" y="6212748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Right Triangle 12">
            <a:extLst>
              <a:ext uri="{FF2B5EF4-FFF2-40B4-BE49-F238E27FC236}">
                <a16:creationId xmlns:a16="http://schemas.microsoft.com/office/drawing/2014/main" id="{2AEAFA59-923A-4F54-8B49-44C970BCC3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Online Media 3" title="SOCIOLOGY - Theodor Adorno">
            <a:hlinkClick r:id="" action="ppaction://media"/>
            <a:extLst>
              <a:ext uri="{FF2B5EF4-FFF2-40B4-BE49-F238E27FC236}">
                <a16:creationId xmlns:a16="http://schemas.microsoft.com/office/drawing/2014/main" id="{F1C924AE-1222-82D1-B0BD-066DFBE1E330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746055" y="1667892"/>
            <a:ext cx="7975600" cy="450621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F180337-3119-E68A-1E48-67195128F1C9}"/>
              </a:ext>
            </a:extLst>
          </p:cNvPr>
          <p:cNvSpPr txBox="1"/>
          <p:nvPr/>
        </p:nvSpPr>
        <p:spPr>
          <a:xfrm>
            <a:off x="746055" y="658495"/>
            <a:ext cx="106998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0" dirty="0">
                <a:solidFill>
                  <a:srgbClr val="2B2B2B"/>
                </a:solidFill>
                <a:effectLst/>
                <a:latin typeface="Lato" panose="020F0502020204030203" pitchFamily="34" charset="0"/>
              </a:rPr>
              <a:t>Adorno is from </a:t>
            </a:r>
            <a:r>
              <a:rPr lang="en-US" i="0" dirty="0">
                <a:effectLst/>
                <a:latin typeface="Lato" panose="020F0502020204030203" pitchFamily="34" charset="0"/>
                <a:hlinkClick r:id="rId4"/>
              </a:rPr>
              <a:t>The Frankfurt School</a:t>
            </a:r>
            <a:r>
              <a:rPr lang="en-US" i="0" dirty="0">
                <a:effectLst/>
                <a:latin typeface="Lato" panose="020F0502020204030203" pitchFamily="34" charset="0"/>
              </a:rPr>
              <a:t> </a:t>
            </a:r>
            <a:r>
              <a:rPr lang="en-US" b="0" i="0" dirty="0">
                <a:effectLst/>
                <a:latin typeface="Lato" panose="020F0502020204030203" pitchFamily="34" charset="0"/>
              </a:rPr>
              <a:t>it is a school of thought that helps us to think about the PURPOSE OF CULTURE. It also illustrates the distinction between POPULISM vs PATERNALISM – so should we give people </a:t>
            </a:r>
            <a:r>
              <a:rPr lang="en-US" b="1" i="0" dirty="0">
                <a:effectLst/>
                <a:latin typeface="Lato" panose="020F0502020204030203" pitchFamily="34" charset="0"/>
              </a:rPr>
              <a:t>what they want OR what is good for them?</a:t>
            </a:r>
            <a:endParaRPr lang="en-GB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456C92E-A91A-CEB3-1F3A-B5F562BB5DA8}"/>
              </a:ext>
            </a:extLst>
          </p:cNvPr>
          <p:cNvSpPr/>
          <p:nvPr/>
        </p:nvSpPr>
        <p:spPr>
          <a:xfrm rot="18965659">
            <a:off x="7652887" y="4476224"/>
            <a:ext cx="4683761" cy="523220"/>
          </a:xfrm>
          <a:prstGeom prst="rect">
            <a:avLst/>
          </a:prstGeom>
          <a:solidFill>
            <a:srgbClr val="FFC0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POPULISM vs PATERNALISM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76786A4-71A1-8E2F-76A0-E1E8FCF2773F}"/>
              </a:ext>
            </a:extLst>
          </p:cNvPr>
          <p:cNvSpPr txBox="1"/>
          <p:nvPr/>
        </p:nvSpPr>
        <p:spPr>
          <a:xfrm rot="18948276">
            <a:off x="8671681" y="4882214"/>
            <a:ext cx="35623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0" dirty="0">
                <a:effectLst/>
                <a:latin typeface="Lato" panose="020F0502020204030203" pitchFamily="34" charset="0"/>
                <a:hlinkClick r:id="rId4"/>
              </a:rPr>
              <a:t>The Frankfurt School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1777421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E171C9-0CEB-96A8-4207-F788DF321E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066" y="356879"/>
            <a:ext cx="2880828" cy="307190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Channel 4: PSB or </a:t>
            </a:r>
            <a:r>
              <a:rPr lang="en-US" sz="40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Commerical</a:t>
            </a:r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?</a:t>
            </a:r>
          </a:p>
        </p:txBody>
      </p:sp>
      <p:pic>
        <p:nvPicPr>
          <p:cNvPr id="7" name="Picture 6" descr="A colorful metal structure in front of a building&#10;&#10;Description automatically generated">
            <a:extLst>
              <a:ext uri="{FF2B5EF4-FFF2-40B4-BE49-F238E27FC236}">
                <a16:creationId xmlns:a16="http://schemas.microsoft.com/office/drawing/2014/main" id="{CD030D45-8935-51D6-A021-BA7B8C72AE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6936" y="467208"/>
            <a:ext cx="4516732" cy="592358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5E17DA7-3B95-3326-F80A-445284B8B1B2}"/>
              </a:ext>
            </a:extLst>
          </p:cNvPr>
          <p:cNvSpPr txBox="1"/>
          <p:nvPr/>
        </p:nvSpPr>
        <p:spPr>
          <a:xfrm>
            <a:off x="6779251" y="6303322"/>
            <a:ext cx="30023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Taken from Media Magazine 78, December 2021.</a:t>
            </a:r>
            <a:endParaRPr lang="en-GB" sz="1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F5DFB0B-4BCA-C1E6-C095-FDF42651654B}"/>
              </a:ext>
            </a:extLst>
          </p:cNvPr>
          <p:cNvSpPr txBox="1"/>
          <p:nvPr/>
        </p:nvSpPr>
        <p:spPr>
          <a:xfrm>
            <a:off x="455066" y="2579513"/>
            <a:ext cx="32334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b="1" i="0" dirty="0">
                <a:solidFill>
                  <a:schemeClr val="bg1"/>
                </a:solidFill>
                <a:effectLst/>
                <a:latin typeface="museo-sans"/>
              </a:rPr>
              <a:t>Nicola Ross </a:t>
            </a:r>
            <a:r>
              <a:rPr lang="en-US" sz="1400" b="0" i="0" dirty="0">
                <a:solidFill>
                  <a:schemeClr val="bg1"/>
                </a:solidFill>
                <a:effectLst/>
                <a:latin typeface="museo-sans"/>
              </a:rPr>
              <a:t>explores the importance of public service broadcasting and the impact that the </a:t>
            </a:r>
            <a:r>
              <a:rPr lang="en-US" sz="1400" b="0" i="0" dirty="0" err="1">
                <a:solidFill>
                  <a:schemeClr val="bg1"/>
                </a:solidFill>
                <a:effectLst/>
                <a:latin typeface="museo-sans"/>
              </a:rPr>
              <a:t>privatisation</a:t>
            </a:r>
            <a:r>
              <a:rPr lang="en-US" sz="1400" b="0" i="0" dirty="0">
                <a:solidFill>
                  <a:schemeClr val="bg1"/>
                </a:solidFill>
                <a:effectLst/>
                <a:latin typeface="museo-sans"/>
              </a:rPr>
              <a:t> of Channel 4 might have on British production companies and the content created in the UK.</a:t>
            </a:r>
          </a:p>
        </p:txBody>
      </p:sp>
    </p:spTree>
    <p:extLst>
      <p:ext uri="{BB962C8B-B14F-4D97-AF65-F5344CB8AC3E}">
        <p14:creationId xmlns:p14="http://schemas.microsoft.com/office/powerpoint/2010/main" val="33627669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lose-up of a building&#10;&#10;Description automatically generated">
            <a:extLst>
              <a:ext uri="{FF2B5EF4-FFF2-40B4-BE49-F238E27FC236}">
                <a16:creationId xmlns:a16="http://schemas.microsoft.com/office/drawing/2014/main" id="{633E183C-BAA7-1C80-FECF-0B1FA9199B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499" y="114440"/>
            <a:ext cx="5234792" cy="6858000"/>
          </a:xfrm>
          <a:prstGeom prst="rect">
            <a:avLst/>
          </a:prstGeom>
        </p:spPr>
      </p:pic>
      <p:pic>
        <p:nvPicPr>
          <p:cNvPr id="11" name="Picture 10" descr="A group of people clapping&#10;&#10;Description automatically generated">
            <a:extLst>
              <a:ext uri="{FF2B5EF4-FFF2-40B4-BE49-F238E27FC236}">
                <a16:creationId xmlns:a16="http://schemas.microsoft.com/office/drawing/2014/main" id="{598DC3E0-AE7D-4812-39C9-0F7F57BC2B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8089" y="114440"/>
            <a:ext cx="523479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3282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11BE3FA7-0D70-4431-814F-D8C40576EA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3" name="Picture 12" descr="Two people drinking tea&#10;&#10;Description automatically generated">
            <a:extLst>
              <a:ext uri="{FF2B5EF4-FFF2-40B4-BE49-F238E27FC236}">
                <a16:creationId xmlns:a16="http://schemas.microsoft.com/office/drawing/2014/main" id="{44033752-CD26-042E-1DC0-B7F2F54F0A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00" r="1" b="6742"/>
          <a:stretch/>
        </p:blipFill>
        <p:spPr>
          <a:xfrm>
            <a:off x="321731" y="557189"/>
            <a:ext cx="5668684" cy="5743618"/>
          </a:xfrm>
          <a:prstGeom prst="rect">
            <a:avLst/>
          </a:prstGeom>
        </p:spPr>
      </p:pic>
      <p:pic>
        <p:nvPicPr>
          <p:cNvPr id="15" name="Picture 14" descr="A person riding a motorcycle&#10;&#10;Description automatically generated">
            <a:extLst>
              <a:ext uri="{FF2B5EF4-FFF2-40B4-BE49-F238E27FC236}">
                <a16:creationId xmlns:a16="http://schemas.microsoft.com/office/drawing/2014/main" id="{EE16378E-363A-7188-88A3-6F41D6151F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27" r="-1" b="-1"/>
          <a:stretch/>
        </p:blipFill>
        <p:spPr>
          <a:xfrm>
            <a:off x="6096000" y="1114382"/>
            <a:ext cx="5674893" cy="574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4384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8D436F-9ACD-4C92-AFC8-C934C527A6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90538E0-A884-4E60-A6AB-77D830E2FC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53478" y="0"/>
            <a:ext cx="465738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CB537AB-78EB-F86D-AE88-47A2ADE1A2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1162" y="3050434"/>
            <a:ext cx="3722933" cy="757130"/>
          </a:xfrm>
          <a:ln w="25400" cap="sq">
            <a:solidFill>
              <a:srgbClr val="FFFFFF"/>
            </a:solidFill>
            <a:miter lim="800000"/>
          </a:ln>
        </p:spPr>
        <p:txBody>
          <a:bodyPr vert="horz" wrap="square" lIns="91440" tIns="45720" rIns="91440" bIns="45720" rtlCol="0" anchor="ctr">
            <a:normAutofit/>
          </a:bodyPr>
          <a:lstStyle/>
          <a:p>
            <a:pPr algn="ctr"/>
            <a:r>
              <a:rPr lang="en-US" sz="2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Summary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B0D7DD0-1C67-4D4C-9E06-678233DB84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453478" cy="6858000"/>
          </a:xfrm>
          <a:prstGeom prst="rect">
            <a:avLst/>
          </a:prstGeom>
          <a:solidFill>
            <a:srgbClr val="40404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40D113-37C6-3ADA-D3E0-33DBEC5BB1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8551" y="3050434"/>
            <a:ext cx="5053066" cy="2546604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 dirty="0"/>
              <a:t>The concept of PSB</a:t>
            </a:r>
          </a:p>
          <a:p>
            <a:r>
              <a:rPr lang="en-US" sz="2000" dirty="0"/>
              <a:t>The ideas of Jean Seaton, James Curran and Jurgen Habermas</a:t>
            </a:r>
          </a:p>
          <a:p>
            <a:r>
              <a:rPr lang="en-US" sz="2000" dirty="0"/>
              <a:t>Have some understanding of the history of the BBC</a:t>
            </a:r>
          </a:p>
          <a:p>
            <a:r>
              <a:rPr lang="en-US" sz="2000" dirty="0"/>
              <a:t>Have some understanding of the way in which the BBC is regulated</a:t>
            </a:r>
          </a:p>
          <a:p>
            <a:pPr marL="0"/>
            <a:endParaRPr lang="en-US" sz="2000" dirty="0"/>
          </a:p>
          <a:p>
            <a:pPr marL="0"/>
            <a:endParaRPr lang="en-US" sz="200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AFAC2C7-5089-4B57-000D-CE52869FE56A}"/>
              </a:ext>
            </a:extLst>
          </p:cNvPr>
          <p:cNvSpPr txBox="1">
            <a:spLocks/>
          </p:cNvSpPr>
          <p:nvPr/>
        </p:nvSpPr>
        <p:spPr>
          <a:xfrm>
            <a:off x="6558551" y="2411475"/>
            <a:ext cx="5057398" cy="9221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You need to understand:</a:t>
            </a:r>
          </a:p>
          <a:p>
            <a:pPr marL="0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2342692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497501-E78D-9378-71E9-50779DD697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Dr M 3 things from BBC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9A2575-9DAC-0E4D-5286-3C98BBDFC9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I looked at timeline</a:t>
            </a:r>
          </a:p>
          <a:p>
            <a:r>
              <a:rPr lang="en-GB" dirty="0"/>
              <a:t>1</a:t>
            </a:r>
            <a:r>
              <a:rPr lang="en-GB" baseline="30000" dirty="0"/>
              <a:t>st</a:t>
            </a:r>
            <a:r>
              <a:rPr lang="en-GB" dirty="0"/>
              <a:t> broadcast was radio 192-23</a:t>
            </a:r>
          </a:p>
          <a:p>
            <a:r>
              <a:rPr lang="en-GB" dirty="0"/>
              <a:t>General strike 1926</a:t>
            </a:r>
          </a:p>
          <a:p>
            <a:r>
              <a:rPr lang="en-GB" dirty="0"/>
              <a:t>1953 Coronation of Queen </a:t>
            </a:r>
            <a:r>
              <a:rPr lang="en-GB" dirty="0" err="1"/>
              <a:t>Eliszabeth</a:t>
            </a:r>
            <a:r>
              <a:rPr lang="en-GB" dirty="0"/>
              <a:t> impact of TV (patterns of consumption)</a:t>
            </a:r>
          </a:p>
        </p:txBody>
      </p:sp>
    </p:spTree>
    <p:extLst>
      <p:ext uri="{BB962C8B-B14F-4D97-AF65-F5344CB8AC3E}">
        <p14:creationId xmlns:p14="http://schemas.microsoft.com/office/powerpoint/2010/main" val="33650185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2F15A2D-2324-487D-A02A-BF46C5C580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17A7F34E-D418-47E2-9F86-2C45BBC312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732" y="321733"/>
            <a:ext cx="11546828" cy="6214534"/>
          </a:xfrm>
          <a:custGeom>
            <a:avLst/>
            <a:gdLst>
              <a:gd name="connsiteX0" fmla="*/ 0 w 11546828"/>
              <a:gd name="connsiteY0" fmla="*/ 0 h 6214534"/>
              <a:gd name="connsiteX1" fmla="*/ 7965430 w 11546828"/>
              <a:gd name="connsiteY1" fmla="*/ 0 h 6214534"/>
              <a:gd name="connsiteX2" fmla="*/ 7965430 w 11546828"/>
              <a:gd name="connsiteY2" fmla="*/ 1786 h 6214534"/>
              <a:gd name="connsiteX3" fmla="*/ 11546828 w 11546828"/>
              <a:gd name="connsiteY3" fmla="*/ 1786 h 6214534"/>
              <a:gd name="connsiteX4" fmla="*/ 11546828 w 11546828"/>
              <a:gd name="connsiteY4" fmla="*/ 2866740 h 6214534"/>
              <a:gd name="connsiteX5" fmla="*/ 11225095 w 11546828"/>
              <a:gd name="connsiteY5" fmla="*/ 3179536 h 6214534"/>
              <a:gd name="connsiteX6" fmla="*/ 11225095 w 11546828"/>
              <a:gd name="connsiteY6" fmla="*/ 301542 h 6214534"/>
              <a:gd name="connsiteX7" fmla="*/ 320042 w 11546828"/>
              <a:gd name="connsiteY7" fmla="*/ 301542 h 6214534"/>
              <a:gd name="connsiteX8" fmla="*/ 320042 w 11546828"/>
              <a:gd name="connsiteY8" fmla="*/ 5909424 h 6214534"/>
              <a:gd name="connsiteX9" fmla="*/ 8417210 w 11546828"/>
              <a:gd name="connsiteY9" fmla="*/ 5909424 h 6214534"/>
              <a:gd name="connsiteX10" fmla="*/ 8103383 w 11546828"/>
              <a:gd name="connsiteY10" fmla="*/ 6214534 h 6214534"/>
              <a:gd name="connsiteX11" fmla="*/ 7222929 w 11546828"/>
              <a:gd name="connsiteY11" fmla="*/ 6214534 h 6214534"/>
              <a:gd name="connsiteX12" fmla="*/ 7222929 w 11546828"/>
              <a:gd name="connsiteY12" fmla="*/ 6212748 h 6214534"/>
              <a:gd name="connsiteX13" fmla="*/ 0 w 11546828"/>
              <a:gd name="connsiteY13" fmla="*/ 6212748 h 6214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546828" h="6214534">
                <a:moveTo>
                  <a:pt x="0" y="0"/>
                </a:moveTo>
                <a:lnTo>
                  <a:pt x="7965430" y="0"/>
                </a:lnTo>
                <a:lnTo>
                  <a:pt x="7965430" y="1786"/>
                </a:lnTo>
                <a:lnTo>
                  <a:pt x="11546828" y="1786"/>
                </a:lnTo>
                <a:lnTo>
                  <a:pt x="11546828" y="2866740"/>
                </a:lnTo>
                <a:lnTo>
                  <a:pt x="11225095" y="3179536"/>
                </a:lnTo>
                <a:lnTo>
                  <a:pt x="11225095" y="301542"/>
                </a:lnTo>
                <a:lnTo>
                  <a:pt x="320042" y="301542"/>
                </a:lnTo>
                <a:lnTo>
                  <a:pt x="320042" y="5909424"/>
                </a:lnTo>
                <a:lnTo>
                  <a:pt x="8417210" y="5909424"/>
                </a:lnTo>
                <a:lnTo>
                  <a:pt x="8103383" y="6214534"/>
                </a:lnTo>
                <a:lnTo>
                  <a:pt x="7222929" y="6214534"/>
                </a:lnTo>
                <a:lnTo>
                  <a:pt x="7222929" y="6212748"/>
                </a:lnTo>
                <a:lnTo>
                  <a:pt x="0" y="6212748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Right Triangle 14">
            <a:extLst>
              <a:ext uri="{FF2B5EF4-FFF2-40B4-BE49-F238E27FC236}">
                <a16:creationId xmlns:a16="http://schemas.microsoft.com/office/drawing/2014/main" id="{2AEAFA59-923A-4F54-8B49-44C970BCC3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5A67F8-08E5-7E2B-29DA-EDC3DCB744D6}"/>
              </a:ext>
            </a:extLst>
          </p:cNvPr>
          <p:cNvSpPr>
            <a:spLocks/>
          </p:cNvSpPr>
          <p:nvPr/>
        </p:nvSpPr>
        <p:spPr>
          <a:xfrm rot="18957197">
            <a:off x="9342995" y="5200653"/>
            <a:ext cx="2412128" cy="578441"/>
          </a:xfrm>
          <a:prstGeom prst="rect">
            <a:avLst/>
          </a:prstGeom>
        </p:spPr>
        <p:txBody>
          <a:bodyPr/>
          <a:lstStyle/>
          <a:p>
            <a:pPr algn="ctr" defTabSz="667512">
              <a:spcAft>
                <a:spcPts val="600"/>
              </a:spcAft>
            </a:pPr>
            <a:r>
              <a:rPr lang="en-US" sz="1314" b="1" kern="1200" dirty="0">
                <a:solidFill>
                  <a:srgbClr val="000000"/>
                </a:solidFill>
                <a:latin typeface="Lato" panose="020F0502020204030203" pitchFamily="34" charset="0"/>
                <a:ea typeface="+mn-ea"/>
                <a:cs typeface="+mn-cs"/>
              </a:rPr>
              <a:t>BROADCASTING AND NARROWCASTING</a:t>
            </a:r>
            <a:r>
              <a:rPr lang="en-GB" sz="1314" b="1" kern="1200" dirty="0">
                <a:solidFill>
                  <a:srgbClr val="000000"/>
                </a:solidFill>
                <a:latin typeface="Lato" panose="020F0502020204030203" pitchFamily="34" charset="0"/>
                <a:ea typeface="+mn-ea"/>
                <a:cs typeface="+mn-cs"/>
              </a:rPr>
              <a:t>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DA00337-EA03-6303-CE00-18D0C3B01FEB}"/>
              </a:ext>
            </a:extLst>
          </p:cNvPr>
          <p:cNvSpPr txBox="1"/>
          <p:nvPr/>
        </p:nvSpPr>
        <p:spPr>
          <a:xfrm>
            <a:off x="803732" y="756907"/>
            <a:ext cx="10607218" cy="40011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defTabSz="667512">
              <a:spcAft>
                <a:spcPts val="600"/>
              </a:spcAft>
            </a:pPr>
            <a:r>
              <a:rPr lang="en-US" sz="2000" b="1" kern="1200" dirty="0">
                <a:solidFill>
                  <a:srgbClr val="000000"/>
                </a:solidFill>
                <a:latin typeface="Lato" panose="020F0502020204030203" pitchFamily="34" charset="0"/>
                <a:ea typeface="+mn-ea"/>
                <a:cs typeface="+mn-cs"/>
              </a:rPr>
              <a:t>WHAT ARE THE CRITERIA FOR SUCCESSFUL QUALITY TV and RADIO BROADCASTING?</a:t>
            </a:r>
          </a:p>
        </p:txBody>
      </p:sp>
      <p:pic>
        <p:nvPicPr>
          <p:cNvPr id="6" name="Online Media 5" title="Aardman: Celebrating 100 Years of the BBC">
            <a:hlinkClick r:id="" action="ppaction://media"/>
            <a:extLst>
              <a:ext uri="{FF2B5EF4-FFF2-40B4-BE49-F238E27FC236}">
                <a16:creationId xmlns:a16="http://schemas.microsoft.com/office/drawing/2014/main" id="{1203CD8C-7FD3-D463-C02D-FC7CC3165EE8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830011" y="2135538"/>
            <a:ext cx="6617269" cy="3738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213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E17E911-875F-4DE5-8699-99D9F1805A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0EB6E7-20F9-C822-8CCF-DBF67D566C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842" y="133125"/>
            <a:ext cx="3457029" cy="2402727"/>
          </a:xfrm>
          <a:solidFill>
            <a:srgbClr val="F880EA"/>
          </a:solidFill>
        </p:spPr>
        <p:txBody>
          <a:bodyPr anchor="b">
            <a:normAutofit/>
          </a:bodyPr>
          <a:lstStyle/>
          <a:p>
            <a:pPr algn="r"/>
            <a:r>
              <a:rPr lang="en-US" sz="4000" dirty="0">
                <a:solidFill>
                  <a:srgbClr val="FFFFFF"/>
                </a:solidFill>
              </a:rPr>
              <a:t>What institutions are producing TV?</a:t>
            </a:r>
            <a:endParaRPr lang="en-GB" sz="4000" dirty="0">
              <a:solidFill>
                <a:srgbClr val="FFFFFF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45679E3-73F3-9C74-6C55-5BCDF5FAA81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28198407"/>
              </p:ext>
            </p:extLst>
          </p:nvPr>
        </p:nvGraphicFramePr>
        <p:xfrm>
          <a:off x="6096000" y="355600"/>
          <a:ext cx="6052920" cy="5882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C9D9C75B-C71C-E6EB-4570-112C7C50CE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8659970"/>
              </p:ext>
            </p:extLst>
          </p:nvPr>
        </p:nvGraphicFramePr>
        <p:xfrm>
          <a:off x="256842" y="3148614"/>
          <a:ext cx="5554679" cy="3267313"/>
        </p:xfrm>
        <a:graphic>
          <a:graphicData uri="http://schemas.openxmlformats.org/drawingml/2006/table">
            <a:tbl>
              <a:tblPr firstRow="1" bandRow="1">
                <a:solidFill>
                  <a:schemeClr val="tx1">
                    <a:lumMod val="65000"/>
                    <a:lumOff val="35000"/>
                  </a:schemeClr>
                </a:solidFill>
                <a:tableStyleId>{5C22544A-7EE6-4342-B048-85BDC9FD1C3A}</a:tableStyleId>
              </a:tblPr>
              <a:tblGrid>
                <a:gridCol w="2679399">
                  <a:extLst>
                    <a:ext uri="{9D8B030D-6E8A-4147-A177-3AD203B41FA5}">
                      <a16:colId xmlns:a16="http://schemas.microsoft.com/office/drawing/2014/main" val="562208774"/>
                    </a:ext>
                  </a:extLst>
                </a:gridCol>
                <a:gridCol w="2875280">
                  <a:extLst>
                    <a:ext uri="{9D8B030D-6E8A-4147-A177-3AD203B41FA5}">
                      <a16:colId xmlns:a16="http://schemas.microsoft.com/office/drawing/2014/main" val="3381402377"/>
                    </a:ext>
                  </a:extLst>
                </a:gridCol>
              </a:tblGrid>
              <a:tr h="3267313">
                <a:tc>
                  <a:txBody>
                    <a:bodyPr/>
                    <a:lstStyle/>
                    <a:p>
                      <a:r>
                        <a:rPr lang="en-US" sz="2000" b="1" i="1" cap="all" spc="60" dirty="0">
                          <a:solidFill>
                            <a:schemeClr val="tx1"/>
                          </a:solidFill>
                        </a:rPr>
                        <a:t>BBC</a:t>
                      </a:r>
                    </a:p>
                    <a:p>
                      <a:r>
                        <a:rPr lang="en-US" sz="2000" b="1" i="1" cap="all" spc="60" dirty="0">
                          <a:solidFill>
                            <a:schemeClr val="tx1"/>
                          </a:solidFill>
                        </a:rPr>
                        <a:t>Kudos</a:t>
                      </a:r>
                    </a:p>
                    <a:p>
                      <a:r>
                        <a:rPr lang="en-US" sz="2000" b="1" i="1" cap="all" spc="60" dirty="0">
                          <a:solidFill>
                            <a:schemeClr val="tx1"/>
                          </a:solidFill>
                        </a:rPr>
                        <a:t>AMC Networks </a:t>
                      </a:r>
                    </a:p>
                    <a:p>
                      <a:r>
                        <a:rPr lang="en-US" sz="2000" b="1" i="1" cap="all" spc="60" dirty="0" err="1">
                          <a:solidFill>
                            <a:schemeClr val="tx1"/>
                          </a:solidFill>
                        </a:rPr>
                        <a:t>SundanceTV</a:t>
                      </a:r>
                      <a:r>
                        <a:rPr lang="en-US" sz="2000" b="1" i="1" cap="all" spc="60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r>
                        <a:rPr lang="en-US" sz="2000" b="1" i="1" cap="all" spc="60" dirty="0">
                          <a:solidFill>
                            <a:schemeClr val="tx1"/>
                          </a:solidFill>
                        </a:rPr>
                        <a:t>RTL Television</a:t>
                      </a:r>
                    </a:p>
                    <a:p>
                      <a:r>
                        <a:rPr lang="en-US" sz="2000" b="1" i="1" cap="all" spc="60" dirty="0">
                          <a:solidFill>
                            <a:schemeClr val="tx1"/>
                          </a:solidFill>
                        </a:rPr>
                        <a:t>Channel 4</a:t>
                      </a:r>
                    </a:p>
                    <a:p>
                      <a:r>
                        <a:rPr lang="en-US" sz="2000" b="1" i="1" cap="all" spc="60" dirty="0">
                          <a:solidFill>
                            <a:schemeClr val="tx1"/>
                          </a:solidFill>
                        </a:rPr>
                        <a:t>Walter Presents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1" cap="all" spc="60" dirty="0">
                          <a:solidFill>
                            <a:schemeClr val="tx1"/>
                          </a:solidFill>
                        </a:rPr>
                        <a:t>BBC4</a:t>
                      </a:r>
                    </a:p>
                  </a:txBody>
                  <a:tcPr marL="291650" marR="291650" marT="291650" marB="29165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b="1" i="1" cap="all" spc="60" dirty="0">
                          <a:solidFill>
                            <a:schemeClr val="tx1"/>
                          </a:solidFill>
                        </a:rPr>
                        <a:t>Dancing Ledge Productions</a:t>
                      </a:r>
                    </a:p>
                    <a:p>
                      <a:r>
                        <a:rPr lang="en-US" sz="2000" b="1" i="1" cap="all" spc="60" dirty="0">
                          <a:solidFill>
                            <a:schemeClr val="tx1"/>
                          </a:solidFill>
                        </a:rPr>
                        <a:t>Netflix</a:t>
                      </a:r>
                    </a:p>
                    <a:p>
                      <a:r>
                        <a:rPr lang="en-GB" sz="2000" b="1" i="1" cap="all" spc="60" dirty="0">
                          <a:solidFill>
                            <a:schemeClr val="tx1"/>
                          </a:solidFill>
                        </a:rPr>
                        <a:t>Gaumont Television</a:t>
                      </a:r>
                    </a:p>
                    <a:p>
                      <a:r>
                        <a:rPr lang="en-GB" sz="2000" b="1" i="1" cap="all" spc="60" dirty="0" err="1">
                          <a:solidFill>
                            <a:schemeClr val="tx1"/>
                          </a:solidFill>
                        </a:rPr>
                        <a:t>AbbottVision</a:t>
                      </a:r>
                      <a:endParaRPr lang="en-GB" sz="2000" b="1" i="1" cap="all" spc="6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GB" sz="2000" b="1" i="1" cap="all" spc="60" dirty="0">
                          <a:solidFill>
                            <a:schemeClr val="tx1"/>
                          </a:solidFill>
                        </a:rPr>
                        <a:t>DR</a:t>
                      </a:r>
                    </a:p>
                    <a:p>
                      <a:r>
                        <a:rPr lang="en-GB" sz="2000" b="1" i="1" cap="all" spc="60" dirty="0">
                          <a:solidFill>
                            <a:schemeClr val="tx1"/>
                          </a:solidFill>
                        </a:rPr>
                        <a:t>AMC</a:t>
                      </a:r>
                    </a:p>
                  </a:txBody>
                  <a:tcPr marL="291650" marR="291650" marT="291650" marB="29165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03824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16413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2F15A2D-2324-487D-A02A-BF46C5C580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17A7F34E-D418-47E2-9F86-2C45BBC312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732" y="321733"/>
            <a:ext cx="11546828" cy="6214534"/>
          </a:xfrm>
          <a:custGeom>
            <a:avLst/>
            <a:gdLst>
              <a:gd name="connsiteX0" fmla="*/ 0 w 11546828"/>
              <a:gd name="connsiteY0" fmla="*/ 0 h 6214534"/>
              <a:gd name="connsiteX1" fmla="*/ 7965430 w 11546828"/>
              <a:gd name="connsiteY1" fmla="*/ 0 h 6214534"/>
              <a:gd name="connsiteX2" fmla="*/ 7965430 w 11546828"/>
              <a:gd name="connsiteY2" fmla="*/ 1786 h 6214534"/>
              <a:gd name="connsiteX3" fmla="*/ 11546828 w 11546828"/>
              <a:gd name="connsiteY3" fmla="*/ 1786 h 6214534"/>
              <a:gd name="connsiteX4" fmla="*/ 11546828 w 11546828"/>
              <a:gd name="connsiteY4" fmla="*/ 2866740 h 6214534"/>
              <a:gd name="connsiteX5" fmla="*/ 11225095 w 11546828"/>
              <a:gd name="connsiteY5" fmla="*/ 3179536 h 6214534"/>
              <a:gd name="connsiteX6" fmla="*/ 11225095 w 11546828"/>
              <a:gd name="connsiteY6" fmla="*/ 301542 h 6214534"/>
              <a:gd name="connsiteX7" fmla="*/ 320042 w 11546828"/>
              <a:gd name="connsiteY7" fmla="*/ 301542 h 6214534"/>
              <a:gd name="connsiteX8" fmla="*/ 320042 w 11546828"/>
              <a:gd name="connsiteY8" fmla="*/ 5909424 h 6214534"/>
              <a:gd name="connsiteX9" fmla="*/ 8417210 w 11546828"/>
              <a:gd name="connsiteY9" fmla="*/ 5909424 h 6214534"/>
              <a:gd name="connsiteX10" fmla="*/ 8103383 w 11546828"/>
              <a:gd name="connsiteY10" fmla="*/ 6214534 h 6214534"/>
              <a:gd name="connsiteX11" fmla="*/ 7222929 w 11546828"/>
              <a:gd name="connsiteY11" fmla="*/ 6214534 h 6214534"/>
              <a:gd name="connsiteX12" fmla="*/ 7222929 w 11546828"/>
              <a:gd name="connsiteY12" fmla="*/ 6212748 h 6214534"/>
              <a:gd name="connsiteX13" fmla="*/ 0 w 11546828"/>
              <a:gd name="connsiteY13" fmla="*/ 6212748 h 6214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546828" h="6214534">
                <a:moveTo>
                  <a:pt x="0" y="0"/>
                </a:moveTo>
                <a:lnTo>
                  <a:pt x="7965430" y="0"/>
                </a:lnTo>
                <a:lnTo>
                  <a:pt x="7965430" y="1786"/>
                </a:lnTo>
                <a:lnTo>
                  <a:pt x="11546828" y="1786"/>
                </a:lnTo>
                <a:lnTo>
                  <a:pt x="11546828" y="2866740"/>
                </a:lnTo>
                <a:lnTo>
                  <a:pt x="11225095" y="3179536"/>
                </a:lnTo>
                <a:lnTo>
                  <a:pt x="11225095" y="301542"/>
                </a:lnTo>
                <a:lnTo>
                  <a:pt x="320042" y="301542"/>
                </a:lnTo>
                <a:lnTo>
                  <a:pt x="320042" y="5909424"/>
                </a:lnTo>
                <a:lnTo>
                  <a:pt x="8417210" y="5909424"/>
                </a:lnTo>
                <a:lnTo>
                  <a:pt x="8103383" y="6214534"/>
                </a:lnTo>
                <a:lnTo>
                  <a:pt x="7222929" y="6214534"/>
                </a:lnTo>
                <a:lnTo>
                  <a:pt x="7222929" y="6212748"/>
                </a:lnTo>
                <a:lnTo>
                  <a:pt x="0" y="6212748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Right Triangle 14">
            <a:extLst>
              <a:ext uri="{FF2B5EF4-FFF2-40B4-BE49-F238E27FC236}">
                <a16:creationId xmlns:a16="http://schemas.microsoft.com/office/drawing/2014/main" id="{2AEAFA59-923A-4F54-8B49-44C970BCC3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Online Media 1" title="The BBC is 100 years old today and a look back at the past (UK) (1)">
            <a:hlinkClick r:id="" action="ppaction://media"/>
            <a:extLst>
              <a:ext uri="{FF2B5EF4-FFF2-40B4-BE49-F238E27FC236}">
                <a16:creationId xmlns:a16="http://schemas.microsoft.com/office/drawing/2014/main" id="{AB96988C-17E7-B013-FDDF-82A70A74E957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5798303" y="980441"/>
            <a:ext cx="4456953" cy="2518178"/>
          </a:xfrm>
          <a:prstGeom prst="rect">
            <a:avLst/>
          </a:prstGeom>
        </p:spPr>
      </p:pic>
      <p:pic>
        <p:nvPicPr>
          <p:cNvPr id="3" name="Online Media 2" title="A brilliant BBC 100 extravaganza, bringing fun and sunshine to the Ballroom ✨ BBC Strictly 2022">
            <a:hlinkClick r:id="" action="ppaction://media"/>
            <a:extLst>
              <a:ext uri="{FF2B5EF4-FFF2-40B4-BE49-F238E27FC236}">
                <a16:creationId xmlns:a16="http://schemas.microsoft.com/office/drawing/2014/main" id="{CE456AED-1BD8-035D-F997-5DE26C504DB9}"/>
              </a:ext>
            </a:extLst>
          </p:cNvPr>
          <p:cNvPicPr>
            <a:picLocks noRot="1" noChangeAspect="1"/>
          </p:cNvPicPr>
          <p:nvPr>
            <a:videoFile r:link="rId2"/>
          </p:nvPr>
        </p:nvPicPr>
        <p:blipFill>
          <a:blip r:embed="rId7"/>
          <a:stretch>
            <a:fillRect/>
          </a:stretch>
        </p:blipFill>
        <p:spPr>
          <a:xfrm>
            <a:off x="1120415" y="3739123"/>
            <a:ext cx="4456953" cy="2518179"/>
          </a:xfrm>
          <a:prstGeom prst="rect">
            <a:avLst/>
          </a:prstGeom>
        </p:spPr>
      </p:pic>
      <p:pic>
        <p:nvPicPr>
          <p:cNvPr id="7" name="Online Media 6" title="Trust is Earned | This Is Our BBC">
            <a:hlinkClick r:id="" action="ppaction://media"/>
            <a:extLst>
              <a:ext uri="{FF2B5EF4-FFF2-40B4-BE49-F238E27FC236}">
                <a16:creationId xmlns:a16="http://schemas.microsoft.com/office/drawing/2014/main" id="{890A6ADB-A52F-95E6-43A8-02B477995164}"/>
              </a:ext>
            </a:extLst>
          </p:cNvPr>
          <p:cNvPicPr>
            <a:picLocks noRot="1" noChangeAspect="1"/>
          </p:cNvPicPr>
          <p:nvPr>
            <a:videoFile r:link="rId3"/>
          </p:nvPr>
        </p:nvPicPr>
        <p:blipFill>
          <a:blip r:embed="rId8"/>
          <a:stretch>
            <a:fillRect/>
          </a:stretch>
        </p:blipFill>
        <p:spPr>
          <a:xfrm>
            <a:off x="1120415" y="973743"/>
            <a:ext cx="4456954" cy="2518179"/>
          </a:xfrm>
          <a:prstGeom prst="rect">
            <a:avLst/>
          </a:prstGeom>
        </p:spPr>
      </p:pic>
      <p:pic>
        <p:nvPicPr>
          <p:cNvPr id="8" name="Online Media 7" title="Bitesize Daily: A brand new learning program for every stage of your education - BBC">
            <a:hlinkClick r:id="" action="ppaction://media"/>
            <a:extLst>
              <a:ext uri="{FF2B5EF4-FFF2-40B4-BE49-F238E27FC236}">
                <a16:creationId xmlns:a16="http://schemas.microsoft.com/office/drawing/2014/main" id="{B27915D9-CAFA-7F06-0AEC-934C60A91F3E}"/>
              </a:ext>
            </a:extLst>
          </p:cNvPr>
          <p:cNvPicPr>
            <a:picLocks noRot="1" noChangeAspect="1"/>
          </p:cNvPicPr>
          <p:nvPr>
            <a:videoFile r:link="rId4"/>
          </p:nvPr>
        </p:nvPicPr>
        <p:blipFill>
          <a:blip r:embed="rId9"/>
          <a:stretch>
            <a:fillRect/>
          </a:stretch>
        </p:blipFill>
        <p:spPr>
          <a:xfrm>
            <a:off x="5798303" y="3739123"/>
            <a:ext cx="4456953" cy="251817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120DB07-C08B-9338-5C5D-FABDF99E2729}"/>
              </a:ext>
            </a:extLst>
          </p:cNvPr>
          <p:cNvSpPr txBox="1"/>
          <p:nvPr/>
        </p:nvSpPr>
        <p:spPr>
          <a:xfrm>
            <a:off x="977539" y="198902"/>
            <a:ext cx="653768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concept of Public Service Broadcasting</a:t>
            </a:r>
            <a:endParaRPr lang="en-GB" sz="2800" b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B1F09DA-F3AB-D041-13DA-24A98CD50ED6}"/>
              </a:ext>
            </a:extLst>
          </p:cNvPr>
          <p:cNvSpPr txBox="1"/>
          <p:nvPr/>
        </p:nvSpPr>
        <p:spPr>
          <a:xfrm>
            <a:off x="1034689" y="574321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Transformation of the Public Sphere </a:t>
            </a:r>
            <a:endParaRPr lang="en-GB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63CF1A1-8707-026D-F19F-05B3578A6B16}"/>
              </a:ext>
            </a:extLst>
          </p:cNvPr>
          <p:cNvSpPr/>
          <p:nvPr/>
        </p:nvSpPr>
        <p:spPr>
          <a:xfrm rot="18813317">
            <a:off x="10068244" y="5247870"/>
            <a:ext cx="21165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‘ethos’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E4F0214-7B65-6B8C-DE0F-1B4D11106D0E}"/>
              </a:ext>
            </a:extLst>
          </p:cNvPr>
          <p:cNvSpPr/>
          <p:nvPr/>
        </p:nvSpPr>
        <p:spPr>
          <a:xfrm rot="19007488">
            <a:off x="10247114" y="4542638"/>
            <a:ext cx="12682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PSB</a:t>
            </a:r>
            <a:endParaRPr lang="en-US" sz="5400" b="1" cap="none" spc="0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78119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9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4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25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31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37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4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6FF76B9-219D-4469-AF87-0236D2903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B88BD78-87E1-424D-B479-C37D8E41B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10964637" y="2358"/>
            <a:ext cx="1876653" cy="1766008"/>
            <a:chOff x="-648769" y="2358"/>
            <a:chExt cx="1876653" cy="1766008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05EB894-9410-4B20-95E4-7A25101AB8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-415188" y="-231223"/>
              <a:ext cx="1409491" cy="1876653"/>
            </a:xfrm>
            <a:custGeom>
              <a:avLst/>
              <a:gdLst>
                <a:gd name="connsiteX0" fmla="*/ 0 w 1409491"/>
                <a:gd name="connsiteY0" fmla="*/ 643075 h 1876653"/>
                <a:gd name="connsiteX1" fmla="*/ 643075 w 1409491"/>
                <a:gd name="connsiteY1" fmla="*/ 0 h 1876653"/>
                <a:gd name="connsiteX2" fmla="*/ 1409491 w 1409491"/>
                <a:gd name="connsiteY2" fmla="*/ 0 h 1876653"/>
                <a:gd name="connsiteX3" fmla="*/ 1409491 w 1409491"/>
                <a:gd name="connsiteY3" fmla="*/ 1876653 h 1876653"/>
                <a:gd name="connsiteX4" fmla="*/ 1233578 w 1409491"/>
                <a:gd name="connsiteY4" fmla="*/ 1876653 h 1876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491" h="1876653">
                  <a:moveTo>
                    <a:pt x="0" y="643075"/>
                  </a:moveTo>
                  <a:lnTo>
                    <a:pt x="643075" y="0"/>
                  </a:lnTo>
                  <a:lnTo>
                    <a:pt x="1409491" y="0"/>
                  </a:lnTo>
                  <a:lnTo>
                    <a:pt x="1409491" y="1876653"/>
                  </a:lnTo>
                  <a:lnTo>
                    <a:pt x="1233578" y="1876653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166E38B6-B050-4340-8E8F-3A971DADC0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301285" y="128278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37196" y="6033666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633C5E46-DAC5-4661-9C87-22B08E2A5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43436" y="5721108"/>
            <a:ext cx="2261965" cy="1136891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329CA8-FCB0-5A10-C2D8-59CA93A6A59F}"/>
              </a:ext>
            </a:extLst>
          </p:cNvPr>
          <p:cNvSpPr>
            <a:spLocks/>
          </p:cNvSpPr>
          <p:nvPr/>
        </p:nvSpPr>
        <p:spPr>
          <a:xfrm>
            <a:off x="7659922" y="3209417"/>
            <a:ext cx="3912953" cy="3129622"/>
          </a:xfrm>
          <a:prstGeom prst="rect">
            <a:avLst/>
          </a:prstGeom>
        </p:spPr>
        <p:txBody>
          <a:bodyPr>
            <a:normAutofit/>
          </a:bodyPr>
          <a:lstStyle/>
          <a:p>
            <a:pPr defTabSz="758952">
              <a:lnSpc>
                <a:spcPct val="90000"/>
              </a:lnSpc>
              <a:spcAft>
                <a:spcPts val="600"/>
              </a:spcAft>
            </a:pPr>
            <a:r>
              <a:rPr lang="en-US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Habermas – Transformation of the Public Sphere </a:t>
            </a:r>
          </a:p>
          <a:p>
            <a:pPr defTabSz="758952">
              <a:lnSpc>
                <a:spcPct val="90000"/>
              </a:lnSpc>
              <a:spcAft>
                <a:spcPts val="600"/>
              </a:spcAft>
            </a:pPr>
            <a:r>
              <a:rPr lang="en-US" sz="1494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transformation of time and space,</a:t>
            </a:r>
          </a:p>
          <a:p>
            <a:pPr defTabSz="758952">
              <a:lnSpc>
                <a:spcPct val="90000"/>
              </a:lnSpc>
              <a:spcAft>
                <a:spcPts val="600"/>
              </a:spcAft>
            </a:pPr>
            <a:r>
              <a:rPr lang="en-US" sz="1494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central place that the BBC plays in our everyday lives,</a:t>
            </a:r>
          </a:p>
          <a:p>
            <a:pPr defTabSz="758952">
              <a:lnSpc>
                <a:spcPct val="90000"/>
              </a:lnSpc>
              <a:spcAft>
                <a:spcPts val="600"/>
              </a:spcAft>
            </a:pPr>
            <a:r>
              <a:rPr lang="en-US" sz="1494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link between individuals and celebrities, royalty, politicians </a:t>
            </a:r>
            <a:r>
              <a:rPr lang="en-US" sz="1494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etc</a:t>
            </a:r>
            <a:r>
              <a:rPr lang="en-US" sz="1494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</a:t>
            </a:r>
          </a:p>
          <a:p>
            <a:pPr defTabSz="758952">
              <a:lnSpc>
                <a:spcPct val="90000"/>
              </a:lnSpc>
              <a:spcAft>
                <a:spcPts val="600"/>
              </a:spcAft>
            </a:pPr>
            <a:r>
              <a:rPr lang="en-US" sz="1494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connection towards major events – Cup Finals, Coronations, abdications, funerals, economic unrest </a:t>
            </a:r>
            <a:r>
              <a:rPr lang="en-US" sz="1494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etc</a:t>
            </a:r>
            <a:r>
              <a:rPr lang="en-US" sz="1494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</a:t>
            </a:r>
          </a:p>
          <a:p>
            <a:pPr defTabSz="758952">
              <a:lnSpc>
                <a:spcPct val="90000"/>
              </a:lnSpc>
              <a:spcAft>
                <a:spcPts val="600"/>
              </a:spcAft>
            </a:pPr>
            <a:r>
              <a:rPr lang="en-US" sz="1494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way in which BBC acts as ‘</a:t>
            </a:r>
            <a:r>
              <a:rPr lang="en-US" sz="1494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social cement</a:t>
            </a:r>
            <a:r>
              <a:rPr lang="en-US" sz="1494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’</a:t>
            </a:r>
            <a:endParaRPr lang="en-US" sz="1800" i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FF04204-C057-5247-920F-63FC7056F6A3}"/>
              </a:ext>
            </a:extLst>
          </p:cNvPr>
          <p:cNvSpPr txBox="1"/>
          <p:nvPr/>
        </p:nvSpPr>
        <p:spPr>
          <a:xfrm>
            <a:off x="182452" y="237907"/>
            <a:ext cx="6386336" cy="63820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58952">
              <a:spcAft>
                <a:spcPts val="600"/>
              </a:spcAft>
            </a:pPr>
            <a:r>
              <a:rPr lang="en-US" sz="2000" b="1" u="sng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Jean Seaton – The concept of Public Service Broadcasting</a:t>
            </a:r>
          </a:p>
          <a:p>
            <a:pPr defTabSz="758952">
              <a:spcAft>
                <a:spcPts val="600"/>
              </a:spcAft>
            </a:pPr>
            <a:r>
              <a:rPr lang="en-US" sz="1494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What is PSB? </a:t>
            </a:r>
          </a:p>
          <a:p>
            <a:pPr marL="237173" indent="-237173" defTabSz="758952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494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“a flexible means of managing and developing an important utility which has been commercially successful and also served the public“</a:t>
            </a:r>
          </a:p>
          <a:p>
            <a:pPr marL="237173" indent="-237173" defTabSz="758952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494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“bringing public awareness the whole range of activity and </a:t>
            </a:r>
            <a:r>
              <a:rPr lang="en-US" sz="1494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expresssion</a:t>
            </a:r>
            <a:r>
              <a:rPr lang="en-US" sz="1494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developed in society” (Pilkington Report 1962)</a:t>
            </a:r>
          </a:p>
          <a:p>
            <a:pPr defTabSz="758952">
              <a:spcAft>
                <a:spcPts val="600"/>
              </a:spcAft>
            </a:pPr>
            <a:r>
              <a:rPr lang="en-US" sz="1494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Future of broadcasting: </a:t>
            </a:r>
            <a:r>
              <a:rPr lang="en-US" sz="1494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“needs to find a new kind of commitment to public service“</a:t>
            </a:r>
          </a:p>
          <a:p>
            <a:pPr defTabSz="758952">
              <a:spcAft>
                <a:spcPts val="600"/>
              </a:spcAft>
            </a:pPr>
            <a:r>
              <a:rPr lang="en-US" sz="1494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Independence</a:t>
            </a:r>
            <a:r>
              <a:rPr lang="en-US" sz="1494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– </a:t>
            </a:r>
            <a:r>
              <a:rPr lang="en-US" sz="1494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ie</a:t>
            </a:r>
            <a:r>
              <a:rPr lang="en-US" sz="1494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keeping free from state control “without a commitment to public service, broadcasters are increasingly vulnerable to political interference”</a:t>
            </a:r>
          </a:p>
          <a:p>
            <a:pPr defTabSz="758952">
              <a:spcAft>
                <a:spcPts val="600"/>
              </a:spcAft>
            </a:pPr>
            <a:r>
              <a:rPr lang="en-US" sz="1494" b="1" dirty="0"/>
              <a:t>A</a:t>
            </a:r>
            <a:r>
              <a:rPr lang="en-US" sz="1494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ccountability</a:t>
            </a:r>
            <a:r>
              <a:rPr lang="en-US" sz="1494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– </a:t>
            </a:r>
            <a:r>
              <a:rPr lang="en-US" sz="1494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ie</a:t>
            </a:r>
            <a:r>
              <a:rPr lang="en-US" sz="1494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who looks after the BBC and makes sure it does what it is supposed to do: Annan Report 1980 “on balance the chain of accountability is adequate”</a:t>
            </a:r>
          </a:p>
          <a:p>
            <a:pPr defTabSz="758952">
              <a:spcAft>
                <a:spcPts val="600"/>
              </a:spcAft>
            </a:pPr>
            <a:r>
              <a:rPr lang="en-US" sz="1494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“</a:t>
            </a:r>
            <a:r>
              <a:rPr lang="en-US" sz="1494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threats posed by new technology</a:t>
            </a:r>
            <a:r>
              <a:rPr lang="en-US" sz="1494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” (Annan Report 1977)</a:t>
            </a:r>
          </a:p>
          <a:p>
            <a:pPr defTabSz="758952">
              <a:spcAft>
                <a:spcPts val="600"/>
              </a:spcAft>
            </a:pPr>
            <a:r>
              <a:rPr lang="en-US" sz="1494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“”</a:t>
            </a:r>
            <a:r>
              <a:rPr lang="en-US" sz="1494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the impact of unregulated competition for audiences, revenue and </a:t>
            </a:r>
            <a:r>
              <a:rPr lang="en-US" sz="1494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programmes</a:t>
            </a:r>
            <a:endParaRPr lang="en-US" sz="1494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defTabSz="758952">
              <a:spcAft>
                <a:spcPts val="600"/>
              </a:spcAft>
            </a:pPr>
            <a:r>
              <a:rPr lang="en-US" sz="1494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Choice </a:t>
            </a:r>
            <a:r>
              <a:rPr lang="en-US" sz="1494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– ‘real choice offered to consumers by a more effective market”</a:t>
            </a:r>
          </a:p>
          <a:p>
            <a:pPr defTabSz="758952">
              <a:spcAft>
                <a:spcPts val="600"/>
              </a:spcAft>
            </a:pPr>
            <a:r>
              <a:rPr lang="en-US" sz="1494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allusion of Choice </a:t>
            </a:r>
            <a:r>
              <a:rPr lang="en-US" sz="1494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– “Choice, without positive direction is a myth, all too often </a:t>
            </a:r>
            <a:r>
              <a:rPr lang="en-US" sz="1494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market will deliver more -but only more of the same</a:t>
            </a:r>
            <a:r>
              <a:rPr lang="en-US" sz="1494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”</a:t>
            </a:r>
          </a:p>
          <a:p>
            <a:pPr defTabSz="758952">
              <a:spcAft>
                <a:spcPts val="600"/>
              </a:spcAft>
            </a:pPr>
            <a:r>
              <a:rPr lang="en-US" sz="1494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Quality </a:t>
            </a:r>
            <a:r>
              <a:rPr lang="en-US" sz="1494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– the introduction of cable tv modified the principles of balance and quality (1982 Hunt Report)</a:t>
            </a:r>
          </a:p>
          <a:p>
            <a:pPr defTabSz="758952">
              <a:spcAft>
                <a:spcPts val="600"/>
              </a:spcAft>
            </a:pPr>
            <a:r>
              <a:rPr lang="en-US" sz="1494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CONCLUSION</a:t>
            </a:r>
            <a:r>
              <a:rPr lang="en-US" sz="1494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“the pursuit of profit rather than excellence is more likely to dominate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70FBDEE-2758-3282-7679-1678C88714B4}"/>
              </a:ext>
            </a:extLst>
          </p:cNvPr>
          <p:cNvSpPr txBox="1"/>
          <p:nvPr/>
        </p:nvSpPr>
        <p:spPr>
          <a:xfrm>
            <a:off x="7562759" y="243684"/>
            <a:ext cx="4010116" cy="2687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58952">
              <a:spcAft>
                <a:spcPts val="600"/>
              </a:spcAft>
            </a:pPr>
            <a:r>
              <a:rPr lang="en-US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James Curran – Power and Responsibility</a:t>
            </a:r>
          </a:p>
          <a:p>
            <a:pPr defTabSz="758952">
              <a:spcAft>
                <a:spcPts val="600"/>
              </a:spcAft>
            </a:pPr>
            <a:r>
              <a:rPr lang="en-US" sz="1494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“twin forces of creativity and business”</a:t>
            </a:r>
          </a:p>
          <a:p>
            <a:pPr defTabSz="758952">
              <a:spcAft>
                <a:spcPts val="600"/>
              </a:spcAft>
            </a:pPr>
            <a:r>
              <a:rPr lang="en-US" sz="1494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“profit driven motives take precedence”</a:t>
            </a:r>
          </a:p>
          <a:p>
            <a:pPr defTabSz="758952">
              <a:spcAft>
                <a:spcPts val="600"/>
              </a:spcAft>
            </a:pPr>
            <a:r>
              <a:rPr lang="en-US" sz="1494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 a consequence, prime time TV schedules dominated by light entertainment” </a:t>
            </a:r>
          </a:p>
          <a:p>
            <a:pPr defTabSz="758952">
              <a:spcAft>
                <a:spcPts val="600"/>
              </a:spcAft>
            </a:pPr>
            <a:r>
              <a:rPr lang="en-US" sz="1494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Why? Cheap, easy to make, </a:t>
            </a:r>
            <a:r>
              <a:rPr lang="en-US" sz="1494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recognisable</a:t>
            </a:r>
            <a:r>
              <a:rPr lang="en-US" sz="1494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format, popular, easy to consume</a:t>
            </a:r>
            <a:endParaRPr lang="en-GB" sz="1494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spcAft>
                <a:spcPts val="600"/>
              </a:spcAft>
            </a:pPr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80B6298-E338-F629-B4BA-6161213E29D5}"/>
              </a:ext>
            </a:extLst>
          </p:cNvPr>
          <p:cNvSpPr/>
          <p:nvPr/>
        </p:nvSpPr>
        <p:spPr>
          <a:xfrm>
            <a:off x="6638925" y="0"/>
            <a:ext cx="723637" cy="68580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017BABD-2B2F-9B94-568B-258A3ECC3E01}"/>
              </a:ext>
            </a:extLst>
          </p:cNvPr>
          <p:cNvSpPr/>
          <p:nvPr/>
        </p:nvSpPr>
        <p:spPr>
          <a:xfrm>
            <a:off x="7362562" y="2828925"/>
            <a:ext cx="4829438" cy="16128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Graphic 10" descr="Television outline">
            <a:extLst>
              <a:ext uri="{FF2B5EF4-FFF2-40B4-BE49-F238E27FC236}">
                <a16:creationId xmlns:a16="http://schemas.microsoft.com/office/drawing/2014/main" id="{3BC12E6D-9AF5-4338-EAA0-21442479E4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77403" y="5909530"/>
            <a:ext cx="914400" cy="914400"/>
          </a:xfrm>
          <a:prstGeom prst="rect">
            <a:avLst/>
          </a:prstGeom>
        </p:spPr>
      </p:pic>
      <p:pic>
        <p:nvPicPr>
          <p:cNvPr id="17" name="Graphic 16" descr="Adhesive Bandage with solid fill">
            <a:extLst>
              <a:ext uri="{FF2B5EF4-FFF2-40B4-BE49-F238E27FC236}">
                <a16:creationId xmlns:a16="http://schemas.microsoft.com/office/drawing/2014/main" id="{8129C517-025B-8A47-5338-AC0EB6E2D7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139488" y="107269"/>
            <a:ext cx="914400" cy="91440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B35811F1-E698-BB33-F307-80DB12F77C62}"/>
              </a:ext>
            </a:extLst>
          </p:cNvPr>
          <p:cNvSpPr txBox="1"/>
          <p:nvPr/>
        </p:nvSpPr>
        <p:spPr>
          <a:xfrm rot="5400000">
            <a:off x="3691377" y="3099186"/>
            <a:ext cx="65070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kern="1200" dirty="0">
                <a:solidFill>
                  <a:srgbClr val="002060">
                    <a:alpha val="39000"/>
                  </a:srgbClr>
                </a:solidFill>
                <a:latin typeface="+mn-lt"/>
                <a:ea typeface="+mn-ea"/>
                <a:cs typeface="+mn-cs"/>
              </a:rPr>
              <a:t>The </a:t>
            </a:r>
            <a:r>
              <a:rPr lang="en-US" sz="2800" i="1" kern="1200" dirty="0">
                <a:solidFill>
                  <a:srgbClr val="002060">
                    <a:alpha val="49000"/>
                  </a:srgbClr>
                </a:solidFill>
                <a:latin typeface="+mn-lt"/>
                <a:ea typeface="+mn-ea"/>
                <a:cs typeface="+mn-cs"/>
              </a:rPr>
              <a:t>concept</a:t>
            </a:r>
            <a:r>
              <a:rPr lang="en-US" sz="2800" i="1" kern="1200" dirty="0">
                <a:solidFill>
                  <a:srgbClr val="002060">
                    <a:alpha val="39000"/>
                  </a:srgbClr>
                </a:solidFill>
                <a:latin typeface="+mn-lt"/>
                <a:ea typeface="+mn-ea"/>
                <a:cs typeface="+mn-cs"/>
              </a:rPr>
              <a:t> of </a:t>
            </a:r>
            <a:r>
              <a:rPr lang="en-US" sz="2800" i="1" kern="1200" dirty="0">
                <a:solidFill>
                  <a:srgbClr val="002060">
                    <a:alpha val="53000"/>
                  </a:srgbClr>
                </a:solidFill>
                <a:latin typeface="+mn-lt"/>
                <a:ea typeface="+mn-ea"/>
                <a:cs typeface="+mn-cs"/>
              </a:rPr>
              <a:t>Public Service Broadcasting</a:t>
            </a:r>
            <a:endParaRPr lang="en-GB" sz="2800" i="1" dirty="0">
              <a:solidFill>
                <a:srgbClr val="002060">
                  <a:alpha val="53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39242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58A14AF-9FB5-4CC7-BA35-E8E85D3ED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8FBFBD-C92F-E8D0-4107-43F4A3AE7E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662" y="386930"/>
            <a:ext cx="10066122" cy="1298448"/>
          </a:xfrm>
        </p:spPr>
        <p:txBody>
          <a:bodyPr anchor="b">
            <a:normAutofit/>
          </a:bodyPr>
          <a:lstStyle/>
          <a:p>
            <a:r>
              <a:rPr lang="en-GB" dirty="0"/>
              <a:t>Can you link what you heard to key ideas?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A9A4357-BD1D-4622-A4FE-766E6AB8D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-2" y="1998845"/>
            <a:ext cx="11454595" cy="7816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2679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79DD69-72E8-1A70-A1A2-7F7A709DF2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1" y="2599509"/>
            <a:ext cx="4530898" cy="363945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GB" sz="2000" dirty="0"/>
              <a:t>In the exam you are expected to be able to talk about the theories, concepts and ideas that we have studied (and are in the syllabus) with what you have seen / heard in the CSP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000" dirty="0"/>
              <a:t>So . . . </a:t>
            </a:r>
            <a:r>
              <a:rPr lang="en-GB" sz="2000" b="1" dirty="0"/>
              <a:t>can you apply the ideas that Curran, Seaton and Habermas have of PSB on to the episode of Newsbeat that you have just listened to?</a:t>
            </a:r>
          </a:p>
        </p:txBody>
      </p:sp>
      <p:pic>
        <p:nvPicPr>
          <p:cNvPr id="6" name="Picture 2" descr="A group of colorful squares">
            <a:extLst>
              <a:ext uri="{FF2B5EF4-FFF2-40B4-BE49-F238E27FC236}">
                <a16:creationId xmlns:a16="http://schemas.microsoft.com/office/drawing/2014/main" id="{762A38ED-14AC-F44B-8C8C-DD11E9A206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1600000">
            <a:off x="5911532" y="2982991"/>
            <a:ext cx="5150277" cy="2716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E6995CE5-F890-4ABA-82A2-26507CE8D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28040" y="2313027"/>
            <a:ext cx="7817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5A003F6-9549-119B-D339-4179DB423E19}"/>
              </a:ext>
            </a:extLst>
          </p:cNvPr>
          <p:cNvSpPr/>
          <p:nvPr/>
        </p:nvSpPr>
        <p:spPr>
          <a:xfrm rot="18813317">
            <a:off x="9776713" y="1703832"/>
            <a:ext cx="21165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5400" b="1" cap="none" spc="0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‘ethos’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A4C68EB-2D84-0DF4-DC03-19D7C344E0E9}"/>
              </a:ext>
            </a:extLst>
          </p:cNvPr>
          <p:cNvSpPr/>
          <p:nvPr/>
        </p:nvSpPr>
        <p:spPr>
          <a:xfrm rot="19007488">
            <a:off x="9133969" y="1750662"/>
            <a:ext cx="12682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5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PSB</a:t>
            </a:r>
            <a:endParaRPr lang="en-US" sz="5400" b="1" cap="none" spc="0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976947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FB3F4E-6E61-2EA9-76A1-7083E204BE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Use this structure to respond  . . 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D39076-BF57-85C5-6136-1279176A24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I listened to an episode of Newsbeat called . . . . . ., broadcast on . . . . </a:t>
            </a:r>
          </a:p>
          <a:p>
            <a:r>
              <a:rPr lang="en-GB" dirty="0"/>
              <a:t>I think it links to . . . . . . Because at (time?) or when (name presenter / voice) when they are talking about . . . . It shows . . . . .</a:t>
            </a:r>
          </a:p>
        </p:txBody>
      </p:sp>
      <p:pic>
        <p:nvPicPr>
          <p:cNvPr id="4" name="Picture 2" descr="A group of colorful squares">
            <a:extLst>
              <a:ext uri="{FF2B5EF4-FFF2-40B4-BE49-F238E27FC236}">
                <a16:creationId xmlns:a16="http://schemas.microsoft.com/office/drawing/2014/main" id="{66D44A20-ACB8-FAD6-7D3C-8D1E6C013A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1600000">
            <a:off x="6096000" y="3572888"/>
            <a:ext cx="4858809" cy="2563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13E7AFD-4124-0F86-6338-FDD2F1AFC196}"/>
              </a:ext>
            </a:extLst>
          </p:cNvPr>
          <p:cNvSpPr/>
          <p:nvPr/>
        </p:nvSpPr>
        <p:spPr>
          <a:xfrm rot="18813317">
            <a:off x="2024078" y="4272018"/>
            <a:ext cx="21165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5400" b="1" cap="none" spc="0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‘ethos’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AA71681-D4CA-B8F9-A1A2-1E6C728F48CD}"/>
              </a:ext>
            </a:extLst>
          </p:cNvPr>
          <p:cNvSpPr/>
          <p:nvPr/>
        </p:nvSpPr>
        <p:spPr>
          <a:xfrm rot="19007488">
            <a:off x="1381334" y="4318848"/>
            <a:ext cx="12682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5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PSB</a:t>
            </a:r>
            <a:endParaRPr lang="en-US" sz="5400" b="1" cap="none" spc="0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349033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2F15A2D-2324-487D-A02A-BF46C5C580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17A7F34E-D418-47E2-9F86-2C45BBC312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732" y="321733"/>
            <a:ext cx="11546828" cy="6214534"/>
          </a:xfrm>
          <a:custGeom>
            <a:avLst/>
            <a:gdLst>
              <a:gd name="connsiteX0" fmla="*/ 0 w 11546828"/>
              <a:gd name="connsiteY0" fmla="*/ 0 h 6214534"/>
              <a:gd name="connsiteX1" fmla="*/ 7965430 w 11546828"/>
              <a:gd name="connsiteY1" fmla="*/ 0 h 6214534"/>
              <a:gd name="connsiteX2" fmla="*/ 7965430 w 11546828"/>
              <a:gd name="connsiteY2" fmla="*/ 1786 h 6214534"/>
              <a:gd name="connsiteX3" fmla="*/ 11546828 w 11546828"/>
              <a:gd name="connsiteY3" fmla="*/ 1786 h 6214534"/>
              <a:gd name="connsiteX4" fmla="*/ 11546828 w 11546828"/>
              <a:gd name="connsiteY4" fmla="*/ 2866740 h 6214534"/>
              <a:gd name="connsiteX5" fmla="*/ 11225095 w 11546828"/>
              <a:gd name="connsiteY5" fmla="*/ 3179536 h 6214534"/>
              <a:gd name="connsiteX6" fmla="*/ 11225095 w 11546828"/>
              <a:gd name="connsiteY6" fmla="*/ 301542 h 6214534"/>
              <a:gd name="connsiteX7" fmla="*/ 320042 w 11546828"/>
              <a:gd name="connsiteY7" fmla="*/ 301542 h 6214534"/>
              <a:gd name="connsiteX8" fmla="*/ 320042 w 11546828"/>
              <a:gd name="connsiteY8" fmla="*/ 5909424 h 6214534"/>
              <a:gd name="connsiteX9" fmla="*/ 8417210 w 11546828"/>
              <a:gd name="connsiteY9" fmla="*/ 5909424 h 6214534"/>
              <a:gd name="connsiteX10" fmla="*/ 8103383 w 11546828"/>
              <a:gd name="connsiteY10" fmla="*/ 6214534 h 6214534"/>
              <a:gd name="connsiteX11" fmla="*/ 7222929 w 11546828"/>
              <a:gd name="connsiteY11" fmla="*/ 6214534 h 6214534"/>
              <a:gd name="connsiteX12" fmla="*/ 7222929 w 11546828"/>
              <a:gd name="connsiteY12" fmla="*/ 6212748 h 6214534"/>
              <a:gd name="connsiteX13" fmla="*/ 0 w 11546828"/>
              <a:gd name="connsiteY13" fmla="*/ 6212748 h 6214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546828" h="6214534">
                <a:moveTo>
                  <a:pt x="0" y="0"/>
                </a:moveTo>
                <a:lnTo>
                  <a:pt x="7965430" y="0"/>
                </a:lnTo>
                <a:lnTo>
                  <a:pt x="7965430" y="1786"/>
                </a:lnTo>
                <a:lnTo>
                  <a:pt x="11546828" y="1786"/>
                </a:lnTo>
                <a:lnTo>
                  <a:pt x="11546828" y="2866740"/>
                </a:lnTo>
                <a:lnTo>
                  <a:pt x="11225095" y="3179536"/>
                </a:lnTo>
                <a:lnTo>
                  <a:pt x="11225095" y="301542"/>
                </a:lnTo>
                <a:lnTo>
                  <a:pt x="320042" y="301542"/>
                </a:lnTo>
                <a:lnTo>
                  <a:pt x="320042" y="5909424"/>
                </a:lnTo>
                <a:lnTo>
                  <a:pt x="8417210" y="5909424"/>
                </a:lnTo>
                <a:lnTo>
                  <a:pt x="8103383" y="6214534"/>
                </a:lnTo>
                <a:lnTo>
                  <a:pt x="7222929" y="6214534"/>
                </a:lnTo>
                <a:lnTo>
                  <a:pt x="7222929" y="6212748"/>
                </a:lnTo>
                <a:lnTo>
                  <a:pt x="0" y="6212748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Right Triangle 14">
            <a:extLst>
              <a:ext uri="{FF2B5EF4-FFF2-40B4-BE49-F238E27FC236}">
                <a16:creationId xmlns:a16="http://schemas.microsoft.com/office/drawing/2014/main" id="{2AEAFA59-923A-4F54-8B49-44C970BCC3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D872D6B-6B41-8E06-E3FB-7E408BAB75FD}"/>
              </a:ext>
            </a:extLst>
          </p:cNvPr>
          <p:cNvSpPr txBox="1"/>
          <p:nvPr/>
        </p:nvSpPr>
        <p:spPr>
          <a:xfrm>
            <a:off x="1066800" y="2047875"/>
            <a:ext cx="7043605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base"/>
            <a:r>
              <a:rPr lang="en-US" b="0" i="0" dirty="0">
                <a:solidFill>
                  <a:srgbClr val="2B2B2B"/>
                </a:solidFill>
                <a:effectLst/>
                <a:latin typeface="Lato" panose="020F0502020204030203" pitchFamily="34" charset="0"/>
              </a:rPr>
              <a:t>Regulatory contexts:</a:t>
            </a:r>
            <a:br>
              <a:rPr lang="en-US" b="0" i="0" dirty="0">
                <a:solidFill>
                  <a:srgbClr val="2B2B2B"/>
                </a:solidFill>
                <a:effectLst/>
                <a:latin typeface="Lato" panose="020F0502020204030203" pitchFamily="34" charset="0"/>
              </a:rPr>
            </a:br>
            <a:r>
              <a:rPr lang="en-US" b="0" i="0" dirty="0">
                <a:solidFill>
                  <a:srgbClr val="2B2B2B"/>
                </a:solidFill>
                <a:effectLst/>
                <a:latin typeface="Lato" panose="020F0502020204030203" pitchFamily="34" charset="0"/>
              </a:rPr>
              <a:t>• Radio broadcasting is regulated by Ofcom</a:t>
            </a:r>
            <a:br>
              <a:rPr lang="en-US" b="0" i="0" dirty="0">
                <a:solidFill>
                  <a:srgbClr val="2B2B2B"/>
                </a:solidFill>
                <a:effectLst/>
                <a:latin typeface="Lato" panose="020F0502020204030203" pitchFamily="34" charset="0"/>
              </a:rPr>
            </a:br>
            <a:r>
              <a:rPr lang="en-US" b="0" i="0" dirty="0">
                <a:solidFill>
                  <a:srgbClr val="2B2B2B"/>
                </a:solidFill>
                <a:effectLst/>
                <a:latin typeface="Lato" panose="020F0502020204030203" pitchFamily="34" charset="0"/>
              </a:rPr>
              <a:t>• Regulation focuses on content including use of language, impartiality, protection of under 18s</a:t>
            </a:r>
            <a:br>
              <a:rPr lang="en-US" b="0" i="0" dirty="0">
                <a:solidFill>
                  <a:srgbClr val="2B2B2B"/>
                </a:solidFill>
                <a:effectLst/>
                <a:latin typeface="Lato" panose="020F0502020204030203" pitchFamily="34" charset="0"/>
              </a:rPr>
            </a:br>
            <a:r>
              <a:rPr lang="en-US" b="0" i="0" dirty="0">
                <a:solidFill>
                  <a:srgbClr val="2B2B2B"/>
                </a:solidFill>
                <a:effectLst/>
                <a:latin typeface="Lato" panose="020F0502020204030203" pitchFamily="34" charset="0"/>
              </a:rPr>
              <a:t>• PSB has very specific regulatory rules</a:t>
            </a:r>
            <a:br>
              <a:rPr lang="en-US" b="0" i="0" dirty="0">
                <a:solidFill>
                  <a:srgbClr val="2B2B2B"/>
                </a:solidFill>
                <a:effectLst/>
                <a:latin typeface="Lato" panose="020F0502020204030203" pitchFamily="34" charset="0"/>
              </a:rPr>
            </a:br>
            <a:r>
              <a:rPr lang="en-US" b="0" i="0" dirty="0">
                <a:solidFill>
                  <a:srgbClr val="2B2B2B"/>
                </a:solidFill>
                <a:effectLst/>
                <a:latin typeface="Lato" panose="020F0502020204030203" pitchFamily="34" charset="0"/>
              </a:rPr>
              <a:t>• Ofcom is also responsible for awarding -and rescinding – licenses which gives its regulation force</a:t>
            </a:r>
            <a:br>
              <a:rPr lang="en-US" b="0" i="0" dirty="0">
                <a:solidFill>
                  <a:srgbClr val="2B2B2B"/>
                </a:solidFill>
                <a:effectLst/>
                <a:latin typeface="Lato" panose="020F0502020204030203" pitchFamily="34" charset="0"/>
              </a:rPr>
            </a:br>
            <a:r>
              <a:rPr lang="en-US" b="0" i="0" dirty="0">
                <a:solidFill>
                  <a:srgbClr val="2B2B2B"/>
                </a:solidFill>
                <a:effectLst/>
                <a:latin typeface="Lato" panose="020F0502020204030203" pitchFamily="34" charset="0"/>
              </a:rPr>
              <a:t>• As radio has moved online and to podcasts, regulation has become more complex, in response the government launched a digital radio action plan and Ofcom produces a review each year</a:t>
            </a:r>
            <a:br>
              <a:rPr lang="en-US" b="0" i="0" dirty="0">
                <a:solidFill>
                  <a:srgbClr val="2B2B2B"/>
                </a:solidFill>
                <a:effectLst/>
                <a:latin typeface="Lato" panose="020F0502020204030203" pitchFamily="34" charset="0"/>
              </a:rPr>
            </a:br>
            <a:r>
              <a:rPr lang="en-US" b="0" i="0" dirty="0">
                <a:solidFill>
                  <a:srgbClr val="2B2B2B"/>
                </a:solidFill>
                <a:effectLst/>
                <a:latin typeface="Lato" panose="020F0502020204030203" pitchFamily="34" charset="0"/>
              </a:rPr>
              <a:t>• The availability of non-regulated broadcasts via the internet poses a challenge both for the regulator and the regulated radio broadcasters.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562F1AA-D66F-92B9-F2B3-620820C4E7A4}"/>
              </a:ext>
            </a:extLst>
          </p:cNvPr>
          <p:cNvSpPr txBox="1"/>
          <p:nvPr/>
        </p:nvSpPr>
        <p:spPr>
          <a:xfrm>
            <a:off x="1066800" y="1401544"/>
            <a:ext cx="106072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67512">
              <a:spcAft>
                <a:spcPts val="600"/>
              </a:spcAft>
            </a:pPr>
            <a:r>
              <a:rPr lang="en-US" kern="1200" dirty="0">
                <a:solidFill>
                  <a:srgbClr val="000000"/>
                </a:solidFill>
                <a:latin typeface="Lato" panose="020F0502020204030203" pitchFamily="34" charset="0"/>
                <a:ea typeface="+mn-ea"/>
                <a:cs typeface="+mn-cs"/>
              </a:rPr>
              <a:t>The </a:t>
            </a:r>
            <a:r>
              <a:rPr lang="en-US" b="1" kern="1200" dirty="0">
                <a:solidFill>
                  <a:srgbClr val="000000"/>
                </a:solidFill>
                <a:latin typeface="Lato" panose="020F0502020204030203" pitchFamily="34" charset="0"/>
                <a:ea typeface="+mn-ea"/>
                <a:cs typeface="+mn-cs"/>
              </a:rPr>
              <a:t>BBC Charter</a:t>
            </a:r>
            <a:r>
              <a:rPr lang="en-US" kern="1200" dirty="0">
                <a:solidFill>
                  <a:srgbClr val="000000"/>
                </a:solidFill>
                <a:latin typeface="Lato" panose="020F0502020204030203" pitchFamily="34" charset="0"/>
                <a:ea typeface="+mn-ea"/>
                <a:cs typeface="+mn-cs"/>
              </a:rPr>
              <a:t> is a </a:t>
            </a:r>
            <a:r>
              <a:rPr lang="en-US" u="sng" kern="1200" dirty="0">
                <a:solidFill>
                  <a:schemeClr val="tx1"/>
                </a:solidFill>
                <a:latin typeface="Lato" panose="020F0502020204030203" pitchFamily="34" charset="0"/>
                <a:ea typeface="+mn-ea"/>
                <a:cs typeface="+mn-cs"/>
                <a:hlinkClick r:id="rId2"/>
              </a:rPr>
              <a:t>https://www.bbc.com/aboutthebbc/governance/charter </a:t>
            </a:r>
            <a:r>
              <a:rPr lang="en-US" kern="1200" dirty="0">
                <a:solidFill>
                  <a:srgbClr val="000000"/>
                </a:solidFill>
                <a:latin typeface="Lato" panose="020F0502020204030203" pitchFamily="34" charset="0"/>
                <a:ea typeface="+mn-ea"/>
                <a:cs typeface="+mn-cs"/>
              </a:rPr>
              <a:t>setting out the arrangements for the governance of the </a:t>
            </a:r>
            <a:r>
              <a:rPr lang="en-US" u="sng" kern="1200" dirty="0">
                <a:solidFill>
                  <a:schemeClr val="tx1"/>
                </a:solidFill>
                <a:latin typeface="Lato" panose="020F0502020204030203" pitchFamily="34" charset="0"/>
                <a:ea typeface="+mn-ea"/>
                <a:cs typeface="+mn-cs"/>
                <a:hlinkClick r:id="rId3"/>
              </a:rPr>
              <a:t>British Broadcasting Corporation</a:t>
            </a:r>
            <a:r>
              <a:rPr lang="en-US" kern="1200" dirty="0">
                <a:solidFill>
                  <a:srgbClr val="000000"/>
                </a:solidFill>
                <a:latin typeface="Lato" panose="020F0502020204030203" pitchFamily="34" charset="0"/>
                <a:ea typeface="+mn-ea"/>
                <a:cs typeface="+mn-cs"/>
              </a:rPr>
              <a:t>.</a:t>
            </a:r>
            <a:endParaRPr lang="en-GB" sz="28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C86F6D0-5F70-7B16-D466-DF6F50BBC81B}"/>
              </a:ext>
            </a:extLst>
          </p:cNvPr>
          <p:cNvSpPr txBox="1"/>
          <p:nvPr/>
        </p:nvSpPr>
        <p:spPr>
          <a:xfrm>
            <a:off x="1066800" y="625521"/>
            <a:ext cx="49625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0" dirty="0">
                <a:solidFill>
                  <a:srgbClr val="2B2B2B"/>
                </a:solidFill>
                <a:effectLst/>
                <a:latin typeface="Lato" panose="020F0502020204030203" pitchFamily="34" charset="0"/>
              </a:rPr>
              <a:t>Regulation</a:t>
            </a:r>
          </a:p>
        </p:txBody>
      </p:sp>
      <p:pic>
        <p:nvPicPr>
          <p:cNvPr id="14" name="Picture 2" descr="A group of colorful squares">
            <a:extLst>
              <a:ext uri="{FF2B5EF4-FFF2-40B4-BE49-F238E27FC236}">
                <a16:creationId xmlns:a16="http://schemas.microsoft.com/office/drawing/2014/main" id="{CAAB9000-0028-0AB6-320B-76ED7EE5BB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8947309">
            <a:off x="9887166" y="5169512"/>
            <a:ext cx="1501507" cy="792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20892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2757</TotalTime>
  <Words>1274</Words>
  <Application>Microsoft Office PowerPoint</Application>
  <PresentationFormat>Widescreen</PresentationFormat>
  <Paragraphs>113</Paragraphs>
  <Slides>16</Slides>
  <Notes>0</Notes>
  <HiddenSlides>0</HiddenSlides>
  <MMClips>6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Calibri</vt:lpstr>
      <vt:lpstr>Calibri Light</vt:lpstr>
      <vt:lpstr>inherit</vt:lpstr>
      <vt:lpstr>Lato</vt:lpstr>
      <vt:lpstr>museo-sans</vt:lpstr>
      <vt:lpstr>Wingdings</vt:lpstr>
      <vt:lpstr>Office Theme</vt:lpstr>
      <vt:lpstr>BBC / PSB</vt:lpstr>
      <vt:lpstr>Dr M 3 things from BBC</vt:lpstr>
      <vt:lpstr>PowerPoint Presentation</vt:lpstr>
      <vt:lpstr>What institutions are producing TV?</vt:lpstr>
      <vt:lpstr>PowerPoint Presentation</vt:lpstr>
      <vt:lpstr>PowerPoint Presentation</vt:lpstr>
      <vt:lpstr>Can you link what you heard to key ideas?</vt:lpstr>
      <vt:lpstr>Use this structure to respond  . . .</vt:lpstr>
      <vt:lpstr>PowerPoint Presentation</vt:lpstr>
      <vt:lpstr>PowerPoint Presentation</vt:lpstr>
      <vt:lpstr>Research, Reading and presentation</vt:lpstr>
      <vt:lpstr>PowerPoint Presentation</vt:lpstr>
      <vt:lpstr>Channel 4: PSB or Commerical?</vt:lpstr>
      <vt:lpstr>PowerPoint Presentation</vt:lpstr>
      <vt:lpstr>PowerPoint Presentation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BBC / PSB</dc:title>
  <dc:creator>Michael Mckinlay</dc:creator>
  <cp:lastModifiedBy>Michael Mckinlay</cp:lastModifiedBy>
  <cp:revision>12</cp:revision>
  <dcterms:created xsi:type="dcterms:W3CDTF">2024-07-17T14:47:27Z</dcterms:created>
  <dcterms:modified xsi:type="dcterms:W3CDTF">2024-09-27T07:30:30Z</dcterms:modified>
</cp:coreProperties>
</file>