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803AD-5EF2-4FEB-AB97-C5B034BA7A0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C31BCC-5BD3-4272-888A-6958CEAB307E}">
      <dgm:prSet/>
      <dgm:spPr/>
      <dgm:t>
        <a:bodyPr/>
        <a:lstStyle/>
        <a:p>
          <a:r>
            <a:rPr lang="en-US"/>
            <a:t>On your ‘show me boards’ write a sentence or two that helps you to set out a definition of </a:t>
          </a:r>
          <a:r>
            <a:rPr lang="en-US" b="1" i="1"/>
            <a:t>TELEVISION</a:t>
          </a:r>
          <a:endParaRPr lang="en-US"/>
        </a:p>
      </dgm:t>
    </dgm:pt>
    <dgm:pt modelId="{109DCB13-F29A-413E-843B-1FA28F1EB832}" type="parTrans" cxnId="{05A1DE54-8262-4DF3-B8C2-D5E146AF89FE}">
      <dgm:prSet/>
      <dgm:spPr/>
      <dgm:t>
        <a:bodyPr/>
        <a:lstStyle/>
        <a:p>
          <a:endParaRPr lang="en-US"/>
        </a:p>
      </dgm:t>
    </dgm:pt>
    <dgm:pt modelId="{194C640D-8B35-4FBA-847D-387527AB8C86}" type="sibTrans" cxnId="{05A1DE54-8262-4DF3-B8C2-D5E146AF89FE}">
      <dgm:prSet/>
      <dgm:spPr/>
      <dgm:t>
        <a:bodyPr/>
        <a:lstStyle/>
        <a:p>
          <a:endParaRPr lang="en-US"/>
        </a:p>
      </dgm:t>
    </dgm:pt>
    <dgm:pt modelId="{29AFB007-1F4D-4C8B-B732-C51962380F46}">
      <dgm:prSet/>
      <dgm:spPr/>
      <dgm:t>
        <a:bodyPr/>
        <a:lstStyle/>
        <a:p>
          <a:r>
            <a:rPr lang="en-US"/>
            <a:t>Feedback and make a note of the best, most useful, helpful definition which could be used as the starting sentence of your exam essay</a:t>
          </a:r>
        </a:p>
      </dgm:t>
    </dgm:pt>
    <dgm:pt modelId="{D4FF3F5C-12D6-4EA3-9048-81A78ECD1840}" type="parTrans" cxnId="{E8EFDD9A-788A-48F4-B461-5D4241ED6929}">
      <dgm:prSet/>
      <dgm:spPr/>
      <dgm:t>
        <a:bodyPr/>
        <a:lstStyle/>
        <a:p>
          <a:endParaRPr lang="en-US"/>
        </a:p>
      </dgm:t>
    </dgm:pt>
    <dgm:pt modelId="{D015C0A2-5F85-488C-9E0B-9AABA1FEAD39}" type="sibTrans" cxnId="{E8EFDD9A-788A-48F4-B461-5D4241ED6929}">
      <dgm:prSet/>
      <dgm:spPr/>
      <dgm:t>
        <a:bodyPr/>
        <a:lstStyle/>
        <a:p>
          <a:endParaRPr lang="en-US"/>
        </a:p>
      </dgm:t>
    </dgm:pt>
    <dgm:pt modelId="{5F9BDB81-B15A-47E2-B1E9-50504FF8D334}" type="pres">
      <dgm:prSet presAssocID="{676803AD-5EF2-4FEB-AB97-C5B034BA7A0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0353817-DC56-48F7-9210-763847D1980D}" type="pres">
      <dgm:prSet presAssocID="{04C31BCC-5BD3-4272-888A-6958CEAB307E}" presName="hierRoot1" presStyleCnt="0"/>
      <dgm:spPr/>
    </dgm:pt>
    <dgm:pt modelId="{F76F9422-66A7-42D7-BFF5-4625566DE366}" type="pres">
      <dgm:prSet presAssocID="{04C31BCC-5BD3-4272-888A-6958CEAB307E}" presName="composite" presStyleCnt="0"/>
      <dgm:spPr/>
    </dgm:pt>
    <dgm:pt modelId="{FDE201C3-2CFB-4098-84EA-B12000E55835}" type="pres">
      <dgm:prSet presAssocID="{04C31BCC-5BD3-4272-888A-6958CEAB307E}" presName="background" presStyleLbl="node0" presStyleIdx="0" presStyleCnt="2"/>
      <dgm:spPr/>
    </dgm:pt>
    <dgm:pt modelId="{327E7754-C08D-4B1B-9E76-B06855686361}" type="pres">
      <dgm:prSet presAssocID="{04C31BCC-5BD3-4272-888A-6958CEAB307E}" presName="text" presStyleLbl="fgAcc0" presStyleIdx="0" presStyleCnt="2">
        <dgm:presLayoutVars>
          <dgm:chPref val="3"/>
        </dgm:presLayoutVars>
      </dgm:prSet>
      <dgm:spPr/>
    </dgm:pt>
    <dgm:pt modelId="{D605DFF2-F39B-466C-B058-8091EA866A0F}" type="pres">
      <dgm:prSet presAssocID="{04C31BCC-5BD3-4272-888A-6958CEAB307E}" presName="hierChild2" presStyleCnt="0"/>
      <dgm:spPr/>
    </dgm:pt>
    <dgm:pt modelId="{E5CD7092-BD95-4DEC-B8F3-4EC416C0C830}" type="pres">
      <dgm:prSet presAssocID="{29AFB007-1F4D-4C8B-B732-C51962380F46}" presName="hierRoot1" presStyleCnt="0"/>
      <dgm:spPr/>
    </dgm:pt>
    <dgm:pt modelId="{A2784514-382F-4165-9ED3-53C6A4055975}" type="pres">
      <dgm:prSet presAssocID="{29AFB007-1F4D-4C8B-B732-C51962380F46}" presName="composite" presStyleCnt="0"/>
      <dgm:spPr/>
    </dgm:pt>
    <dgm:pt modelId="{48444799-FBBC-47FF-8E75-967D15ADA583}" type="pres">
      <dgm:prSet presAssocID="{29AFB007-1F4D-4C8B-B732-C51962380F46}" presName="background" presStyleLbl="node0" presStyleIdx="1" presStyleCnt="2"/>
      <dgm:spPr/>
    </dgm:pt>
    <dgm:pt modelId="{E71CD11E-3677-4123-945B-6D462DD819CA}" type="pres">
      <dgm:prSet presAssocID="{29AFB007-1F4D-4C8B-B732-C51962380F46}" presName="text" presStyleLbl="fgAcc0" presStyleIdx="1" presStyleCnt="2">
        <dgm:presLayoutVars>
          <dgm:chPref val="3"/>
        </dgm:presLayoutVars>
      </dgm:prSet>
      <dgm:spPr/>
    </dgm:pt>
    <dgm:pt modelId="{AB4E7138-EDAC-495D-BA62-6A80E6DA9F89}" type="pres">
      <dgm:prSet presAssocID="{29AFB007-1F4D-4C8B-B732-C51962380F46}" presName="hierChild2" presStyleCnt="0"/>
      <dgm:spPr/>
    </dgm:pt>
  </dgm:ptLst>
  <dgm:cxnLst>
    <dgm:cxn modelId="{CAA33847-B473-4731-ABB8-C2FFD886685B}" type="presOf" srcId="{676803AD-5EF2-4FEB-AB97-C5B034BA7A09}" destId="{5F9BDB81-B15A-47E2-B1E9-50504FF8D334}" srcOrd="0" destOrd="0" presId="urn:microsoft.com/office/officeart/2005/8/layout/hierarchy1"/>
    <dgm:cxn modelId="{05A1DE54-8262-4DF3-B8C2-D5E146AF89FE}" srcId="{676803AD-5EF2-4FEB-AB97-C5B034BA7A09}" destId="{04C31BCC-5BD3-4272-888A-6958CEAB307E}" srcOrd="0" destOrd="0" parTransId="{109DCB13-F29A-413E-843B-1FA28F1EB832}" sibTransId="{194C640D-8B35-4FBA-847D-387527AB8C86}"/>
    <dgm:cxn modelId="{53A15191-9120-4209-9B7F-1D995E792D01}" type="presOf" srcId="{04C31BCC-5BD3-4272-888A-6958CEAB307E}" destId="{327E7754-C08D-4B1B-9E76-B06855686361}" srcOrd="0" destOrd="0" presId="urn:microsoft.com/office/officeart/2005/8/layout/hierarchy1"/>
    <dgm:cxn modelId="{E8EFDD9A-788A-48F4-B461-5D4241ED6929}" srcId="{676803AD-5EF2-4FEB-AB97-C5B034BA7A09}" destId="{29AFB007-1F4D-4C8B-B732-C51962380F46}" srcOrd="1" destOrd="0" parTransId="{D4FF3F5C-12D6-4EA3-9048-81A78ECD1840}" sibTransId="{D015C0A2-5F85-488C-9E0B-9AABA1FEAD39}"/>
    <dgm:cxn modelId="{D235DCE0-2A69-465E-B3D6-BFC0B64E2799}" type="presOf" srcId="{29AFB007-1F4D-4C8B-B732-C51962380F46}" destId="{E71CD11E-3677-4123-945B-6D462DD819CA}" srcOrd="0" destOrd="0" presId="urn:microsoft.com/office/officeart/2005/8/layout/hierarchy1"/>
    <dgm:cxn modelId="{532DADF2-D450-4EF2-9DEB-E90D50919B57}" type="presParOf" srcId="{5F9BDB81-B15A-47E2-B1E9-50504FF8D334}" destId="{00353817-DC56-48F7-9210-763847D1980D}" srcOrd="0" destOrd="0" presId="urn:microsoft.com/office/officeart/2005/8/layout/hierarchy1"/>
    <dgm:cxn modelId="{5AA4FBF7-5172-41E7-AC4D-C3C0331F04BA}" type="presParOf" srcId="{00353817-DC56-48F7-9210-763847D1980D}" destId="{F76F9422-66A7-42D7-BFF5-4625566DE366}" srcOrd="0" destOrd="0" presId="urn:microsoft.com/office/officeart/2005/8/layout/hierarchy1"/>
    <dgm:cxn modelId="{A4BC480E-113E-4644-912D-FC814703FC94}" type="presParOf" srcId="{F76F9422-66A7-42D7-BFF5-4625566DE366}" destId="{FDE201C3-2CFB-4098-84EA-B12000E55835}" srcOrd="0" destOrd="0" presId="urn:microsoft.com/office/officeart/2005/8/layout/hierarchy1"/>
    <dgm:cxn modelId="{149A8E31-550B-4BA8-8FF1-452BABF22E46}" type="presParOf" srcId="{F76F9422-66A7-42D7-BFF5-4625566DE366}" destId="{327E7754-C08D-4B1B-9E76-B06855686361}" srcOrd="1" destOrd="0" presId="urn:microsoft.com/office/officeart/2005/8/layout/hierarchy1"/>
    <dgm:cxn modelId="{B5C30ACA-EAC4-4B02-9B90-D64DFF45D6FB}" type="presParOf" srcId="{00353817-DC56-48F7-9210-763847D1980D}" destId="{D605DFF2-F39B-466C-B058-8091EA866A0F}" srcOrd="1" destOrd="0" presId="urn:microsoft.com/office/officeart/2005/8/layout/hierarchy1"/>
    <dgm:cxn modelId="{BCF57640-462F-4BB8-88DA-7A2D27BF71A4}" type="presParOf" srcId="{5F9BDB81-B15A-47E2-B1E9-50504FF8D334}" destId="{E5CD7092-BD95-4DEC-B8F3-4EC416C0C830}" srcOrd="1" destOrd="0" presId="urn:microsoft.com/office/officeart/2005/8/layout/hierarchy1"/>
    <dgm:cxn modelId="{E7C34BBF-B584-442B-9996-180EA7382C22}" type="presParOf" srcId="{E5CD7092-BD95-4DEC-B8F3-4EC416C0C830}" destId="{A2784514-382F-4165-9ED3-53C6A4055975}" srcOrd="0" destOrd="0" presId="urn:microsoft.com/office/officeart/2005/8/layout/hierarchy1"/>
    <dgm:cxn modelId="{6E4C9820-011D-4EE2-87AF-E1EBE83F05EB}" type="presParOf" srcId="{A2784514-382F-4165-9ED3-53C6A4055975}" destId="{48444799-FBBC-47FF-8E75-967D15ADA583}" srcOrd="0" destOrd="0" presId="urn:microsoft.com/office/officeart/2005/8/layout/hierarchy1"/>
    <dgm:cxn modelId="{AFEEB39B-E83C-48C2-8D56-FD0AB74B52F2}" type="presParOf" srcId="{A2784514-382F-4165-9ED3-53C6A4055975}" destId="{E71CD11E-3677-4123-945B-6D462DD819CA}" srcOrd="1" destOrd="0" presId="urn:microsoft.com/office/officeart/2005/8/layout/hierarchy1"/>
    <dgm:cxn modelId="{010D19BE-B5C5-4631-A30B-BCFCACF5CBB2}" type="presParOf" srcId="{E5CD7092-BD95-4DEC-B8F3-4EC416C0C830}" destId="{AB4E7138-EDAC-495D-BA62-6A80E6DA9F8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201C3-2CFB-4098-84EA-B12000E55835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7E7754-C08D-4B1B-9E76-B06855686361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On your ‘show me boards’ write a sentence or two that helps you to set out a definition of </a:t>
          </a:r>
          <a:r>
            <a:rPr lang="en-US" sz="2800" b="1" i="1" kern="1200"/>
            <a:t>TELEVISION</a:t>
          </a:r>
          <a:endParaRPr lang="en-US" sz="2800" kern="1200"/>
        </a:p>
      </dsp:txBody>
      <dsp:txXfrm>
        <a:off x="696297" y="538547"/>
        <a:ext cx="4171627" cy="2590157"/>
      </dsp:txXfrm>
    </dsp:sp>
    <dsp:sp modelId="{48444799-FBBC-47FF-8E75-967D15ADA583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CD11E-3677-4123-945B-6D462DD819CA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Feedback and make a note of the best, most useful, helpful definition which could be used as the starting sentence of your exam essay</a:t>
          </a:r>
        </a:p>
      </dsp:txBody>
      <dsp:txXfrm>
        <a:off x="5991936" y="538547"/>
        <a:ext cx="4171627" cy="25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9867D-2171-A92B-73CC-CDFF2DCB6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1D9075-DDFB-DF54-0A88-ACD6B0D59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C4838-5CDD-71BE-544C-6E7324D5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72F15-D5CE-86E0-FA4E-A7AFFD1B0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89129-D1FC-4F08-C972-3956CDF3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94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FA7D8-2EC6-D5D5-FFD5-BF78A8D8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AEA32-773F-3353-A4EB-D2293BDDD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ABB7B-D047-AC64-03AB-597CC4D10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B28A8-903B-5686-90DF-DC2FD8BE9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64A69-0D67-75BE-0CC8-9552EE08F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9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31B724-1985-7A27-855A-52B5DDC85D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239EF-5B98-E555-D3F4-E74773558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44506-233A-1B8E-000C-FBD6A56CF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95716-0119-5FBB-1DCE-B1AFBE50D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9A5E5-2EA1-0F6B-C2E1-D4A3C3AA8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7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0B61C-9616-6FE6-8C5F-8B1C4DD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1F655-7579-E677-2441-86C033860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D6C87-3E17-2711-045C-03746C2E9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F63CA-3DC4-5EC5-8AFB-37C4196D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593A1-D2B9-2F19-761F-F2ABAC4C2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97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D001-4583-5C0C-0CFE-2D46E7764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E50DA-ABB4-CE3B-9629-A786F0D87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C7959-0094-74E3-A7CE-4CA04317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DA2C0-DB58-D6E8-50E0-77BB56E7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D5F71-1A5E-D2D8-89D6-28DB76C6B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64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EE-5290-B633-0FBD-6134B555B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F659C-981C-6F43-B2D5-453CE1798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53CC2-FB46-C85F-60C8-D9114CD1A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7F09E-70D7-7346-6982-E16A1D0F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5A8C7-F0F1-969C-9DFE-1F57E6FDE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55D76-DA1D-826A-0A5F-C74FD327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36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C4E94-12EE-2509-0B18-750B14410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1A4C4-3B14-4E3F-9EA5-5B696A62F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9E7C6-93DB-EC46-A47C-D9009358A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59FE6-F4A6-1627-7CC0-928B314AB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332469-BF47-9E7C-AE32-F8F3898BF0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84FAC-918C-7F4F-5AE5-0FED6ADAA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F655B5-6CBF-BE1B-3C00-8DF8A11D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D3BFEC-A4CB-D539-1780-484B4609D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01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78442-6CF6-1530-AEA4-59CAD7DBB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58D95A-6E92-6F76-B45E-BF2982869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EAB25-DAFA-E067-C792-96E6C9105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1E289-AA13-BCF1-B89F-9F6446F8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1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FA3542-7AE4-247F-8450-82E58464B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2DDF46-B85F-65F0-B8F5-54E64F77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73C64-1F11-01DE-59CF-137A2BF5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16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CAE7B-5D03-52FF-DC83-D7A173AF5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4AE2B-B7D5-FB9D-B268-F662BB282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6002B2-72A7-0D0F-C6AC-E2096323A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8DCBF-DED0-8D2A-BA95-62B0B638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33270-CC8E-32B3-5774-A68D632B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D065A-4F29-BE89-0C39-7F0FF9D6F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30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25F42-C613-BED7-BCF7-BE992C85E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BD3209-A20E-B66B-D3D0-FD8F74B06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764DA1-6F0E-9E15-E7B4-5D5A21B13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E9ECEC-0827-5552-D309-3C4D262F4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0FE09-517D-108B-9CB0-585E9CBCC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C6BF1-654D-AAD5-A55A-9D70A220B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19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6873E4-3CB5-A94D-A56C-03BD70C1C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D2CA9-5525-37F4-8B43-74C4A7D64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2D35E-CD2E-6650-3DBB-A1BB5825C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03DF6-D7D2-4A43-9802-BDD0707663B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0EF8B-D9A2-361A-7556-D1C7F7E9A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3B826-814B-F9EC-ECD1-A649B2D15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EE3D2-7A17-4F0A-A0E2-3F16E53D0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52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75D6C10-B5A7-4715-803E-0501C9C2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B863C1-6083-4726-A1A9-FDA0A8CB8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552289"/>
            <a:ext cx="6151654" cy="3900326"/>
          </a:xfrm>
        </p:spPr>
        <p:txBody>
          <a:bodyPr>
            <a:normAutofit/>
          </a:bodyPr>
          <a:lstStyle/>
          <a:p>
            <a:pPr algn="l"/>
            <a:r>
              <a:rPr lang="en-US" sz="5200"/>
              <a:t>TV</a:t>
            </a:r>
            <a:endParaRPr lang="en-GB" sz="5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6BD5A7-747F-FC94-8242-717605483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624330"/>
            <a:ext cx="6151654" cy="1680208"/>
          </a:xfrm>
        </p:spPr>
        <p:txBody>
          <a:bodyPr>
            <a:normAutofit/>
          </a:bodyPr>
          <a:lstStyle/>
          <a:p>
            <a:pPr algn="l"/>
            <a:r>
              <a:rPr lang="en-US"/>
              <a:t>An introduction and some supporting ideas</a:t>
            </a:r>
            <a:endParaRPr lang="en-GB" dirty="0"/>
          </a:p>
        </p:txBody>
      </p:sp>
      <p:pic>
        <p:nvPicPr>
          <p:cNvPr id="7" name="Graphic 6" descr="Television">
            <a:extLst>
              <a:ext uri="{FF2B5EF4-FFF2-40B4-BE49-F238E27FC236}">
                <a16:creationId xmlns:a16="http://schemas.microsoft.com/office/drawing/2014/main" id="{570779BA-ED3E-6098-327B-8919C2A9E8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95283" y="826762"/>
            <a:ext cx="4808101" cy="480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52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E764DF-FD29-87CF-C587-18DE89C3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What is Television?</a:t>
            </a:r>
            <a:endParaRPr lang="en-GB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ABB527-F646-55C9-A6FB-FAA6955773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185773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851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F5C7AF-FE39-DEAA-F8F1-AAE7D929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dirty="0"/>
              <a:t>You have to choose a set pair for your CSP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A3280-DF21-216C-4BA8-6A5F0576D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587829"/>
            <a:ext cx="5542387" cy="5175657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For the television in-depth study, you must only study one pair of television </a:t>
            </a:r>
            <a:r>
              <a:rPr lang="en-US" sz="2400" dirty="0" err="1"/>
              <a:t>programmes</a:t>
            </a:r>
            <a:r>
              <a:rPr lang="en-US" sz="2400" dirty="0"/>
              <a:t>:</a:t>
            </a:r>
          </a:p>
          <a:p>
            <a:pPr marL="0" indent="0" algn="ctr">
              <a:buNone/>
            </a:pPr>
            <a:r>
              <a:rPr lang="en-US" sz="2400" dirty="0"/>
              <a:t>Either Capital </a:t>
            </a:r>
            <a:r>
              <a:rPr lang="en-US" sz="2400" b="1" dirty="0"/>
              <a:t>and</a:t>
            </a:r>
            <a:r>
              <a:rPr lang="en-US" sz="2400" dirty="0"/>
              <a:t> Deutschland 83</a:t>
            </a:r>
          </a:p>
          <a:p>
            <a:pPr marL="0" indent="0" algn="ctr">
              <a:buNone/>
            </a:pPr>
            <a:r>
              <a:rPr lang="en-US" sz="2400" b="1" dirty="0"/>
              <a:t>OR</a:t>
            </a:r>
          </a:p>
          <a:p>
            <a:pPr marL="0" indent="0" algn="ctr">
              <a:buNone/>
            </a:pPr>
            <a:r>
              <a:rPr lang="en-US" sz="2400" dirty="0"/>
              <a:t>The Responder </a:t>
            </a:r>
            <a:r>
              <a:rPr lang="en-US" sz="2400" b="1" dirty="0"/>
              <a:t>and</a:t>
            </a:r>
            <a:r>
              <a:rPr lang="en-US" sz="2400" dirty="0"/>
              <a:t> Lupin</a:t>
            </a:r>
          </a:p>
          <a:p>
            <a:pPr marL="0" indent="0" algn="ctr">
              <a:buNone/>
            </a:pPr>
            <a:r>
              <a:rPr lang="en-US" sz="2400" b="1" dirty="0"/>
              <a:t>OR</a:t>
            </a:r>
          </a:p>
          <a:p>
            <a:pPr marL="0" indent="0" algn="ctr">
              <a:buNone/>
            </a:pPr>
            <a:r>
              <a:rPr lang="en-US" sz="2400" dirty="0"/>
              <a:t>No Offence </a:t>
            </a:r>
            <a:r>
              <a:rPr lang="en-US" sz="2400" b="1" dirty="0"/>
              <a:t>and</a:t>
            </a:r>
            <a:r>
              <a:rPr lang="en-US" sz="2400" dirty="0"/>
              <a:t> The Killing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Do a little bit of research and then let’s take a class vote for the pair we want to watch.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Why did you decide to choose the pair that you did?</a:t>
            </a:r>
          </a:p>
        </p:txBody>
      </p:sp>
    </p:spTree>
    <p:extLst>
      <p:ext uri="{BB962C8B-B14F-4D97-AF65-F5344CB8AC3E}">
        <p14:creationId xmlns:p14="http://schemas.microsoft.com/office/powerpoint/2010/main" val="2474785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8F23BD-BA85-2FFD-03B4-000092331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 dirty="0"/>
              <a:t>4 KEY CONCEPTUAL AREAS OF STUDY</a:t>
            </a:r>
            <a:endParaRPr lang="en-GB" sz="48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4C56C-8A15-9F9E-B9C2-DA048EFE8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38" y="2284549"/>
            <a:ext cx="5460082" cy="39139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You should approach all of your long form answers by addressing the </a:t>
            </a:r>
            <a:r>
              <a:rPr lang="en-US" sz="3200" dirty="0"/>
              <a:t>FOUR KEY CONCEPTUAL AREAS</a:t>
            </a:r>
          </a:p>
          <a:p>
            <a:pPr lvl="1"/>
            <a:r>
              <a:rPr lang="en-US" sz="3200" b="1" dirty="0"/>
              <a:t>LANGUAGE</a:t>
            </a:r>
          </a:p>
          <a:p>
            <a:pPr lvl="1"/>
            <a:r>
              <a:rPr lang="en-US" sz="3200" b="1" dirty="0"/>
              <a:t>REPRESENTATION</a:t>
            </a:r>
          </a:p>
          <a:p>
            <a:pPr lvl="1"/>
            <a:r>
              <a:rPr lang="en-US" sz="3200" b="1" dirty="0"/>
              <a:t>AUDIENCE</a:t>
            </a:r>
          </a:p>
          <a:p>
            <a:pPr lvl="1"/>
            <a:r>
              <a:rPr lang="en-US" sz="3200" b="1" dirty="0"/>
              <a:t>INSTITUTION</a:t>
            </a:r>
            <a:endParaRPr lang="en-GB" sz="3200" b="1" dirty="0"/>
          </a:p>
        </p:txBody>
      </p:sp>
      <p:pic>
        <p:nvPicPr>
          <p:cNvPr id="7" name="Graphic 6" descr="Education">
            <a:extLst>
              <a:ext uri="{FF2B5EF4-FFF2-40B4-BE49-F238E27FC236}">
                <a16:creationId xmlns:a16="http://schemas.microsoft.com/office/drawing/2014/main" id="{3105F4CF-3914-0CDA-5223-5074804A3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9548" y="2484255"/>
            <a:ext cx="3714244" cy="371424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8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7CE3B6-1F03-D080-7183-40F0D75EC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sz="4800"/>
              <a:t>INSTITUTION</a:t>
            </a:r>
            <a:endParaRPr lang="en-GB" sz="4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8EE1C-B118-3929-A6F5-1078EAA64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374" y="587829"/>
            <a:ext cx="6066306" cy="53760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Q. What is the history and future of TV </a:t>
            </a:r>
            <a:r>
              <a:rPr lang="en-US" dirty="0"/>
              <a:t>– take 5 minutes to think about: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i="1" dirty="0"/>
              <a:t>Where television came from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i="1" dirty="0"/>
              <a:t>Where it is now?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i="1" dirty="0"/>
              <a:t>Where is it likely to go in the future?</a:t>
            </a:r>
          </a:p>
          <a:p>
            <a:pPr marL="971550" lvl="1" indent="-514350">
              <a:buFont typeface="+mj-lt"/>
              <a:buAutoNum type="arabicPeriod"/>
            </a:pPr>
            <a:endParaRPr lang="en-US" sz="2000" dirty="0"/>
          </a:p>
          <a:p>
            <a:r>
              <a:rPr lang="en-US" sz="2000" dirty="0"/>
              <a:t>Start with just a general discussion and present your ideas.</a:t>
            </a:r>
          </a:p>
          <a:p>
            <a:r>
              <a:rPr lang="en-US" sz="2000" dirty="0"/>
              <a:t>Once you have decided on a point of view, research some data that supports your argument (</a:t>
            </a:r>
            <a:r>
              <a:rPr lang="en-US" sz="2000" i="1" dirty="0"/>
              <a:t>do you need to think about what data means</a:t>
            </a:r>
            <a:r>
              <a:rPr lang="en-US" sz="2000" dirty="0"/>
              <a:t>?)</a:t>
            </a:r>
          </a:p>
          <a:p>
            <a:r>
              <a:rPr lang="en-US" sz="2000" dirty="0"/>
              <a:t>Present your data which supports your ideas (isn’t this more </a:t>
            </a:r>
            <a:r>
              <a:rPr lang="en-US" sz="2000" i="1" dirty="0"/>
              <a:t>or less </a:t>
            </a:r>
            <a:r>
              <a:rPr lang="en-US" sz="2000" dirty="0"/>
              <a:t> convincing?)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7111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TV</vt:lpstr>
      <vt:lpstr>What is Television?</vt:lpstr>
      <vt:lpstr>You have to choose a set pair for your CSP</vt:lpstr>
      <vt:lpstr>4 KEY CONCEPTUAL AREAS OF STUDY</vt:lpstr>
      <vt:lpstr>INSTITUTION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</dc:title>
  <dc:creator>Michael Mckinlay</dc:creator>
  <cp:lastModifiedBy>Michael Mckinlay</cp:lastModifiedBy>
  <cp:revision>2</cp:revision>
  <dcterms:created xsi:type="dcterms:W3CDTF">2024-07-17T12:15:32Z</dcterms:created>
  <dcterms:modified xsi:type="dcterms:W3CDTF">2024-07-17T12:30:07Z</dcterms:modified>
</cp:coreProperties>
</file>