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4" r:id="rId6"/>
    <p:sldId id="262" r:id="rId7"/>
    <p:sldId id="266" r:id="rId8"/>
    <p:sldId id="267" r:id="rId9"/>
    <p:sldId id="261" r:id="rId10"/>
    <p:sldId id="268" r:id="rId11"/>
    <p:sldId id="263" r:id="rId12"/>
    <p:sldId id="265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6803AD-5EF2-4FEB-AB97-C5B034BA7A0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4C31BCC-5BD3-4272-888A-6958CEAB307E}">
      <dgm:prSet/>
      <dgm:spPr/>
      <dgm:t>
        <a:bodyPr/>
        <a:lstStyle/>
        <a:p>
          <a:r>
            <a:rPr lang="en-US" dirty="0"/>
            <a:t>Public / State Owned</a:t>
          </a:r>
        </a:p>
      </dgm:t>
    </dgm:pt>
    <dgm:pt modelId="{109DCB13-F29A-413E-843B-1FA28F1EB832}" type="parTrans" cxnId="{05A1DE54-8262-4DF3-B8C2-D5E146AF89FE}">
      <dgm:prSet/>
      <dgm:spPr/>
      <dgm:t>
        <a:bodyPr/>
        <a:lstStyle/>
        <a:p>
          <a:endParaRPr lang="en-US"/>
        </a:p>
      </dgm:t>
    </dgm:pt>
    <dgm:pt modelId="{194C640D-8B35-4FBA-847D-387527AB8C86}" type="sibTrans" cxnId="{05A1DE54-8262-4DF3-B8C2-D5E146AF89FE}">
      <dgm:prSet/>
      <dgm:spPr/>
      <dgm:t>
        <a:bodyPr/>
        <a:lstStyle/>
        <a:p>
          <a:endParaRPr lang="en-US"/>
        </a:p>
      </dgm:t>
    </dgm:pt>
    <dgm:pt modelId="{29AFB007-1F4D-4C8B-B732-C51962380F46}">
      <dgm:prSet/>
      <dgm:spPr/>
      <dgm:t>
        <a:bodyPr/>
        <a:lstStyle/>
        <a:p>
          <a:r>
            <a:rPr lang="en-US" dirty="0"/>
            <a:t>Private / Commercial</a:t>
          </a:r>
        </a:p>
      </dgm:t>
    </dgm:pt>
    <dgm:pt modelId="{D4FF3F5C-12D6-4EA3-9048-81A78ECD1840}" type="parTrans" cxnId="{E8EFDD9A-788A-48F4-B461-5D4241ED6929}">
      <dgm:prSet/>
      <dgm:spPr/>
      <dgm:t>
        <a:bodyPr/>
        <a:lstStyle/>
        <a:p>
          <a:endParaRPr lang="en-US"/>
        </a:p>
      </dgm:t>
    </dgm:pt>
    <dgm:pt modelId="{D015C0A2-5F85-488C-9E0B-9AABA1FEAD39}" type="sibTrans" cxnId="{E8EFDD9A-788A-48F4-B461-5D4241ED6929}">
      <dgm:prSet/>
      <dgm:spPr/>
      <dgm:t>
        <a:bodyPr/>
        <a:lstStyle/>
        <a:p>
          <a:endParaRPr lang="en-US"/>
        </a:p>
      </dgm:t>
    </dgm:pt>
    <dgm:pt modelId="{A88C91C4-4578-43D3-A638-C90461E1A694}">
      <dgm:prSet/>
      <dgm:spPr/>
      <dgm:t>
        <a:bodyPr/>
        <a:lstStyle/>
        <a:p>
          <a:r>
            <a:rPr lang="en-US" dirty="0"/>
            <a:t>Community</a:t>
          </a:r>
        </a:p>
      </dgm:t>
    </dgm:pt>
    <dgm:pt modelId="{1E679F2C-D40A-4F08-AB5F-37A8C2F3C2B5}" type="parTrans" cxnId="{7035388D-52F0-41CE-AC12-4DAB9A6731E4}">
      <dgm:prSet/>
      <dgm:spPr/>
      <dgm:t>
        <a:bodyPr/>
        <a:lstStyle/>
        <a:p>
          <a:endParaRPr lang="en-GB"/>
        </a:p>
      </dgm:t>
    </dgm:pt>
    <dgm:pt modelId="{238F0CC0-977B-4C88-ACDB-F68DCB0AC398}" type="sibTrans" cxnId="{7035388D-52F0-41CE-AC12-4DAB9A6731E4}">
      <dgm:prSet/>
      <dgm:spPr/>
      <dgm:t>
        <a:bodyPr/>
        <a:lstStyle/>
        <a:p>
          <a:endParaRPr lang="en-GB"/>
        </a:p>
      </dgm:t>
    </dgm:pt>
    <dgm:pt modelId="{5F9BDB81-B15A-47E2-B1E9-50504FF8D334}" type="pres">
      <dgm:prSet presAssocID="{676803AD-5EF2-4FEB-AB97-C5B034BA7A0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0353817-DC56-48F7-9210-763847D1980D}" type="pres">
      <dgm:prSet presAssocID="{04C31BCC-5BD3-4272-888A-6958CEAB307E}" presName="hierRoot1" presStyleCnt="0"/>
      <dgm:spPr/>
    </dgm:pt>
    <dgm:pt modelId="{F76F9422-66A7-42D7-BFF5-4625566DE366}" type="pres">
      <dgm:prSet presAssocID="{04C31BCC-5BD3-4272-888A-6958CEAB307E}" presName="composite" presStyleCnt="0"/>
      <dgm:spPr/>
    </dgm:pt>
    <dgm:pt modelId="{FDE201C3-2CFB-4098-84EA-B12000E55835}" type="pres">
      <dgm:prSet presAssocID="{04C31BCC-5BD3-4272-888A-6958CEAB307E}" presName="background" presStyleLbl="node0" presStyleIdx="0" presStyleCnt="3"/>
      <dgm:spPr/>
    </dgm:pt>
    <dgm:pt modelId="{327E7754-C08D-4B1B-9E76-B06855686361}" type="pres">
      <dgm:prSet presAssocID="{04C31BCC-5BD3-4272-888A-6958CEAB307E}" presName="text" presStyleLbl="fgAcc0" presStyleIdx="0" presStyleCnt="3">
        <dgm:presLayoutVars>
          <dgm:chPref val="3"/>
        </dgm:presLayoutVars>
      </dgm:prSet>
      <dgm:spPr/>
    </dgm:pt>
    <dgm:pt modelId="{D605DFF2-F39B-466C-B058-8091EA866A0F}" type="pres">
      <dgm:prSet presAssocID="{04C31BCC-5BD3-4272-888A-6958CEAB307E}" presName="hierChild2" presStyleCnt="0"/>
      <dgm:spPr/>
    </dgm:pt>
    <dgm:pt modelId="{E5CD7092-BD95-4DEC-B8F3-4EC416C0C830}" type="pres">
      <dgm:prSet presAssocID="{29AFB007-1F4D-4C8B-B732-C51962380F46}" presName="hierRoot1" presStyleCnt="0"/>
      <dgm:spPr/>
    </dgm:pt>
    <dgm:pt modelId="{A2784514-382F-4165-9ED3-53C6A4055975}" type="pres">
      <dgm:prSet presAssocID="{29AFB007-1F4D-4C8B-B732-C51962380F46}" presName="composite" presStyleCnt="0"/>
      <dgm:spPr/>
    </dgm:pt>
    <dgm:pt modelId="{48444799-FBBC-47FF-8E75-967D15ADA583}" type="pres">
      <dgm:prSet presAssocID="{29AFB007-1F4D-4C8B-B732-C51962380F46}" presName="background" presStyleLbl="node0" presStyleIdx="1" presStyleCnt="3"/>
      <dgm:spPr/>
    </dgm:pt>
    <dgm:pt modelId="{E71CD11E-3677-4123-945B-6D462DD819CA}" type="pres">
      <dgm:prSet presAssocID="{29AFB007-1F4D-4C8B-B732-C51962380F46}" presName="text" presStyleLbl="fgAcc0" presStyleIdx="1" presStyleCnt="3">
        <dgm:presLayoutVars>
          <dgm:chPref val="3"/>
        </dgm:presLayoutVars>
      </dgm:prSet>
      <dgm:spPr/>
    </dgm:pt>
    <dgm:pt modelId="{AB4E7138-EDAC-495D-BA62-6A80E6DA9F89}" type="pres">
      <dgm:prSet presAssocID="{29AFB007-1F4D-4C8B-B732-C51962380F46}" presName="hierChild2" presStyleCnt="0"/>
      <dgm:spPr/>
    </dgm:pt>
    <dgm:pt modelId="{1A7C687B-272B-4F24-917D-ECD1AAD1879A}" type="pres">
      <dgm:prSet presAssocID="{A88C91C4-4578-43D3-A638-C90461E1A694}" presName="hierRoot1" presStyleCnt="0"/>
      <dgm:spPr/>
    </dgm:pt>
    <dgm:pt modelId="{33BE05CA-4070-4281-98D5-4F00FD4E1333}" type="pres">
      <dgm:prSet presAssocID="{A88C91C4-4578-43D3-A638-C90461E1A694}" presName="composite" presStyleCnt="0"/>
      <dgm:spPr/>
    </dgm:pt>
    <dgm:pt modelId="{51A6783C-2053-4D9F-AE26-48B9E9C11995}" type="pres">
      <dgm:prSet presAssocID="{A88C91C4-4578-43D3-A638-C90461E1A694}" presName="background" presStyleLbl="node0" presStyleIdx="2" presStyleCnt="3"/>
      <dgm:spPr/>
    </dgm:pt>
    <dgm:pt modelId="{A647B862-7FEA-43B3-8CCE-C2D134D06204}" type="pres">
      <dgm:prSet presAssocID="{A88C91C4-4578-43D3-A638-C90461E1A694}" presName="text" presStyleLbl="fgAcc0" presStyleIdx="2" presStyleCnt="3">
        <dgm:presLayoutVars>
          <dgm:chPref val="3"/>
        </dgm:presLayoutVars>
      </dgm:prSet>
      <dgm:spPr/>
    </dgm:pt>
    <dgm:pt modelId="{9C6E8DD9-1AC0-44C1-BEF0-D4305C3BFCBB}" type="pres">
      <dgm:prSet presAssocID="{A88C91C4-4578-43D3-A638-C90461E1A694}" presName="hierChild2" presStyleCnt="0"/>
      <dgm:spPr/>
    </dgm:pt>
  </dgm:ptLst>
  <dgm:cxnLst>
    <dgm:cxn modelId="{CAA33847-B473-4731-ABB8-C2FFD886685B}" type="presOf" srcId="{676803AD-5EF2-4FEB-AB97-C5B034BA7A09}" destId="{5F9BDB81-B15A-47E2-B1E9-50504FF8D334}" srcOrd="0" destOrd="0" presId="urn:microsoft.com/office/officeart/2005/8/layout/hierarchy1"/>
    <dgm:cxn modelId="{D028ED53-48BB-48F2-99C2-F2F70F05B711}" type="presOf" srcId="{A88C91C4-4578-43D3-A638-C90461E1A694}" destId="{A647B862-7FEA-43B3-8CCE-C2D134D06204}" srcOrd="0" destOrd="0" presId="urn:microsoft.com/office/officeart/2005/8/layout/hierarchy1"/>
    <dgm:cxn modelId="{05A1DE54-8262-4DF3-B8C2-D5E146AF89FE}" srcId="{676803AD-5EF2-4FEB-AB97-C5B034BA7A09}" destId="{04C31BCC-5BD3-4272-888A-6958CEAB307E}" srcOrd="0" destOrd="0" parTransId="{109DCB13-F29A-413E-843B-1FA28F1EB832}" sibTransId="{194C640D-8B35-4FBA-847D-387527AB8C86}"/>
    <dgm:cxn modelId="{7035388D-52F0-41CE-AC12-4DAB9A6731E4}" srcId="{676803AD-5EF2-4FEB-AB97-C5B034BA7A09}" destId="{A88C91C4-4578-43D3-A638-C90461E1A694}" srcOrd="2" destOrd="0" parTransId="{1E679F2C-D40A-4F08-AB5F-37A8C2F3C2B5}" sibTransId="{238F0CC0-977B-4C88-ACDB-F68DCB0AC398}"/>
    <dgm:cxn modelId="{53A15191-9120-4209-9B7F-1D995E792D01}" type="presOf" srcId="{04C31BCC-5BD3-4272-888A-6958CEAB307E}" destId="{327E7754-C08D-4B1B-9E76-B06855686361}" srcOrd="0" destOrd="0" presId="urn:microsoft.com/office/officeart/2005/8/layout/hierarchy1"/>
    <dgm:cxn modelId="{E8EFDD9A-788A-48F4-B461-5D4241ED6929}" srcId="{676803AD-5EF2-4FEB-AB97-C5B034BA7A09}" destId="{29AFB007-1F4D-4C8B-B732-C51962380F46}" srcOrd="1" destOrd="0" parTransId="{D4FF3F5C-12D6-4EA3-9048-81A78ECD1840}" sibTransId="{D015C0A2-5F85-488C-9E0B-9AABA1FEAD39}"/>
    <dgm:cxn modelId="{D235DCE0-2A69-465E-B3D6-BFC0B64E2799}" type="presOf" srcId="{29AFB007-1F4D-4C8B-B732-C51962380F46}" destId="{E71CD11E-3677-4123-945B-6D462DD819CA}" srcOrd="0" destOrd="0" presId="urn:microsoft.com/office/officeart/2005/8/layout/hierarchy1"/>
    <dgm:cxn modelId="{532DADF2-D450-4EF2-9DEB-E90D50919B57}" type="presParOf" srcId="{5F9BDB81-B15A-47E2-B1E9-50504FF8D334}" destId="{00353817-DC56-48F7-9210-763847D1980D}" srcOrd="0" destOrd="0" presId="urn:microsoft.com/office/officeart/2005/8/layout/hierarchy1"/>
    <dgm:cxn modelId="{5AA4FBF7-5172-41E7-AC4D-C3C0331F04BA}" type="presParOf" srcId="{00353817-DC56-48F7-9210-763847D1980D}" destId="{F76F9422-66A7-42D7-BFF5-4625566DE366}" srcOrd="0" destOrd="0" presId="urn:microsoft.com/office/officeart/2005/8/layout/hierarchy1"/>
    <dgm:cxn modelId="{A4BC480E-113E-4644-912D-FC814703FC94}" type="presParOf" srcId="{F76F9422-66A7-42D7-BFF5-4625566DE366}" destId="{FDE201C3-2CFB-4098-84EA-B12000E55835}" srcOrd="0" destOrd="0" presId="urn:microsoft.com/office/officeart/2005/8/layout/hierarchy1"/>
    <dgm:cxn modelId="{149A8E31-550B-4BA8-8FF1-452BABF22E46}" type="presParOf" srcId="{F76F9422-66A7-42D7-BFF5-4625566DE366}" destId="{327E7754-C08D-4B1B-9E76-B06855686361}" srcOrd="1" destOrd="0" presId="urn:microsoft.com/office/officeart/2005/8/layout/hierarchy1"/>
    <dgm:cxn modelId="{B5C30ACA-EAC4-4B02-9B90-D64DFF45D6FB}" type="presParOf" srcId="{00353817-DC56-48F7-9210-763847D1980D}" destId="{D605DFF2-F39B-466C-B058-8091EA866A0F}" srcOrd="1" destOrd="0" presId="urn:microsoft.com/office/officeart/2005/8/layout/hierarchy1"/>
    <dgm:cxn modelId="{BCF57640-462F-4BB8-88DA-7A2D27BF71A4}" type="presParOf" srcId="{5F9BDB81-B15A-47E2-B1E9-50504FF8D334}" destId="{E5CD7092-BD95-4DEC-B8F3-4EC416C0C830}" srcOrd="1" destOrd="0" presId="urn:microsoft.com/office/officeart/2005/8/layout/hierarchy1"/>
    <dgm:cxn modelId="{E7C34BBF-B584-442B-9996-180EA7382C22}" type="presParOf" srcId="{E5CD7092-BD95-4DEC-B8F3-4EC416C0C830}" destId="{A2784514-382F-4165-9ED3-53C6A4055975}" srcOrd="0" destOrd="0" presId="urn:microsoft.com/office/officeart/2005/8/layout/hierarchy1"/>
    <dgm:cxn modelId="{6E4C9820-011D-4EE2-87AF-E1EBE83F05EB}" type="presParOf" srcId="{A2784514-382F-4165-9ED3-53C6A4055975}" destId="{48444799-FBBC-47FF-8E75-967D15ADA583}" srcOrd="0" destOrd="0" presId="urn:microsoft.com/office/officeart/2005/8/layout/hierarchy1"/>
    <dgm:cxn modelId="{AFEEB39B-E83C-48C2-8D56-FD0AB74B52F2}" type="presParOf" srcId="{A2784514-382F-4165-9ED3-53C6A4055975}" destId="{E71CD11E-3677-4123-945B-6D462DD819CA}" srcOrd="1" destOrd="0" presId="urn:microsoft.com/office/officeart/2005/8/layout/hierarchy1"/>
    <dgm:cxn modelId="{010D19BE-B5C5-4631-A30B-BCFCACF5CBB2}" type="presParOf" srcId="{E5CD7092-BD95-4DEC-B8F3-4EC416C0C830}" destId="{AB4E7138-EDAC-495D-BA62-6A80E6DA9F89}" srcOrd="1" destOrd="0" presId="urn:microsoft.com/office/officeart/2005/8/layout/hierarchy1"/>
    <dgm:cxn modelId="{8F224274-A0F6-48A8-B042-5769D54778BB}" type="presParOf" srcId="{5F9BDB81-B15A-47E2-B1E9-50504FF8D334}" destId="{1A7C687B-272B-4F24-917D-ECD1AAD1879A}" srcOrd="2" destOrd="0" presId="urn:microsoft.com/office/officeart/2005/8/layout/hierarchy1"/>
    <dgm:cxn modelId="{37E21BBA-258B-4150-A677-CF7F3F835564}" type="presParOf" srcId="{1A7C687B-272B-4F24-917D-ECD1AAD1879A}" destId="{33BE05CA-4070-4281-98D5-4F00FD4E1333}" srcOrd="0" destOrd="0" presId="urn:microsoft.com/office/officeart/2005/8/layout/hierarchy1"/>
    <dgm:cxn modelId="{87F1EF1F-5AA5-4035-AC41-957A09D67C88}" type="presParOf" srcId="{33BE05CA-4070-4281-98D5-4F00FD4E1333}" destId="{51A6783C-2053-4D9F-AE26-48B9E9C11995}" srcOrd="0" destOrd="0" presId="urn:microsoft.com/office/officeart/2005/8/layout/hierarchy1"/>
    <dgm:cxn modelId="{AC18926F-65AA-45C5-BF71-FD3B17FE1531}" type="presParOf" srcId="{33BE05CA-4070-4281-98D5-4F00FD4E1333}" destId="{A647B862-7FEA-43B3-8CCE-C2D134D06204}" srcOrd="1" destOrd="0" presId="urn:microsoft.com/office/officeart/2005/8/layout/hierarchy1"/>
    <dgm:cxn modelId="{ED672F42-66DE-4469-AAED-BC6FCE96BF27}" type="presParOf" srcId="{1A7C687B-272B-4F24-917D-ECD1AAD1879A}" destId="{9C6E8DD9-1AC0-44C1-BEF0-D4305C3BFCB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201C3-2CFB-4098-84EA-B12000E55835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E7754-C08D-4B1B-9E76-B06855686361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Public / State Owned</a:t>
          </a:r>
        </a:p>
      </dsp:txBody>
      <dsp:txXfrm>
        <a:off x="378614" y="886531"/>
        <a:ext cx="2810360" cy="1744948"/>
      </dsp:txXfrm>
    </dsp:sp>
    <dsp:sp modelId="{48444799-FBBC-47FF-8E75-967D15ADA583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1CD11E-3677-4123-945B-6D462DD819CA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Private / Commercial</a:t>
          </a:r>
        </a:p>
      </dsp:txBody>
      <dsp:txXfrm>
        <a:off x="3946203" y="886531"/>
        <a:ext cx="2810360" cy="1744948"/>
      </dsp:txXfrm>
    </dsp:sp>
    <dsp:sp modelId="{51A6783C-2053-4D9F-AE26-48B9E9C11995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47B862-7FEA-43B3-8CCE-C2D134D06204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Community</a:t>
          </a:r>
        </a:p>
      </dsp:txBody>
      <dsp:txXfrm>
        <a:off x="7513791" y="886531"/>
        <a:ext cx="2810360" cy="1744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9867D-2171-A92B-73CC-CDFF2DCB6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1D9075-DDFB-DF54-0A88-ACD6B0D59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C4838-5CDD-71BE-544C-6E7324D5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3DF6-D7D2-4A43-9802-BDD0707663BA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72F15-D5CE-86E0-FA4E-A7AFFD1B0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89129-D1FC-4F08-C972-3956CDF31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E3D2-7A17-4F0A-A0E2-3F16E53D0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941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FA7D8-2EC6-D5D5-FFD5-BF78A8D88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5AEA32-773F-3353-A4EB-D2293BDDD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ABB7B-D047-AC64-03AB-597CC4D1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3DF6-D7D2-4A43-9802-BDD0707663BA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B28A8-903B-5686-90DF-DC2FD8BE9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64A69-0D67-75BE-0CC8-9552EE08F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E3D2-7A17-4F0A-A0E2-3F16E53D0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396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31B724-1985-7A27-855A-52B5DDC85D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0239EF-5B98-E555-D3F4-E74773558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44506-233A-1B8E-000C-FBD6A56CF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3DF6-D7D2-4A43-9802-BDD0707663BA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95716-0119-5FBB-1DCE-B1AFBE50D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9A5E5-2EA1-0F6B-C2E1-D4A3C3AA8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E3D2-7A17-4F0A-A0E2-3F16E53D0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470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0B61C-9616-6FE6-8C5F-8B1C4DD56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1F655-7579-E677-2441-86C033860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6C87-3E17-2711-045C-03746C2E9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3DF6-D7D2-4A43-9802-BDD0707663BA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F63CA-3DC4-5EC5-8AFB-37C4196DD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593A1-D2B9-2F19-761F-F2ABAC4C2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E3D2-7A17-4F0A-A0E2-3F16E53D0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97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FD001-4583-5C0C-0CFE-2D46E7764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E50DA-ABB4-CE3B-9629-A786F0D87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C7959-0094-74E3-A7CE-4CA04317E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3DF6-D7D2-4A43-9802-BDD0707663BA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DA2C0-DB58-D6E8-50E0-77BB56E74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D5F71-1A5E-D2D8-89D6-28DB76C6B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E3D2-7A17-4F0A-A0E2-3F16E53D0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64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4AFEE-5290-B633-0FBD-6134B555B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F659C-981C-6F43-B2D5-453CE17981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F53CC2-FB46-C85F-60C8-D9114CD1A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37F09E-70D7-7346-6982-E16A1D0F2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3DF6-D7D2-4A43-9802-BDD0707663BA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5A8C7-F0F1-969C-9DFE-1F57E6FDE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C55D76-DA1D-826A-0A5F-C74FD327A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E3D2-7A17-4F0A-A0E2-3F16E53D0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36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C4E94-12EE-2509-0B18-750B14410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1A4C4-3B14-4E3F-9EA5-5B696A62F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9E7C6-93DB-EC46-A47C-D9009358A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659FE6-F4A6-1627-7CC0-928B314ABF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332469-BF47-9E7C-AE32-F8F3898BF0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384FAC-918C-7F4F-5AE5-0FED6ADAA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3DF6-D7D2-4A43-9802-BDD0707663BA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F655B5-6CBF-BE1B-3C00-8DF8A11D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D3BFEC-A4CB-D539-1780-484B4609D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E3D2-7A17-4F0A-A0E2-3F16E53D0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017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78442-6CF6-1530-AEA4-59CAD7DBB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58D95A-6E92-6F76-B45E-BF298286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3DF6-D7D2-4A43-9802-BDD0707663BA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EAB25-DAFA-E067-C792-96E6C9105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1E289-AA13-BCF1-B89F-9F6446F8C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E3D2-7A17-4F0A-A0E2-3F16E53D0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618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FA3542-7AE4-247F-8450-82E58464B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3DF6-D7D2-4A43-9802-BDD0707663BA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2DDF46-B85F-65F0-B8F5-54E64F779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73C64-1F11-01DE-59CF-137A2BF5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E3D2-7A17-4F0A-A0E2-3F16E53D0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16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CAE7B-5D03-52FF-DC83-D7A173AF5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4AE2B-B7D5-FB9D-B268-F662BB282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6002B2-72A7-0D0F-C6AC-E2096323A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B8DCBF-DED0-8D2A-BA95-62B0B638E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3DF6-D7D2-4A43-9802-BDD0707663BA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E33270-CC8E-32B3-5774-A68D632B5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1D065A-4F29-BE89-0C39-7F0FF9D6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E3D2-7A17-4F0A-A0E2-3F16E53D0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307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25F42-C613-BED7-BCF7-BE992C85E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BD3209-A20E-B66B-D3D0-FD8F74B062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764DA1-6F0E-9E15-E7B4-5D5A21B13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E9ECEC-0827-5552-D309-3C4D262F4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3DF6-D7D2-4A43-9802-BDD0707663BA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0FE09-517D-108B-9CB0-585E9CBCC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C6BF1-654D-AAD5-A55A-9D70A220B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E3D2-7A17-4F0A-A0E2-3F16E53D0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196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6873E4-3CB5-A94D-A56C-03BD70C1C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D2CA9-5525-37F4-8B43-74C4A7D64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2D35E-CD2E-6650-3DBB-A1BB5825C0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03DF6-D7D2-4A43-9802-BDD0707663BA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0EF8B-D9A2-361A-7556-D1C7F7E9A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3B826-814B-F9EC-ECD1-A649B2D15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EE3D2-7A17-4F0A-A0E2-3F16E53D0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52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guardian.com/business/2024/mar/13/telegraph-takeover-uae-uk-planning-new-laws-prevent-foreign-states-owning-assets#:~:text=The%20UK%20government%20plans%20to,United%20Arab%20Emirates%2Dbacked%20consortium.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theguardian.com/business/mergers-and-acquisition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B863C1-6083-4726-A1A9-FDA0A8CB8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236" y="4063696"/>
            <a:ext cx="4425551" cy="23876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TV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6BD5A7-747F-FC94-8242-717605483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235" y="5154316"/>
            <a:ext cx="4425551" cy="188175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Approaches, Concepts and Ideas.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5976" y="2130090"/>
            <a:ext cx="457824" cy="4454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1156773-3FB3-46D9-9F87-821287404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3872" y="3116072"/>
            <a:ext cx="4378128" cy="3741928"/>
          </a:xfrm>
          <a:custGeom>
            <a:avLst/>
            <a:gdLst>
              <a:gd name="connsiteX0" fmla="*/ 2605183 w 4378128"/>
              <a:gd name="connsiteY0" fmla="*/ 0 h 3741928"/>
              <a:gd name="connsiteX1" fmla="*/ 4262321 w 4378128"/>
              <a:gd name="connsiteY1" fmla="*/ 594897 h 3741928"/>
              <a:gd name="connsiteX2" fmla="*/ 4378128 w 4378128"/>
              <a:gd name="connsiteY2" fmla="*/ 700149 h 3741928"/>
              <a:gd name="connsiteX3" fmla="*/ 4378128 w 4378128"/>
              <a:gd name="connsiteY3" fmla="*/ 3741928 h 3741928"/>
              <a:gd name="connsiteX4" fmla="*/ 263831 w 4378128"/>
              <a:gd name="connsiteY4" fmla="*/ 3741928 h 3741928"/>
              <a:gd name="connsiteX5" fmla="*/ 204729 w 4378128"/>
              <a:gd name="connsiteY5" fmla="*/ 3619238 h 3741928"/>
              <a:gd name="connsiteX6" fmla="*/ 0 w 4378128"/>
              <a:gd name="connsiteY6" fmla="*/ 2605183 h 3741928"/>
              <a:gd name="connsiteX7" fmla="*/ 2605183 w 4378128"/>
              <a:gd name="connsiteY7" fmla="*/ 0 h 374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128" h="37419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8EA24D0-C854-4AA8-B8FD-D252660D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99731" y="1"/>
            <a:ext cx="4208478" cy="3678281"/>
          </a:xfrm>
          <a:custGeom>
            <a:avLst/>
            <a:gdLst>
              <a:gd name="connsiteX0" fmla="*/ 711074 w 4208478"/>
              <a:gd name="connsiteY0" fmla="*/ 0 h 3678281"/>
              <a:gd name="connsiteX1" fmla="*/ 3497404 w 4208478"/>
              <a:gd name="connsiteY1" fmla="*/ 0 h 3678281"/>
              <a:gd name="connsiteX2" fmla="*/ 3592161 w 4208478"/>
              <a:gd name="connsiteY2" fmla="*/ 86120 h 3678281"/>
              <a:gd name="connsiteX3" fmla="*/ 4208478 w 4208478"/>
              <a:gd name="connsiteY3" fmla="*/ 1574042 h 3678281"/>
              <a:gd name="connsiteX4" fmla="*/ 2104239 w 4208478"/>
              <a:gd name="connsiteY4" fmla="*/ 3678281 h 3678281"/>
              <a:gd name="connsiteX5" fmla="*/ 0 w 4208478"/>
              <a:gd name="connsiteY5" fmla="*/ 1574042 h 3678281"/>
              <a:gd name="connsiteX6" fmla="*/ 616318 w 4208478"/>
              <a:gd name="connsiteY6" fmla="*/ 86120 h 367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8478" h="3678281">
                <a:moveTo>
                  <a:pt x="711074" y="0"/>
                </a:moveTo>
                <a:lnTo>
                  <a:pt x="3497404" y="0"/>
                </a:lnTo>
                <a:lnTo>
                  <a:pt x="3592161" y="86120"/>
                </a:lnTo>
                <a:cubicBezTo>
                  <a:pt x="3972953" y="466913"/>
                  <a:pt x="4208478" y="992973"/>
                  <a:pt x="4208478" y="1574042"/>
                </a:cubicBezTo>
                <a:cubicBezTo>
                  <a:pt x="4208478" y="2736181"/>
                  <a:pt x="3266378" y="3678281"/>
                  <a:pt x="2104239" y="3678281"/>
                </a:cubicBezTo>
                <a:cubicBezTo>
                  <a:pt x="942100" y="3678281"/>
                  <a:pt x="0" y="2736181"/>
                  <a:pt x="0" y="1574042"/>
                </a:cubicBezTo>
                <a:cubicBezTo>
                  <a:pt x="0" y="992973"/>
                  <a:pt x="235525" y="466913"/>
                  <a:pt x="616318" y="86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Television">
            <a:extLst>
              <a:ext uri="{FF2B5EF4-FFF2-40B4-BE49-F238E27FC236}">
                <a16:creationId xmlns:a16="http://schemas.microsoft.com/office/drawing/2014/main" id="{570779BA-ED3E-6098-327B-8919C2A9E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8285" y="3884066"/>
            <a:ext cx="2567230" cy="2567230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pic>
        <p:nvPicPr>
          <p:cNvPr id="5" name="Picture 2" descr="By David Hesmondhalgh - The Cultural ...">
            <a:extLst>
              <a:ext uri="{FF2B5EF4-FFF2-40B4-BE49-F238E27FC236}">
                <a16:creationId xmlns:a16="http://schemas.microsoft.com/office/drawing/2014/main" id="{3421C2DE-A1DE-A907-7CE8-551367291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2" b="2"/>
          <a:stretch/>
        </p:blipFill>
        <p:spPr bwMode="auto">
          <a:xfrm>
            <a:off x="9154160" y="4386108"/>
            <a:ext cx="904240" cy="1331504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edia Theory for A Level: The Essential ...">
            <a:extLst>
              <a:ext uri="{FF2B5EF4-FFF2-40B4-BE49-F238E27FC236}">
                <a16:creationId xmlns:a16="http://schemas.microsoft.com/office/drawing/2014/main" id="{B74C4ED5-B9AE-2C32-6592-E167D4C40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957" y="229299"/>
            <a:ext cx="172402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8ED798-CBBE-57CE-9EB4-F3103B40CD2A}"/>
              </a:ext>
            </a:extLst>
          </p:cNvPr>
          <p:cNvSpPr txBox="1"/>
          <p:nvPr/>
        </p:nvSpPr>
        <p:spPr>
          <a:xfrm>
            <a:off x="1460900" y="970954"/>
            <a:ext cx="42084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Please try to read the following Chapters from your book: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12 </a:t>
            </a:r>
            <a:r>
              <a:rPr lang="en-US" sz="2400" b="1" dirty="0"/>
              <a:t>Ownership Effects</a:t>
            </a:r>
            <a:r>
              <a:rPr lang="en-US" sz="2400" dirty="0"/>
              <a:t>: James Curran and Jean Seaton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13 </a:t>
            </a:r>
            <a:r>
              <a:rPr lang="en-US" sz="2400" b="1" dirty="0"/>
              <a:t>Regulation</a:t>
            </a:r>
            <a:r>
              <a:rPr lang="en-US" sz="2400" dirty="0"/>
              <a:t>: Sonia Livingstone and Peter Lunt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14 </a:t>
            </a:r>
            <a:r>
              <a:rPr lang="en-US" sz="2400" b="1" dirty="0"/>
              <a:t>The Culture Industry</a:t>
            </a:r>
            <a:r>
              <a:rPr lang="en-US" sz="2400" dirty="0"/>
              <a:t>: David Hesmondhalgh</a:t>
            </a:r>
            <a:endParaRPr lang="en-GB" sz="2400" dirty="0"/>
          </a:p>
        </p:txBody>
      </p:sp>
      <p:sp>
        <p:nvSpPr>
          <p:cNvPr id="10" name="Arrow: Up-Down 9">
            <a:extLst>
              <a:ext uri="{FF2B5EF4-FFF2-40B4-BE49-F238E27FC236}">
                <a16:creationId xmlns:a16="http://schemas.microsoft.com/office/drawing/2014/main" id="{EE167FF5-F619-B180-EC31-381CFBAAB7F8}"/>
              </a:ext>
            </a:extLst>
          </p:cNvPr>
          <p:cNvSpPr/>
          <p:nvPr/>
        </p:nvSpPr>
        <p:spPr>
          <a:xfrm>
            <a:off x="5349419" y="5343524"/>
            <a:ext cx="1241882" cy="1186561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7C10357-D1D1-AD5A-9325-1777097EBDAA}"/>
              </a:ext>
            </a:extLst>
          </p:cNvPr>
          <p:cNvSpPr/>
          <p:nvPr/>
        </p:nvSpPr>
        <p:spPr>
          <a:xfrm>
            <a:off x="4925488" y="1280676"/>
            <a:ext cx="1574836" cy="5965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F86DB0-DF79-5ABE-A279-57E805DBDD4D}"/>
              </a:ext>
            </a:extLst>
          </p:cNvPr>
          <p:cNvCxnSpPr>
            <a:cxnSpLocks/>
          </p:cNvCxnSpPr>
          <p:nvPr/>
        </p:nvCxnSpPr>
        <p:spPr>
          <a:xfrm>
            <a:off x="5133703" y="4038547"/>
            <a:ext cx="3734072" cy="709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52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A3546-84A7-8AF3-38EB-6CCCB89C2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TRANSNATIONAL MEDIA CORPORATIONS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THE IMPACT OF GLOBALISATION</a:t>
            </a:r>
            <a:endParaRPr lang="en-GB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E6D7AEAF-B238-0CEE-C2BA-766EC8E7A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49" y="1838324"/>
            <a:ext cx="10567737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A3349F-5926-6FF5-5CF2-EC8289C5A669}"/>
              </a:ext>
            </a:extLst>
          </p:cNvPr>
          <p:cNvSpPr txBox="1"/>
          <p:nvPr/>
        </p:nvSpPr>
        <p:spPr>
          <a:xfrm rot="16200000">
            <a:off x="-3203575" y="3190474"/>
            <a:ext cx="6857999" cy="477054"/>
          </a:xfrm>
          <a:prstGeom prst="rect">
            <a:avLst/>
          </a:prstGeom>
          <a:solidFill>
            <a:srgbClr val="FFAD0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i="1" dirty="0"/>
              <a:t>Read ~ Talk ~ Discuss ~ Respond ~ Make notes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3BABE9-05E4-A0BC-F6AF-C79ACA46C970}"/>
              </a:ext>
            </a:extLst>
          </p:cNvPr>
          <p:cNvSpPr txBox="1"/>
          <p:nvPr/>
        </p:nvSpPr>
        <p:spPr>
          <a:xfrm rot="713931">
            <a:off x="11165321" y="-229641"/>
            <a:ext cx="8616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AD09"/>
                </a:solidFill>
              </a:rPr>
              <a:t>£$%</a:t>
            </a:r>
            <a:endParaRPr lang="en-GB" sz="7200" b="1" dirty="0">
              <a:solidFill>
                <a:srgbClr val="FFAD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61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396AB-DDD5-192A-ACBB-EC976803D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924" y="365125"/>
            <a:ext cx="8143876" cy="1325563"/>
          </a:xfrm>
        </p:spPr>
        <p:txBody>
          <a:bodyPr/>
          <a:lstStyle/>
          <a:p>
            <a:r>
              <a:rPr lang="en-US" b="1" dirty="0"/>
              <a:t>Generic Conventions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FBF14-7E07-6B9C-F861-3A21CA813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9924" y="1368493"/>
            <a:ext cx="8143875" cy="4589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Think about the way in which the TV </a:t>
            </a:r>
            <a:r>
              <a:rPr lang="en-US" dirty="0" err="1"/>
              <a:t>programme</a:t>
            </a:r>
            <a:r>
              <a:rPr lang="en-US" dirty="0"/>
              <a:t> you have watched is able to </a:t>
            </a:r>
            <a:r>
              <a:rPr lang="en-US" i="1" dirty="0"/>
              <a:t>mitigate </a:t>
            </a:r>
            <a:r>
              <a:rPr lang="en-US" dirty="0"/>
              <a:t>risk (Hesmondhalgh) by conforming to generic expectations. Think about:</a:t>
            </a:r>
          </a:p>
          <a:p>
            <a:r>
              <a:rPr lang="en-US" dirty="0"/>
              <a:t>Characters (</a:t>
            </a:r>
            <a:r>
              <a:rPr lang="en-US" b="1" dirty="0"/>
              <a:t>Propp</a:t>
            </a:r>
            <a:r>
              <a:rPr lang="en-US" dirty="0"/>
              <a:t>)</a:t>
            </a:r>
          </a:p>
          <a:p>
            <a:r>
              <a:rPr lang="en-US" dirty="0"/>
              <a:t>Themes (</a:t>
            </a:r>
            <a:r>
              <a:rPr lang="en-US" b="1" dirty="0"/>
              <a:t>Levi-Strauss</a:t>
            </a:r>
            <a:r>
              <a:rPr lang="en-US" dirty="0"/>
              <a:t>)</a:t>
            </a:r>
          </a:p>
          <a:p>
            <a:r>
              <a:rPr lang="en-US" dirty="0"/>
              <a:t>Structure (</a:t>
            </a:r>
            <a:r>
              <a:rPr lang="en-US" b="1" dirty="0"/>
              <a:t>Todorov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GB" dirty="0"/>
              <a:t>Did your programme present a set of </a:t>
            </a:r>
            <a:r>
              <a:rPr lang="en-GB" i="1" dirty="0"/>
              <a:t>predictable </a:t>
            </a:r>
            <a:r>
              <a:rPr lang="en-GB" dirty="0"/>
              <a:t>expectations along with some </a:t>
            </a:r>
            <a:r>
              <a:rPr lang="en-GB" i="1" dirty="0"/>
              <a:t>innovations? </a:t>
            </a:r>
          </a:p>
          <a:p>
            <a:pPr marL="0" indent="0">
              <a:buNone/>
            </a:pPr>
            <a:r>
              <a:rPr lang="en-GB" dirty="0"/>
              <a:t>This is the basis of genre theory (</a:t>
            </a:r>
            <a:r>
              <a:rPr lang="en-GB" b="1" dirty="0"/>
              <a:t>Steve Neale</a:t>
            </a:r>
            <a:r>
              <a:rPr lang="en-GB" dirty="0"/>
              <a:t>, chapter 4 of your book pp 39-49)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6ED3DE-23E9-12BD-8B81-93456CDD5EFF}"/>
              </a:ext>
            </a:extLst>
          </p:cNvPr>
          <p:cNvSpPr txBox="1"/>
          <p:nvPr/>
        </p:nvSpPr>
        <p:spPr>
          <a:xfrm>
            <a:off x="3209923" y="6281807"/>
            <a:ext cx="7677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Re-visit ~ Re-cap ~ Re-read ~ Talk ~ Discuss ~ Respond ~ Make notes</a:t>
            </a:r>
          </a:p>
        </p:txBody>
      </p:sp>
      <p:pic>
        <p:nvPicPr>
          <p:cNvPr id="5" name="Picture 2" descr="By David Hesmondhalgh - The Cultural ...">
            <a:extLst>
              <a:ext uri="{FF2B5EF4-FFF2-40B4-BE49-F238E27FC236}">
                <a16:creationId xmlns:a16="http://schemas.microsoft.com/office/drawing/2014/main" id="{F906EA6B-1F3B-A050-2744-27B3DE3A0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2" b="2"/>
          <a:stretch/>
        </p:blipFill>
        <p:spPr bwMode="auto">
          <a:xfrm>
            <a:off x="0" y="-5212"/>
            <a:ext cx="2952750" cy="6863211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965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F140E6-F6E7-47B0-C988-F915E9734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7591579" y="2819554"/>
            <a:ext cx="6857997" cy="1218894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How does the Media provide enjoyment and escapism?</a:t>
            </a:r>
          </a:p>
        </p:txBody>
      </p:sp>
      <p:sp>
        <p:nvSpPr>
          <p:cNvPr id="1040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33D44B-AC1A-76FB-3BE0-8283BF48B4E9}"/>
              </a:ext>
            </a:extLst>
          </p:cNvPr>
          <p:cNvSpPr txBox="1"/>
          <p:nvPr/>
        </p:nvSpPr>
        <p:spPr>
          <a:xfrm rot="5400000">
            <a:off x="6791220" y="3219801"/>
            <a:ext cx="6839712" cy="400110"/>
          </a:xfrm>
          <a:prstGeom prst="rect">
            <a:avLst/>
          </a:prstGeom>
          <a:solidFill>
            <a:srgbClr val="FFAD09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Richard Dyer proposed the idea of ‘UTOPIAN POSSIBILITIES’</a:t>
            </a:r>
            <a:endParaRPr lang="en-GB" sz="20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552B2F-1B94-DEBC-ABDD-77F918DA4CC8}"/>
              </a:ext>
            </a:extLst>
          </p:cNvPr>
          <p:cNvSpPr txBox="1"/>
          <p:nvPr/>
        </p:nvSpPr>
        <p:spPr>
          <a:xfrm>
            <a:off x="727150" y="231795"/>
            <a:ext cx="5767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Listen ~ Talk ~ Discuss ~ Respond ~ Make notes</a:t>
            </a:r>
          </a:p>
        </p:txBody>
      </p:sp>
      <p:pic>
        <p:nvPicPr>
          <p:cNvPr id="7170" name="Picture 2" descr="Dyer's 'Entertainment and Utopia ...">
            <a:extLst>
              <a:ext uri="{FF2B5EF4-FFF2-40B4-BE49-F238E27FC236}">
                <a16:creationId xmlns:a16="http://schemas.microsoft.com/office/drawing/2014/main" id="{D4688D3D-CF0C-3659-7C5B-8D839A2EF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91" y="863700"/>
            <a:ext cx="6846759" cy="510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38C0EB-C8F0-A802-3100-D64224EF5D51}"/>
              </a:ext>
            </a:extLst>
          </p:cNvPr>
          <p:cNvSpPr txBox="1"/>
          <p:nvPr/>
        </p:nvSpPr>
        <p:spPr>
          <a:xfrm>
            <a:off x="7243127" y="2659341"/>
            <a:ext cx="22982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TASK: Take each of the concepts presented by Dyer and show how your TV episode presents a solution.</a:t>
            </a:r>
            <a:endParaRPr lang="en-GB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9BBCD7-1978-D37E-F4C2-52DA5DE96173}"/>
              </a:ext>
            </a:extLst>
          </p:cNvPr>
          <p:cNvSpPr txBox="1"/>
          <p:nvPr/>
        </p:nvSpPr>
        <p:spPr>
          <a:xfrm>
            <a:off x="0" y="6256873"/>
            <a:ext cx="9541351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 U D I E N C E    T H E O R Y</a:t>
            </a:r>
            <a:endParaRPr lang="en-GB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7A3E0F-7515-3A58-A078-05DAC7D0E3AB}"/>
              </a:ext>
            </a:extLst>
          </p:cNvPr>
          <p:cNvSpPr txBox="1"/>
          <p:nvPr/>
        </p:nvSpPr>
        <p:spPr>
          <a:xfrm>
            <a:off x="7243127" y="8637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Richard Dyer</a:t>
            </a:r>
            <a:r>
              <a:rPr lang="en-US" dirty="0"/>
              <a:t>’s</a:t>
            </a:r>
            <a:r>
              <a:rPr lang="en-US" b="1" dirty="0"/>
              <a:t> </a:t>
            </a:r>
            <a:r>
              <a:rPr lang="en-US" dirty="0"/>
              <a:t>Theory of</a:t>
            </a:r>
            <a:r>
              <a:rPr lang="en-US" b="1" dirty="0"/>
              <a:t> Utopian Possibilities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0689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67B520-5E54-EC60-E82B-0C39BF7AF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Ready to write an essay now?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Pencil">
            <a:extLst>
              <a:ext uri="{FF2B5EF4-FFF2-40B4-BE49-F238E27FC236}">
                <a16:creationId xmlns:a16="http://schemas.microsoft.com/office/drawing/2014/main" id="{0212EC74-54FB-AD52-7710-281332509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7597" y="666728"/>
            <a:ext cx="5465791" cy="54657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27812B-2275-D095-0093-E8E64C1FBFFF}"/>
              </a:ext>
            </a:extLst>
          </p:cNvPr>
          <p:cNvSpPr txBox="1"/>
          <p:nvPr/>
        </p:nvSpPr>
        <p:spPr>
          <a:xfrm>
            <a:off x="1236987" y="5365799"/>
            <a:ext cx="265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now on essays will not be open book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559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F140E6-F6E7-47B0-C988-F915E9734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7120718" y="2521908"/>
            <a:ext cx="6889104" cy="178308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What is the purpose of the media?</a:t>
            </a:r>
          </a:p>
        </p:txBody>
      </p:sp>
      <p:sp>
        <p:nvSpPr>
          <p:cNvPr id="1040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4C2CC44C-FA92-11F1-AAC6-D12F4D5C7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58" y="31104"/>
            <a:ext cx="8889283" cy="666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33D44B-AC1A-76FB-3BE0-8283BF48B4E9}"/>
              </a:ext>
            </a:extLst>
          </p:cNvPr>
          <p:cNvSpPr txBox="1"/>
          <p:nvPr/>
        </p:nvSpPr>
        <p:spPr>
          <a:xfrm rot="5400000">
            <a:off x="-3207076" y="3260049"/>
            <a:ext cx="6858000" cy="400110"/>
          </a:xfrm>
          <a:prstGeom prst="rect">
            <a:avLst/>
          </a:prstGeom>
          <a:solidFill>
            <a:srgbClr val="FFAD09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The Media as a source of ‘USES AND GRATIFICATIONS’</a:t>
            </a:r>
            <a:endParaRPr lang="en-GB" sz="20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552B2F-1B94-DEBC-ABDD-77F918DA4CC8}"/>
              </a:ext>
            </a:extLst>
          </p:cNvPr>
          <p:cNvSpPr txBox="1"/>
          <p:nvPr/>
        </p:nvSpPr>
        <p:spPr>
          <a:xfrm>
            <a:off x="2079700" y="159933"/>
            <a:ext cx="5767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Listen ~ Talk ~ Discuss ~ Respond ~ Make notes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D2F6E4-44AE-3D86-301D-0821E0D0B941}"/>
              </a:ext>
            </a:extLst>
          </p:cNvPr>
          <p:cNvSpPr txBox="1"/>
          <p:nvPr/>
        </p:nvSpPr>
        <p:spPr>
          <a:xfrm>
            <a:off x="434323" y="6486525"/>
            <a:ext cx="8652527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 U D I E N C E    T H E O R Y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3521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E764DF-FD29-87CF-C587-18DE89C35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Media Ownership</a:t>
            </a:r>
            <a:endParaRPr lang="en-GB" sz="48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DABB527-F646-55C9-A6FB-FAA6955773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4021703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31065BB-A56E-505D-4B2B-39CA825FC404}"/>
              </a:ext>
            </a:extLst>
          </p:cNvPr>
          <p:cNvSpPr txBox="1"/>
          <p:nvPr/>
        </p:nvSpPr>
        <p:spPr>
          <a:xfrm>
            <a:off x="838201" y="5891976"/>
            <a:ext cx="10515600" cy="369332"/>
          </a:xfrm>
          <a:prstGeom prst="rect">
            <a:avLst/>
          </a:prstGeom>
          <a:solidFill>
            <a:srgbClr val="FFAD09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WHAT ARE THE ADVANTAGES, BENEFITS AND DRAWBACKS OF EACH SYSTEM?</a:t>
            </a:r>
            <a:endParaRPr lang="en-GB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0E8555-CEA9-B176-F2FE-042775E5C5A2}"/>
              </a:ext>
            </a:extLst>
          </p:cNvPr>
          <p:cNvSpPr txBox="1"/>
          <p:nvPr/>
        </p:nvSpPr>
        <p:spPr>
          <a:xfrm>
            <a:off x="731524" y="2832853"/>
            <a:ext cx="10816041" cy="369318"/>
          </a:xfrm>
          <a:prstGeom prst="rect">
            <a:avLst/>
          </a:prstGeom>
          <a:solidFill>
            <a:srgbClr val="FFAD0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NAME AT LEAST ONE EXAMPLE FROM EACH TYPE OF OWNERSHIP IN TERMS OF TELEVISION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18518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F140E6-F6E7-47B0-C988-F915E9734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0343" y="427162"/>
            <a:ext cx="4380156" cy="17830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5400" dirty="0"/>
              <a:t>Why does ownership matter?</a:t>
            </a:r>
          </a:p>
        </p:txBody>
      </p:sp>
      <p:pic>
        <p:nvPicPr>
          <p:cNvPr id="1026" name="Picture 2" descr="By David Hesmondhalgh - The Cultural ...">
            <a:extLst>
              <a:ext uri="{FF2B5EF4-FFF2-40B4-BE49-F238E27FC236}">
                <a16:creationId xmlns:a16="http://schemas.microsoft.com/office/drawing/2014/main" id="{26E70563-1DA9-5232-64B6-655EDADBC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2" b="2"/>
          <a:stretch/>
        </p:blipFill>
        <p:spPr bwMode="auto">
          <a:xfrm>
            <a:off x="6094476" y="-103064"/>
            <a:ext cx="1689057" cy="2487155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FBBC41A-24D8-6DD2-0B2C-2FAD700E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849" y="0"/>
            <a:ext cx="62848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A8061-673D-7AB3-E265-D30DFF001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0867" y="2722646"/>
            <a:ext cx="5609633" cy="1649827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Q. Why are the ‘Cultural Industries’ are said to be different from other industries?</a:t>
            </a:r>
          </a:p>
          <a:p>
            <a:pPr marL="0" indent="0">
              <a:buNone/>
            </a:pPr>
            <a:r>
              <a:rPr lang="en-US" sz="2200" i="1" dirty="0"/>
              <a:t>Put another way why should we be worried about who owns them?</a:t>
            </a:r>
          </a:p>
          <a:p>
            <a:pPr marL="0" indent="0">
              <a:buNone/>
            </a:pPr>
            <a:endParaRPr lang="en-US" sz="22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33D44B-AC1A-76FB-3BE0-8283BF48B4E9}"/>
              </a:ext>
            </a:extLst>
          </p:cNvPr>
          <p:cNvSpPr txBox="1"/>
          <p:nvPr/>
        </p:nvSpPr>
        <p:spPr>
          <a:xfrm>
            <a:off x="6010866" y="5581650"/>
            <a:ext cx="5609633" cy="830997"/>
          </a:xfrm>
          <a:prstGeom prst="rect">
            <a:avLst/>
          </a:prstGeom>
          <a:solidFill>
            <a:srgbClr val="FFAD09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Look at this recent story regarding </a:t>
            </a:r>
            <a:r>
              <a:rPr lang="en-US" sz="2400" b="1" i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plans to stop foreign ownership of newspapers: </a:t>
            </a:r>
            <a:endParaRPr lang="en-GB" sz="20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552B2F-1B94-DEBC-ABDD-77F918DA4CC8}"/>
              </a:ext>
            </a:extLst>
          </p:cNvPr>
          <p:cNvSpPr txBox="1"/>
          <p:nvPr/>
        </p:nvSpPr>
        <p:spPr>
          <a:xfrm>
            <a:off x="6324600" y="4805611"/>
            <a:ext cx="4819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Talk ~ Discuss ~ Respond ~ Make notes</a:t>
            </a:r>
          </a:p>
        </p:txBody>
      </p:sp>
    </p:spTree>
    <p:extLst>
      <p:ext uri="{BB962C8B-B14F-4D97-AF65-F5344CB8AC3E}">
        <p14:creationId xmlns:p14="http://schemas.microsoft.com/office/powerpoint/2010/main" val="410704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F140E6-F6E7-47B0-C988-F915E9734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2335" y="108847"/>
            <a:ext cx="5465748" cy="17830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5400" dirty="0"/>
              <a:t>What is the purpose of the media?</a:t>
            </a:r>
          </a:p>
        </p:txBody>
      </p:sp>
      <p:pic>
        <p:nvPicPr>
          <p:cNvPr id="1026" name="Picture 2" descr="By David Hesmondhalgh - The Cultural ...">
            <a:extLst>
              <a:ext uri="{FF2B5EF4-FFF2-40B4-BE49-F238E27FC236}">
                <a16:creationId xmlns:a16="http://schemas.microsoft.com/office/drawing/2014/main" id="{26E70563-1DA9-5232-64B6-655EDADBC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2" b="2"/>
          <a:stretch/>
        </p:blipFill>
        <p:spPr bwMode="auto">
          <a:xfrm>
            <a:off x="4713345" y="-16783"/>
            <a:ext cx="1689057" cy="2487155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A8061-673D-7AB3-E265-D30DFF001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1987" y="2814939"/>
            <a:ext cx="2676089" cy="1649827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2200" dirty="0"/>
              <a:t>Key Terms: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b="1" i="1" dirty="0"/>
              <a:t>MEDIA WATCHDOG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b="1" i="1" dirty="0"/>
              <a:t>PUBLIC SPHERE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b="1" i="1" dirty="0"/>
              <a:t>4</a:t>
            </a:r>
            <a:r>
              <a:rPr lang="en-US" sz="2200" b="1" i="1" baseline="30000" dirty="0"/>
              <a:t>th</a:t>
            </a:r>
            <a:r>
              <a:rPr lang="en-US" sz="2200" b="1" i="1" dirty="0"/>
              <a:t> ESTATE</a:t>
            </a:r>
          </a:p>
          <a:p>
            <a:pPr marL="0" indent="0">
              <a:buNone/>
            </a:pPr>
            <a:endParaRPr lang="en-US" sz="2200" i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40AE2C1-0A6B-2596-C3AD-B53184C7B1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" b="35066"/>
          <a:stretch/>
        </p:blipFill>
        <p:spPr bwMode="auto">
          <a:xfrm>
            <a:off x="-32734" y="0"/>
            <a:ext cx="4271859" cy="694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33D44B-AC1A-76FB-3BE0-8283BF48B4E9}"/>
              </a:ext>
            </a:extLst>
          </p:cNvPr>
          <p:cNvSpPr txBox="1"/>
          <p:nvPr/>
        </p:nvSpPr>
        <p:spPr>
          <a:xfrm rot="5400000">
            <a:off x="819867" y="3228945"/>
            <a:ext cx="6858000" cy="400110"/>
          </a:xfrm>
          <a:prstGeom prst="rect">
            <a:avLst/>
          </a:prstGeom>
          <a:solidFill>
            <a:srgbClr val="FFAD09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Media as a ‘Watchdog’ guarding the ‘Public Sphere’</a:t>
            </a:r>
            <a:endParaRPr lang="en-GB" sz="20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552B2F-1B94-DEBC-ABDD-77F918DA4CC8}"/>
              </a:ext>
            </a:extLst>
          </p:cNvPr>
          <p:cNvSpPr txBox="1"/>
          <p:nvPr/>
        </p:nvSpPr>
        <p:spPr>
          <a:xfrm>
            <a:off x="6120352" y="1861450"/>
            <a:ext cx="5767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Listen ~ Talk ~ Discuss ~ Respond ~ Make notes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4C8A43CA-2AA6-8255-706A-E6D140D62C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5" t="64861" r="6067" b="4623"/>
          <a:stretch/>
        </p:blipFill>
        <p:spPr bwMode="auto">
          <a:xfrm>
            <a:off x="4623816" y="2481581"/>
            <a:ext cx="4491393" cy="437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68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Television">
            <a:extLst>
              <a:ext uri="{FF2B5EF4-FFF2-40B4-BE49-F238E27FC236}">
                <a16:creationId xmlns:a16="http://schemas.microsoft.com/office/drawing/2014/main" id="{DCCC2F7B-AFCB-0103-A1D9-0AA37100B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988" y="1744515"/>
            <a:ext cx="3368969" cy="3368969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06450B-6A85-D556-9933-829D9C61A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503" y="123041"/>
            <a:ext cx="6188806" cy="1835911"/>
          </a:xfrm>
        </p:spPr>
        <p:txBody>
          <a:bodyPr anchor="b">
            <a:normAutofit/>
          </a:bodyPr>
          <a:lstStyle/>
          <a:p>
            <a:r>
              <a:rPr lang="en-US" sz="5400" dirty="0"/>
              <a:t>Regulation and Control</a:t>
            </a:r>
            <a:endParaRPr lang="en-GB" sz="5400" dirty="0"/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353" y="2560829"/>
            <a:ext cx="5029200" cy="18288"/>
          </a:xfrm>
          <a:custGeom>
            <a:avLst/>
            <a:gdLst>
              <a:gd name="connsiteX0" fmla="*/ 0 w 5029200"/>
              <a:gd name="connsiteY0" fmla="*/ 0 h 18288"/>
              <a:gd name="connsiteX1" fmla="*/ 528066 w 5029200"/>
              <a:gd name="connsiteY1" fmla="*/ 0 h 18288"/>
              <a:gd name="connsiteX2" fmla="*/ 1207008 w 5029200"/>
              <a:gd name="connsiteY2" fmla="*/ 0 h 18288"/>
              <a:gd name="connsiteX3" fmla="*/ 1785366 w 5029200"/>
              <a:gd name="connsiteY3" fmla="*/ 0 h 18288"/>
              <a:gd name="connsiteX4" fmla="*/ 2313432 w 5029200"/>
              <a:gd name="connsiteY4" fmla="*/ 0 h 18288"/>
              <a:gd name="connsiteX5" fmla="*/ 2992374 w 5029200"/>
              <a:gd name="connsiteY5" fmla="*/ 0 h 18288"/>
              <a:gd name="connsiteX6" fmla="*/ 3621024 w 5029200"/>
              <a:gd name="connsiteY6" fmla="*/ 0 h 18288"/>
              <a:gd name="connsiteX7" fmla="*/ 4249674 w 5029200"/>
              <a:gd name="connsiteY7" fmla="*/ 0 h 18288"/>
              <a:gd name="connsiteX8" fmla="*/ 5029200 w 5029200"/>
              <a:gd name="connsiteY8" fmla="*/ 0 h 18288"/>
              <a:gd name="connsiteX9" fmla="*/ 5029200 w 5029200"/>
              <a:gd name="connsiteY9" fmla="*/ 18288 h 18288"/>
              <a:gd name="connsiteX10" fmla="*/ 4501134 w 5029200"/>
              <a:gd name="connsiteY10" fmla="*/ 18288 h 18288"/>
              <a:gd name="connsiteX11" fmla="*/ 4023360 w 5029200"/>
              <a:gd name="connsiteY11" fmla="*/ 18288 h 18288"/>
              <a:gd name="connsiteX12" fmla="*/ 3344418 w 5029200"/>
              <a:gd name="connsiteY12" fmla="*/ 18288 h 18288"/>
              <a:gd name="connsiteX13" fmla="*/ 2816352 w 5029200"/>
              <a:gd name="connsiteY13" fmla="*/ 18288 h 18288"/>
              <a:gd name="connsiteX14" fmla="*/ 2137410 w 5029200"/>
              <a:gd name="connsiteY14" fmla="*/ 18288 h 18288"/>
              <a:gd name="connsiteX15" fmla="*/ 1408176 w 5029200"/>
              <a:gd name="connsiteY15" fmla="*/ 18288 h 18288"/>
              <a:gd name="connsiteX16" fmla="*/ 829818 w 5029200"/>
              <a:gd name="connsiteY16" fmla="*/ 18288 h 18288"/>
              <a:gd name="connsiteX17" fmla="*/ 0 w 5029200"/>
              <a:gd name="connsiteY17" fmla="*/ 18288 h 18288"/>
              <a:gd name="connsiteX18" fmla="*/ 0 w 5029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29200" h="18288" fill="none" extrusionOk="0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029200" h="18288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0486B-DF2C-FEE0-7F41-7C7083800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354" y="2798064"/>
            <a:ext cx="6299296" cy="3926586"/>
          </a:xfrm>
        </p:spPr>
        <p:txBody>
          <a:bodyPr anchor="t">
            <a:normAutofit fontScale="85000" lnSpcReduction="20000"/>
          </a:bodyPr>
          <a:lstStyle/>
          <a:p>
            <a:pPr fontAlgn="base">
              <a:buFont typeface="Wingdings" panose="05000000000000000000" pitchFamily="2" charset="2"/>
              <a:buChar char="ü"/>
            </a:pPr>
            <a:r>
              <a:rPr lang="en-US" sz="2200" b="0" i="0" dirty="0">
                <a:solidFill>
                  <a:srgbClr val="FFFFFF"/>
                </a:solidFill>
                <a:effectLst/>
                <a:latin typeface="inherit"/>
              </a:rPr>
              <a:t>What is the difference between a consumer-based media regulation system and a citizen-based regulation system? </a:t>
            </a:r>
          </a:p>
          <a:p>
            <a:pPr marL="0" indent="0" fontAlgn="base">
              <a:buNone/>
            </a:pPr>
            <a:r>
              <a:rPr lang="en-US" sz="2200" b="0" i="1" dirty="0">
                <a:effectLst/>
                <a:latin typeface="inherit"/>
              </a:rPr>
              <a:t>Pages 141-2 of your book</a:t>
            </a:r>
          </a:p>
          <a:p>
            <a:pPr fontAlgn="base">
              <a:buFont typeface="Wingdings" panose="05000000000000000000" pitchFamily="2" charset="2"/>
              <a:buChar char="ü"/>
            </a:pPr>
            <a:endParaRPr lang="en-US" sz="2200" b="0" i="0" dirty="0">
              <a:effectLst/>
              <a:latin typeface="inherit"/>
            </a:endParaRPr>
          </a:p>
          <a:p>
            <a:pPr fontAlgn="base">
              <a:buFont typeface="Wingdings" panose="05000000000000000000" pitchFamily="2" charset="2"/>
              <a:buChar char="ü"/>
            </a:pPr>
            <a:r>
              <a:rPr lang="en-US" sz="2200" b="0" i="0" dirty="0">
                <a:solidFill>
                  <a:srgbClr val="FFFFFF"/>
                </a:solidFill>
                <a:effectLst/>
                <a:latin typeface="inherit"/>
              </a:rPr>
              <a:t>What impact did the 2003 Communications Act have on media regulation?</a:t>
            </a:r>
          </a:p>
          <a:p>
            <a:pPr marL="0" indent="0" fontAlgn="base">
              <a:buNone/>
            </a:pPr>
            <a:r>
              <a:rPr lang="en-US" sz="2200" b="0" i="1" dirty="0">
                <a:effectLst/>
                <a:latin typeface="inherit"/>
              </a:rPr>
              <a:t>Page 143 of your book</a:t>
            </a:r>
          </a:p>
          <a:p>
            <a:pPr fontAlgn="base">
              <a:buFont typeface="Wingdings" panose="05000000000000000000" pitchFamily="2" charset="2"/>
              <a:buChar char="ü"/>
            </a:pPr>
            <a:endParaRPr lang="en-US" sz="2200" b="0" i="0" dirty="0">
              <a:solidFill>
                <a:srgbClr val="FFFFFF"/>
              </a:solidFill>
              <a:effectLst/>
              <a:latin typeface="inherit"/>
            </a:endParaRPr>
          </a:p>
          <a:p>
            <a:pPr fontAlgn="base">
              <a:buFont typeface="Wingdings" panose="05000000000000000000" pitchFamily="2" charset="2"/>
              <a:buChar char="ü"/>
            </a:pPr>
            <a:r>
              <a:rPr lang="en-US" sz="2200" b="0" i="0" dirty="0">
                <a:solidFill>
                  <a:srgbClr val="FFFFFF"/>
                </a:solidFill>
                <a:effectLst/>
                <a:latin typeface="inherit"/>
              </a:rPr>
              <a:t>What is the drawback of a self-regulated system?</a:t>
            </a:r>
          </a:p>
          <a:p>
            <a:pPr marL="0" indent="0" fontAlgn="base">
              <a:buNone/>
            </a:pPr>
            <a:r>
              <a:rPr lang="en-US" sz="2200" b="0" i="1" dirty="0">
                <a:effectLst/>
                <a:latin typeface="inherit"/>
              </a:rPr>
              <a:t>Page 144 of your book</a:t>
            </a:r>
          </a:p>
          <a:p>
            <a:pPr fontAlgn="base">
              <a:buFont typeface="Wingdings" panose="05000000000000000000" pitchFamily="2" charset="2"/>
              <a:buChar char="ü"/>
            </a:pPr>
            <a:endParaRPr lang="en-US" sz="2200" b="0" i="0" dirty="0">
              <a:solidFill>
                <a:srgbClr val="FFFFFF"/>
              </a:solidFill>
              <a:effectLst/>
              <a:latin typeface="inherit"/>
            </a:endParaRPr>
          </a:p>
          <a:p>
            <a:pPr fontAlgn="base">
              <a:buFont typeface="Wingdings" panose="05000000000000000000" pitchFamily="2" charset="2"/>
              <a:buChar char="ü"/>
            </a:pPr>
            <a:r>
              <a:rPr lang="en-US" sz="2200" b="0" i="0" dirty="0">
                <a:solidFill>
                  <a:srgbClr val="FFFFFF"/>
                </a:solidFill>
                <a:effectLst/>
                <a:latin typeface="inherit"/>
              </a:rPr>
              <a:t>How do you regulate media content and </a:t>
            </a:r>
            <a:r>
              <a:rPr lang="en-US" sz="2200" b="0" i="0" dirty="0" err="1">
                <a:solidFill>
                  <a:srgbClr val="FFFFFF"/>
                </a:solidFill>
                <a:effectLst/>
                <a:latin typeface="inherit"/>
              </a:rPr>
              <a:t>organisations</a:t>
            </a:r>
            <a:r>
              <a:rPr lang="en-US" sz="2200" b="0" i="0" dirty="0">
                <a:solidFill>
                  <a:srgbClr val="FFFFFF"/>
                </a:solidFill>
                <a:effectLst/>
                <a:latin typeface="inherit"/>
              </a:rPr>
              <a:t> on a global scale?</a:t>
            </a:r>
          </a:p>
          <a:p>
            <a:pPr marL="0" indent="0">
              <a:buNone/>
            </a:pPr>
            <a:endParaRPr lang="en-GB" sz="1700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02625A-AEEF-0117-A3DE-16B69200697F}"/>
              </a:ext>
            </a:extLst>
          </p:cNvPr>
          <p:cNvSpPr txBox="1"/>
          <p:nvPr/>
        </p:nvSpPr>
        <p:spPr>
          <a:xfrm>
            <a:off x="5759353" y="1404954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How can television (</a:t>
            </a:r>
            <a:r>
              <a:rPr lang="en-US" sz="2400" i="1" dirty="0">
                <a:solidFill>
                  <a:srgbClr val="FFFFFF"/>
                </a:solidFill>
              </a:rPr>
              <a:t>and other media forms</a:t>
            </a:r>
            <a:r>
              <a:rPr lang="en-US" sz="2400" dirty="0">
                <a:solidFill>
                  <a:srgbClr val="FFFFFF"/>
                </a:solidFill>
              </a:rPr>
              <a:t>) be regulated?</a:t>
            </a:r>
          </a:p>
          <a:p>
            <a:endParaRPr lang="en-GB" dirty="0"/>
          </a:p>
        </p:txBody>
      </p:sp>
      <p:pic>
        <p:nvPicPr>
          <p:cNvPr id="5" name="Picture 2" descr="By David Hesmondhalgh - The Cultural ...">
            <a:extLst>
              <a:ext uri="{FF2B5EF4-FFF2-40B4-BE49-F238E27FC236}">
                <a16:creationId xmlns:a16="http://schemas.microsoft.com/office/drawing/2014/main" id="{5101FC12-91F3-45DB-32FD-35D7A22E6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2" b="2"/>
          <a:stretch/>
        </p:blipFill>
        <p:spPr bwMode="auto">
          <a:xfrm>
            <a:off x="1049146" y="2449069"/>
            <a:ext cx="1094613" cy="161183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ction Button: Go Forward or Next 5">
            <a:extLst>
              <a:ext uri="{FF2B5EF4-FFF2-40B4-BE49-F238E27FC236}">
                <a16:creationId xmlns:a16="http://schemas.microsoft.com/office/drawing/2014/main" id="{1BFDEF94-CE7B-C95E-8889-C693FCFC211E}"/>
              </a:ext>
            </a:extLst>
          </p:cNvPr>
          <p:cNvSpPr/>
          <p:nvPr/>
        </p:nvSpPr>
        <p:spPr>
          <a:xfrm>
            <a:off x="3106546" y="1265798"/>
            <a:ext cx="541529" cy="619125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481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17" name="Rectangle 8216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8" name="Freeform: Shape 8217">
            <a:extLst>
              <a:ext uri="{FF2B5EF4-FFF2-40B4-BE49-F238E27FC236}">
                <a16:creationId xmlns:a16="http://schemas.microsoft.com/office/drawing/2014/main" id="{86FD7672-78BE-4D6F-A711-2CDB79B52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662" y="323519"/>
            <a:ext cx="4323899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219" name="Right Triangle 821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12" name="Rectangle 8211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4E08DE-2BC4-0EA5-5B85-8B90A72AE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9293" y="806365"/>
            <a:ext cx="3354636" cy="17641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Business Practices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6B12C-1039-62B8-3326-73793955D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300" y="3193756"/>
            <a:ext cx="2435507" cy="11227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https://www.theguardian.com/business/mergers-and-acquisitions</a:t>
            </a:r>
            <a:r>
              <a: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F75148B8-20F0-B6C8-F9C4-184EB9DDAE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t="5292"/>
          <a:stretch/>
        </p:blipFill>
        <p:spPr bwMode="auto">
          <a:xfrm>
            <a:off x="754465" y="912707"/>
            <a:ext cx="6677506" cy="484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020386-F3A2-3951-4D7E-45E8F6C978DA}"/>
              </a:ext>
            </a:extLst>
          </p:cNvPr>
          <p:cNvSpPr txBox="1"/>
          <p:nvPr/>
        </p:nvSpPr>
        <p:spPr>
          <a:xfrm>
            <a:off x="8136128" y="2560737"/>
            <a:ext cx="3408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Follow the link below to look at recent mergers and acquisitions: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5B3254-19AA-51E0-0312-D8EDFFC54098}"/>
              </a:ext>
            </a:extLst>
          </p:cNvPr>
          <p:cNvSpPr/>
          <p:nvPr/>
        </p:nvSpPr>
        <p:spPr>
          <a:xfrm>
            <a:off x="8215299" y="4178360"/>
            <a:ext cx="1821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239552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6B8CBFC-73CF-4C5E-C7E3-CAA231B70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050750"/>
              </p:ext>
            </p:extLst>
          </p:nvPr>
        </p:nvGraphicFramePr>
        <p:xfrm>
          <a:off x="0" y="1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5385187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66970990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93049497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808143120"/>
                    </a:ext>
                  </a:extLst>
                </a:gridCol>
              </a:tblGrid>
              <a:tr h="546579">
                <a:tc>
                  <a:txBody>
                    <a:bodyPr/>
                    <a:lstStyle/>
                    <a:p>
                      <a:r>
                        <a:rPr lang="en-US" sz="2400" dirty="0"/>
                        <a:t>Key Term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Definition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Key Term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Definition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211611"/>
                  </a:ext>
                </a:extLst>
              </a:tr>
              <a:tr h="6311421">
                <a:tc>
                  <a:txBody>
                    <a:bodyPr/>
                    <a:lstStyle/>
                    <a:p>
                      <a:pPr algn="l" fontAlgn="base">
                        <a:buFont typeface="+mj-lt"/>
                        <a:buAutoNum type="arabicPeriod"/>
                      </a:pPr>
                      <a:r>
                        <a:rPr lang="en-US" sz="2000" b="0" i="0" dirty="0">
                          <a:solidFill>
                            <a:srgbClr val="2B2B2B"/>
                          </a:solidFill>
                          <a:effectLst/>
                          <a:latin typeface="inherit"/>
                        </a:rPr>
                        <a:t>Cultural industries  </a:t>
                      </a:r>
                    </a:p>
                    <a:p>
                      <a:pPr algn="l" fontAlgn="base">
                        <a:buFont typeface="+mj-lt"/>
                        <a:buAutoNum type="arabicPeriod"/>
                      </a:pPr>
                      <a:endParaRPr lang="en-US" sz="2000" b="0" i="0" dirty="0">
                        <a:solidFill>
                          <a:srgbClr val="2B2B2B"/>
                        </a:solidFill>
                        <a:effectLst/>
                        <a:latin typeface="inherit"/>
                      </a:endParaRPr>
                    </a:p>
                    <a:p>
                      <a:pPr algn="l" fontAlgn="base">
                        <a:buFont typeface="+mj-lt"/>
                        <a:buAutoNum type="arabicPeriod"/>
                      </a:pPr>
                      <a:r>
                        <a:rPr lang="en-US" sz="2000" b="0" i="0" dirty="0">
                          <a:solidFill>
                            <a:srgbClr val="2B2B2B"/>
                          </a:solidFill>
                          <a:effectLst/>
                          <a:latin typeface="inherit"/>
                        </a:rPr>
                        <a:t>Production</a:t>
                      </a:r>
                    </a:p>
                    <a:p>
                      <a:pPr algn="l" fontAlgn="base">
                        <a:buFont typeface="+mj-lt"/>
                        <a:buAutoNum type="arabicPeriod"/>
                      </a:pPr>
                      <a:endParaRPr lang="en-US" sz="2000" b="0" i="0" dirty="0">
                        <a:solidFill>
                          <a:srgbClr val="2B2B2B"/>
                        </a:solidFill>
                        <a:effectLst/>
                        <a:latin typeface="inherit"/>
                      </a:endParaRPr>
                    </a:p>
                    <a:p>
                      <a:pPr algn="l" fontAlgn="base">
                        <a:buFont typeface="+mj-lt"/>
                        <a:buAutoNum type="arabicPeriod"/>
                      </a:pPr>
                      <a:r>
                        <a:rPr lang="en-US" sz="2000" b="0" i="0" dirty="0">
                          <a:solidFill>
                            <a:srgbClr val="2B2B2B"/>
                          </a:solidFill>
                          <a:effectLst/>
                          <a:latin typeface="inherit"/>
                        </a:rPr>
                        <a:t>Distribution</a:t>
                      </a:r>
                    </a:p>
                    <a:p>
                      <a:pPr algn="l" fontAlgn="base">
                        <a:buFont typeface="+mj-lt"/>
                        <a:buAutoNum type="arabicPeriod"/>
                      </a:pPr>
                      <a:endParaRPr lang="en-US" sz="2000" b="0" i="0" dirty="0">
                        <a:solidFill>
                          <a:srgbClr val="2B2B2B"/>
                        </a:solidFill>
                        <a:effectLst/>
                        <a:latin typeface="inherit"/>
                      </a:endParaRPr>
                    </a:p>
                    <a:p>
                      <a:pPr algn="l" fontAlgn="base">
                        <a:buFont typeface="+mj-lt"/>
                        <a:buAutoNum type="arabicPeriod"/>
                      </a:pPr>
                      <a:r>
                        <a:rPr lang="en-US" sz="2000" b="0" i="0" dirty="0">
                          <a:solidFill>
                            <a:srgbClr val="2B2B2B"/>
                          </a:solidFill>
                          <a:effectLst/>
                          <a:latin typeface="inherit"/>
                        </a:rPr>
                        <a:t>Exhibition / Consumption</a:t>
                      </a:r>
                    </a:p>
                    <a:p>
                      <a:pPr algn="l" fontAlgn="base">
                        <a:buFont typeface="+mj-lt"/>
                        <a:buAutoNum type="arabicPeriod"/>
                      </a:pPr>
                      <a:endParaRPr lang="en-US" sz="2000" b="0" i="0" dirty="0">
                        <a:solidFill>
                          <a:srgbClr val="2B2B2B"/>
                        </a:solidFill>
                        <a:effectLst/>
                        <a:latin typeface="inherit"/>
                      </a:endParaRPr>
                    </a:p>
                    <a:p>
                      <a:pPr algn="l" fontAlgn="base">
                        <a:buFont typeface="+mj-lt"/>
                        <a:buAutoNum type="arabicPeriod"/>
                      </a:pPr>
                      <a:r>
                        <a:rPr lang="en-US" sz="2000" b="0" i="0" dirty="0">
                          <a:solidFill>
                            <a:srgbClr val="2B2B2B"/>
                          </a:solidFill>
                          <a:effectLst/>
                          <a:latin typeface="inherit"/>
                        </a:rPr>
                        <a:t>Media concentration</a:t>
                      </a:r>
                    </a:p>
                    <a:p>
                      <a:pPr algn="l" fontAlgn="base">
                        <a:buFont typeface="+mj-lt"/>
                        <a:buAutoNum type="arabicPeriod"/>
                      </a:pPr>
                      <a:endParaRPr lang="en-US" sz="2000" b="0" i="0" dirty="0">
                        <a:solidFill>
                          <a:srgbClr val="2B2B2B"/>
                        </a:solidFill>
                        <a:effectLst/>
                        <a:latin typeface="inherit"/>
                      </a:endParaRPr>
                    </a:p>
                    <a:p>
                      <a:pPr algn="l" fontAlgn="base">
                        <a:buFont typeface="+mj-lt"/>
                        <a:buAutoNum type="arabicPeriod"/>
                      </a:pPr>
                      <a:r>
                        <a:rPr lang="en-US" sz="2000" b="0" i="0" dirty="0">
                          <a:solidFill>
                            <a:srgbClr val="2B2B2B"/>
                          </a:solidFill>
                          <a:effectLst/>
                          <a:latin typeface="inherit"/>
                        </a:rPr>
                        <a:t>Conglomerates</a:t>
                      </a:r>
                    </a:p>
                    <a:p>
                      <a:pPr algn="l" fontAlgn="base">
                        <a:buFont typeface="+mj-lt"/>
                        <a:buAutoNum type="arabicPeriod"/>
                      </a:pPr>
                      <a:endParaRPr lang="en-US" sz="2000" b="0" i="0" dirty="0">
                        <a:solidFill>
                          <a:srgbClr val="2B2B2B"/>
                        </a:solidFill>
                        <a:effectLst/>
                        <a:latin typeface="inherit"/>
                      </a:endParaRPr>
                    </a:p>
                    <a:p>
                      <a:pPr algn="l" fontAlgn="base">
                        <a:buFont typeface="+mj-lt"/>
                        <a:buAutoNum type="arabicPeriod"/>
                      </a:pPr>
                      <a:r>
                        <a:rPr lang="en-US" sz="2000" b="0" i="0" dirty="0" err="1">
                          <a:solidFill>
                            <a:srgbClr val="2B2B2B"/>
                          </a:solidFill>
                          <a:effectLst/>
                          <a:latin typeface="inherit"/>
                        </a:rPr>
                        <a:t>Globalisation</a:t>
                      </a:r>
                      <a:endParaRPr lang="en-US" sz="2000" b="0" i="0" dirty="0">
                        <a:solidFill>
                          <a:srgbClr val="2B2B2B"/>
                        </a:solidFill>
                        <a:effectLst/>
                        <a:latin typeface="inherit"/>
                      </a:endParaRPr>
                    </a:p>
                    <a:p>
                      <a:pPr algn="l" fontAlgn="base">
                        <a:buFont typeface="+mj-lt"/>
                        <a:buAutoNum type="arabicPeriod"/>
                      </a:pPr>
                      <a:endParaRPr lang="en-US" sz="2000" b="0" i="0" dirty="0">
                        <a:solidFill>
                          <a:srgbClr val="2B2B2B"/>
                        </a:solidFill>
                        <a:effectLst/>
                        <a:latin typeface="inherit"/>
                      </a:endParaRPr>
                    </a:p>
                    <a:p>
                      <a:pPr algn="l" fontAlgn="base">
                        <a:buFont typeface="+mj-lt"/>
                        <a:buAutoNum type="arabicPeriod"/>
                      </a:pPr>
                      <a:r>
                        <a:rPr lang="en-US" sz="2000" b="0" i="0" dirty="0">
                          <a:solidFill>
                            <a:srgbClr val="2B2B2B"/>
                          </a:solidFill>
                          <a:effectLst/>
                          <a:latin typeface="inherit"/>
                        </a:rPr>
                        <a:t>Cultural imperialism</a:t>
                      </a:r>
                    </a:p>
                    <a:p>
                      <a:pPr algn="l" fontAlgn="base">
                        <a:buFont typeface="+mj-lt"/>
                        <a:buAutoNum type="arabicPeriod"/>
                      </a:pPr>
                      <a:endParaRPr lang="en-US" sz="2000" b="0" i="0" dirty="0">
                        <a:solidFill>
                          <a:srgbClr val="2B2B2B"/>
                        </a:solidFill>
                        <a:effectLst/>
                        <a:latin typeface="inherit"/>
                      </a:endParaRPr>
                    </a:p>
                    <a:p>
                      <a:pPr algn="l" fontAlgn="base">
                        <a:buFont typeface="+mj-lt"/>
                        <a:buAutoNum type="arabicPeriod"/>
                      </a:pPr>
                      <a:r>
                        <a:rPr lang="en-US" sz="2000" b="0" i="0" dirty="0">
                          <a:solidFill>
                            <a:srgbClr val="2B2B2B"/>
                          </a:solidFill>
                          <a:effectLst/>
                          <a:latin typeface="inherit"/>
                        </a:rPr>
                        <a:t>Vertical Integration</a:t>
                      </a:r>
                    </a:p>
                    <a:p>
                      <a:pPr algn="l" fontAlgn="base">
                        <a:buFont typeface="+mj-lt"/>
                        <a:buAutoNum type="arabicPeriod"/>
                      </a:pPr>
                      <a:endParaRPr lang="en-US" sz="2000" b="0" i="0" dirty="0">
                        <a:solidFill>
                          <a:srgbClr val="2B2B2B"/>
                        </a:solidFill>
                        <a:effectLst/>
                        <a:latin typeface="inherit"/>
                      </a:endParaRPr>
                    </a:p>
                    <a:p>
                      <a:pPr algn="l" fontAlgn="base">
                        <a:buFont typeface="+mj-lt"/>
                        <a:buAutoNum type="arabicPeriod"/>
                      </a:pPr>
                      <a:r>
                        <a:rPr lang="en-US" sz="2000" b="0" i="0" dirty="0">
                          <a:solidFill>
                            <a:srgbClr val="2B2B2B"/>
                          </a:solidFill>
                          <a:effectLst/>
                          <a:latin typeface="inherit"/>
                        </a:rPr>
                        <a:t>Horizontal Integration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fontAlgn="base">
                        <a:buFont typeface="+mj-lt"/>
                        <a:buAutoNum type="arabicPeriod" startAt="11"/>
                      </a:pPr>
                      <a:r>
                        <a:rPr lang="en-US" sz="2000" b="0" i="0" dirty="0">
                          <a:solidFill>
                            <a:srgbClr val="2B2B2B"/>
                          </a:solidFill>
                          <a:effectLst/>
                          <a:latin typeface="inherit"/>
                        </a:rPr>
                        <a:t>Mergers</a:t>
                      </a:r>
                    </a:p>
                    <a:p>
                      <a:pPr marL="342900" indent="-342900" algn="l" fontAlgn="base">
                        <a:buFont typeface="+mj-lt"/>
                        <a:buAutoNum type="arabicPeriod" startAt="11"/>
                      </a:pPr>
                      <a:endParaRPr lang="en-US" sz="2000" b="0" i="0" dirty="0">
                        <a:solidFill>
                          <a:srgbClr val="2B2B2B"/>
                        </a:solidFill>
                        <a:effectLst/>
                        <a:latin typeface="inherit"/>
                      </a:endParaRPr>
                    </a:p>
                    <a:p>
                      <a:pPr marL="342900" indent="-342900" algn="l" fontAlgn="base">
                        <a:buFont typeface="+mj-lt"/>
                        <a:buAutoNum type="arabicPeriod" startAt="11"/>
                      </a:pPr>
                      <a:r>
                        <a:rPr lang="en-US" sz="2000" b="0" i="0" dirty="0">
                          <a:solidFill>
                            <a:srgbClr val="2B2B2B"/>
                          </a:solidFill>
                          <a:effectLst/>
                          <a:latin typeface="inherit"/>
                        </a:rPr>
                        <a:t>Monopolies</a:t>
                      </a:r>
                    </a:p>
                    <a:p>
                      <a:pPr marL="342900" indent="-342900" algn="l" fontAlgn="base">
                        <a:buFont typeface="+mj-lt"/>
                        <a:buAutoNum type="arabicPeriod" startAt="11"/>
                      </a:pPr>
                      <a:endParaRPr lang="en-US" sz="2000" b="0" i="0" dirty="0">
                        <a:solidFill>
                          <a:srgbClr val="2B2B2B"/>
                        </a:solidFill>
                        <a:effectLst/>
                        <a:latin typeface="inherit"/>
                      </a:endParaRPr>
                    </a:p>
                    <a:p>
                      <a:pPr marL="342900" indent="-342900" algn="l" fontAlgn="base">
                        <a:buFont typeface="+mj-lt"/>
                        <a:buAutoNum type="arabicPeriod" startAt="11"/>
                      </a:pPr>
                      <a:r>
                        <a:rPr lang="en-US" sz="2000" b="0" i="0" dirty="0">
                          <a:solidFill>
                            <a:srgbClr val="2B2B2B"/>
                          </a:solidFill>
                          <a:effectLst/>
                          <a:latin typeface="inherit"/>
                        </a:rPr>
                        <a:t>Gatekeepers</a:t>
                      </a:r>
                    </a:p>
                    <a:p>
                      <a:pPr marL="342900" indent="-342900" algn="l" fontAlgn="base">
                        <a:buFont typeface="+mj-lt"/>
                        <a:buAutoNum type="arabicPeriod" startAt="11"/>
                      </a:pPr>
                      <a:endParaRPr lang="en-US" sz="2000" b="0" i="0" dirty="0">
                        <a:solidFill>
                          <a:srgbClr val="2B2B2B"/>
                        </a:solidFill>
                        <a:effectLst/>
                        <a:latin typeface="inherit"/>
                      </a:endParaRPr>
                    </a:p>
                    <a:p>
                      <a:pPr marL="342900" indent="-342900" algn="l" fontAlgn="base">
                        <a:buFont typeface="+mj-lt"/>
                        <a:buAutoNum type="arabicPeriod" startAt="11"/>
                      </a:pPr>
                      <a:r>
                        <a:rPr lang="en-US" sz="2000" b="0" i="0" dirty="0">
                          <a:solidFill>
                            <a:srgbClr val="2B2B2B"/>
                          </a:solidFill>
                          <a:effectLst/>
                          <a:latin typeface="inherit"/>
                        </a:rPr>
                        <a:t>Regulation</a:t>
                      </a:r>
                    </a:p>
                    <a:p>
                      <a:pPr marL="342900" indent="-342900" algn="l" fontAlgn="base">
                        <a:buFont typeface="+mj-lt"/>
                        <a:buAutoNum type="arabicPeriod" startAt="11"/>
                      </a:pPr>
                      <a:endParaRPr lang="en-US" sz="2000" b="0" i="0" dirty="0">
                        <a:solidFill>
                          <a:srgbClr val="2B2B2B"/>
                        </a:solidFill>
                        <a:effectLst/>
                        <a:latin typeface="inherit"/>
                      </a:endParaRPr>
                    </a:p>
                    <a:p>
                      <a:pPr marL="342900" indent="-342900" algn="l" fontAlgn="base">
                        <a:buFont typeface="+mj-lt"/>
                        <a:buAutoNum type="arabicPeriod" startAt="11"/>
                      </a:pPr>
                      <a:r>
                        <a:rPr lang="en-US" sz="2000" b="0" i="0" dirty="0">
                          <a:solidFill>
                            <a:srgbClr val="2B2B2B"/>
                          </a:solidFill>
                          <a:effectLst/>
                          <a:latin typeface="inherit"/>
                        </a:rPr>
                        <a:t>Deregulation</a:t>
                      </a:r>
                    </a:p>
                    <a:p>
                      <a:pPr marL="342900" indent="-342900" algn="l" fontAlgn="base">
                        <a:buFont typeface="+mj-lt"/>
                        <a:buAutoNum type="arabicPeriod" startAt="11"/>
                      </a:pPr>
                      <a:endParaRPr lang="en-US" sz="2000" b="0" i="0" dirty="0">
                        <a:solidFill>
                          <a:srgbClr val="2B2B2B"/>
                        </a:solidFill>
                        <a:effectLst/>
                        <a:latin typeface="inherit"/>
                      </a:endParaRPr>
                    </a:p>
                    <a:p>
                      <a:pPr marL="342900" indent="-342900" algn="l" fontAlgn="base">
                        <a:buFont typeface="+mj-lt"/>
                        <a:buAutoNum type="arabicPeriod" startAt="11"/>
                      </a:pPr>
                      <a:r>
                        <a:rPr lang="en-US" sz="2000" b="0" i="0" dirty="0">
                          <a:solidFill>
                            <a:srgbClr val="2B2B2B"/>
                          </a:solidFill>
                          <a:effectLst/>
                          <a:latin typeface="inherit"/>
                        </a:rPr>
                        <a:t>Free market</a:t>
                      </a:r>
                    </a:p>
                    <a:p>
                      <a:pPr marL="342900" indent="-342900" algn="l" fontAlgn="base">
                        <a:buFont typeface="+mj-lt"/>
                        <a:buAutoNum type="arabicPeriod" startAt="11"/>
                      </a:pPr>
                      <a:endParaRPr lang="en-US" sz="2000" b="0" i="0" dirty="0">
                        <a:solidFill>
                          <a:srgbClr val="2B2B2B"/>
                        </a:solidFill>
                        <a:effectLst/>
                        <a:latin typeface="inherit"/>
                      </a:endParaRPr>
                    </a:p>
                    <a:p>
                      <a:pPr marL="342900" indent="-342900" algn="l" fontAlgn="base">
                        <a:buFont typeface="+mj-lt"/>
                        <a:buAutoNum type="arabicPeriod" startAt="11"/>
                      </a:pPr>
                      <a:r>
                        <a:rPr lang="en-US" sz="2000" b="0" i="0" dirty="0">
                          <a:solidFill>
                            <a:srgbClr val="2B2B2B"/>
                          </a:solidFill>
                          <a:effectLst/>
                          <a:latin typeface="inherit"/>
                        </a:rPr>
                        <a:t>Commodification  </a:t>
                      </a:r>
                    </a:p>
                    <a:p>
                      <a:pPr marL="342900" indent="-342900" algn="l" fontAlgn="base">
                        <a:buFont typeface="+mj-lt"/>
                        <a:buAutoNum type="arabicPeriod" startAt="11"/>
                      </a:pPr>
                      <a:endParaRPr lang="en-US" sz="2000" b="0" i="0" dirty="0">
                        <a:solidFill>
                          <a:srgbClr val="2B2B2B"/>
                        </a:solidFill>
                        <a:effectLst/>
                        <a:latin typeface="inherit"/>
                      </a:endParaRPr>
                    </a:p>
                    <a:p>
                      <a:pPr marL="342900" indent="-342900" algn="l" fontAlgn="base">
                        <a:buFont typeface="+mj-lt"/>
                        <a:buAutoNum type="arabicPeriod" startAt="11"/>
                      </a:pPr>
                      <a:r>
                        <a:rPr lang="en-US" sz="2000" b="0" i="0" dirty="0">
                          <a:solidFill>
                            <a:srgbClr val="2B2B2B"/>
                          </a:solidFill>
                          <a:effectLst/>
                          <a:latin typeface="inherit"/>
                        </a:rPr>
                        <a:t>Convergence  </a:t>
                      </a:r>
                    </a:p>
                    <a:p>
                      <a:pPr marL="342900" indent="-342900" algn="l" fontAlgn="base">
                        <a:buFont typeface="+mj-lt"/>
                        <a:buAutoNum type="arabicPeriod" startAt="11"/>
                      </a:pPr>
                      <a:endParaRPr lang="en-US" sz="2000" b="0" i="0" dirty="0">
                        <a:solidFill>
                          <a:srgbClr val="2B2B2B"/>
                        </a:solidFill>
                        <a:effectLst/>
                        <a:latin typeface="inherit"/>
                      </a:endParaRPr>
                    </a:p>
                    <a:p>
                      <a:pPr marL="342900" indent="-342900" algn="l" fontAlgn="base">
                        <a:buFont typeface="+mj-lt"/>
                        <a:buAutoNum type="arabicPeriod" startAt="11"/>
                      </a:pPr>
                      <a:r>
                        <a:rPr lang="en-US" sz="2000" b="0" i="0" dirty="0">
                          <a:solidFill>
                            <a:srgbClr val="2B2B2B"/>
                          </a:solidFill>
                          <a:effectLst/>
                          <a:latin typeface="inherit"/>
                        </a:rPr>
                        <a:t>Diversity   </a:t>
                      </a:r>
                    </a:p>
                    <a:p>
                      <a:pPr marL="342900" indent="-342900" algn="l" fontAlgn="base">
                        <a:buFont typeface="+mj-lt"/>
                        <a:buAutoNum type="arabicPeriod" startAt="11"/>
                      </a:pPr>
                      <a:endParaRPr lang="en-US" sz="2000" b="0" i="0" dirty="0">
                        <a:solidFill>
                          <a:srgbClr val="2B2B2B"/>
                        </a:solidFill>
                        <a:effectLst/>
                        <a:latin typeface="inherit"/>
                      </a:endParaRPr>
                    </a:p>
                    <a:p>
                      <a:pPr marL="342900" indent="-342900" algn="l" fontAlgn="base">
                        <a:buFont typeface="+mj-lt"/>
                        <a:buAutoNum type="arabicPeriod" startAt="11"/>
                      </a:pPr>
                      <a:r>
                        <a:rPr lang="en-US" sz="2000" b="0" i="0" dirty="0">
                          <a:solidFill>
                            <a:srgbClr val="2B2B2B"/>
                          </a:solidFill>
                          <a:effectLst/>
                          <a:latin typeface="inherit"/>
                        </a:rPr>
                        <a:t>Innovation 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391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517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BA553E1-B3D6-0F33-6574-9287A1551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465"/>
            <a:ext cx="12192000" cy="700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F9DCA668-C27F-139B-766E-2BB3FE6E092B}"/>
              </a:ext>
            </a:extLst>
          </p:cNvPr>
          <p:cNvSpPr/>
          <p:nvPr/>
        </p:nvSpPr>
        <p:spPr>
          <a:xfrm>
            <a:off x="2966720" y="200025"/>
            <a:ext cx="3005455" cy="1689735"/>
          </a:xfrm>
          <a:prstGeom prst="cloudCallout">
            <a:avLst/>
          </a:prstGeom>
          <a:solidFill>
            <a:srgbClr val="FFAD0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41E14-8EC1-D8BA-20E1-3071B62674F9}"/>
              </a:ext>
            </a:extLst>
          </p:cNvPr>
          <p:cNvSpPr txBox="1"/>
          <p:nvPr/>
        </p:nvSpPr>
        <p:spPr>
          <a:xfrm>
            <a:off x="6677025" y="514350"/>
            <a:ext cx="480060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Look at Chapter 14: The Culture Industry: David Hesmondhalgh pp 153-164 to help you.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89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</Words>
  <Application>Microsoft Office PowerPoint</Application>
  <PresentationFormat>Widescreen</PresentationFormat>
  <Paragraphs>107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inherit</vt:lpstr>
      <vt:lpstr>Wingdings</vt:lpstr>
      <vt:lpstr>Office Theme</vt:lpstr>
      <vt:lpstr>TV</vt:lpstr>
      <vt:lpstr>What is the purpose of the media?</vt:lpstr>
      <vt:lpstr>Media Ownership</vt:lpstr>
      <vt:lpstr>Why does ownership matter?</vt:lpstr>
      <vt:lpstr>What is the purpose of the media?</vt:lpstr>
      <vt:lpstr>Regulation and Control</vt:lpstr>
      <vt:lpstr>Business Practices </vt:lpstr>
      <vt:lpstr>PowerPoint Presentation</vt:lpstr>
      <vt:lpstr>PowerPoint Presentation</vt:lpstr>
      <vt:lpstr>TRANSNATIONAL MEDIA CORPORATIONS:  THE IMPACT OF GLOBALISATION</vt:lpstr>
      <vt:lpstr>Generic Conventions</vt:lpstr>
      <vt:lpstr>How does the Media provide enjoyment and escapism?</vt:lpstr>
      <vt:lpstr>Ready to write an essay now?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</dc:title>
  <dc:creator>Michael Mckinlay</dc:creator>
  <cp:lastModifiedBy>Michael Mckinlay</cp:lastModifiedBy>
  <cp:revision>9</cp:revision>
  <dcterms:created xsi:type="dcterms:W3CDTF">2024-07-17T12:15:32Z</dcterms:created>
  <dcterms:modified xsi:type="dcterms:W3CDTF">2024-07-17T14:49:07Z</dcterms:modified>
</cp:coreProperties>
</file>