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63" r:id="rId6"/>
    <p:sldId id="264" r:id="rId7"/>
    <p:sldId id="275" r:id="rId8"/>
    <p:sldId id="265" r:id="rId9"/>
    <p:sldId id="262" r:id="rId10"/>
    <p:sldId id="270" r:id="rId11"/>
    <p:sldId id="267" r:id="rId12"/>
    <p:sldId id="271" r:id="rId13"/>
    <p:sldId id="268" r:id="rId14"/>
    <p:sldId id="269" r:id="rId15"/>
    <p:sldId id="272" r:id="rId16"/>
    <p:sldId id="273" r:id="rId17"/>
    <p:sldId id="274"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4" d="100"/>
          <a:sy n="64" d="100"/>
        </p:scale>
        <p:origin x="74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CB567E-0D77-4A73-8CF8-849BC6D4A50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5F22158-3FED-4EBC-926D-260A76A2018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952AA9B-F887-4476-A864-67189887F0CD}"/>
              </a:ext>
            </a:extLst>
          </p:cNvPr>
          <p:cNvSpPr>
            <a:spLocks noGrp="1"/>
          </p:cNvSpPr>
          <p:nvPr>
            <p:ph type="dt" sz="half" idx="10"/>
          </p:nvPr>
        </p:nvSpPr>
        <p:spPr/>
        <p:txBody>
          <a:bodyPr/>
          <a:lstStyle/>
          <a:p>
            <a:fld id="{071A17DD-21B0-46AB-B65C-B288DCA82172}" type="datetimeFigureOut">
              <a:rPr lang="en-GB" smtClean="0"/>
              <a:t>18/02/2024</a:t>
            </a:fld>
            <a:endParaRPr lang="en-GB"/>
          </a:p>
        </p:txBody>
      </p:sp>
      <p:sp>
        <p:nvSpPr>
          <p:cNvPr id="5" name="Footer Placeholder 4">
            <a:extLst>
              <a:ext uri="{FF2B5EF4-FFF2-40B4-BE49-F238E27FC236}">
                <a16:creationId xmlns:a16="http://schemas.microsoft.com/office/drawing/2014/main" id="{201027CC-2FDE-4570-9684-970DF0F2045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D8E90A4-7DB9-4966-AF94-514EE3E54590}"/>
              </a:ext>
            </a:extLst>
          </p:cNvPr>
          <p:cNvSpPr>
            <a:spLocks noGrp="1"/>
          </p:cNvSpPr>
          <p:nvPr>
            <p:ph type="sldNum" sz="quarter" idx="12"/>
          </p:nvPr>
        </p:nvSpPr>
        <p:spPr/>
        <p:txBody>
          <a:bodyPr/>
          <a:lstStyle/>
          <a:p>
            <a:fld id="{193857F1-BC8E-4427-8AD9-6A471B3CC6FD}" type="slidenum">
              <a:rPr lang="en-GB" smtClean="0"/>
              <a:t>‹#›</a:t>
            </a:fld>
            <a:endParaRPr lang="en-GB"/>
          </a:p>
        </p:txBody>
      </p:sp>
    </p:spTree>
    <p:extLst>
      <p:ext uri="{BB962C8B-B14F-4D97-AF65-F5344CB8AC3E}">
        <p14:creationId xmlns:p14="http://schemas.microsoft.com/office/powerpoint/2010/main" val="24684820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397D3-FE5A-402D-BD4B-02B6142EDCC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21D8D58-947E-46C0-BBF0-A8A8F4A2F4B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0D3070D-2372-428F-B9F7-DAA76689D762}"/>
              </a:ext>
            </a:extLst>
          </p:cNvPr>
          <p:cNvSpPr>
            <a:spLocks noGrp="1"/>
          </p:cNvSpPr>
          <p:nvPr>
            <p:ph type="dt" sz="half" idx="10"/>
          </p:nvPr>
        </p:nvSpPr>
        <p:spPr/>
        <p:txBody>
          <a:bodyPr/>
          <a:lstStyle/>
          <a:p>
            <a:fld id="{071A17DD-21B0-46AB-B65C-B288DCA82172}" type="datetimeFigureOut">
              <a:rPr lang="en-GB" smtClean="0"/>
              <a:t>18/02/2024</a:t>
            </a:fld>
            <a:endParaRPr lang="en-GB"/>
          </a:p>
        </p:txBody>
      </p:sp>
      <p:sp>
        <p:nvSpPr>
          <p:cNvPr id="5" name="Footer Placeholder 4">
            <a:extLst>
              <a:ext uri="{FF2B5EF4-FFF2-40B4-BE49-F238E27FC236}">
                <a16:creationId xmlns:a16="http://schemas.microsoft.com/office/drawing/2014/main" id="{8A6DAAD0-EADC-46B0-81F1-AB9A80248F3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D51AEC3-2DCF-4ECA-B15C-3C59374250E9}"/>
              </a:ext>
            </a:extLst>
          </p:cNvPr>
          <p:cNvSpPr>
            <a:spLocks noGrp="1"/>
          </p:cNvSpPr>
          <p:nvPr>
            <p:ph type="sldNum" sz="quarter" idx="12"/>
          </p:nvPr>
        </p:nvSpPr>
        <p:spPr/>
        <p:txBody>
          <a:bodyPr/>
          <a:lstStyle/>
          <a:p>
            <a:fld id="{193857F1-BC8E-4427-8AD9-6A471B3CC6FD}" type="slidenum">
              <a:rPr lang="en-GB" smtClean="0"/>
              <a:t>‹#›</a:t>
            </a:fld>
            <a:endParaRPr lang="en-GB"/>
          </a:p>
        </p:txBody>
      </p:sp>
    </p:spTree>
    <p:extLst>
      <p:ext uri="{BB962C8B-B14F-4D97-AF65-F5344CB8AC3E}">
        <p14:creationId xmlns:p14="http://schemas.microsoft.com/office/powerpoint/2010/main" val="32679975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5B0435-7705-457E-802E-ADA0A5DF906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B89F724-9A14-49E2-8436-9891EC8AE6A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D3B3F09-4D06-40C4-B638-6358A2C231A3}"/>
              </a:ext>
            </a:extLst>
          </p:cNvPr>
          <p:cNvSpPr>
            <a:spLocks noGrp="1"/>
          </p:cNvSpPr>
          <p:nvPr>
            <p:ph type="dt" sz="half" idx="10"/>
          </p:nvPr>
        </p:nvSpPr>
        <p:spPr/>
        <p:txBody>
          <a:bodyPr/>
          <a:lstStyle/>
          <a:p>
            <a:fld id="{071A17DD-21B0-46AB-B65C-B288DCA82172}" type="datetimeFigureOut">
              <a:rPr lang="en-GB" smtClean="0"/>
              <a:t>18/02/2024</a:t>
            </a:fld>
            <a:endParaRPr lang="en-GB"/>
          </a:p>
        </p:txBody>
      </p:sp>
      <p:sp>
        <p:nvSpPr>
          <p:cNvPr id="5" name="Footer Placeholder 4">
            <a:extLst>
              <a:ext uri="{FF2B5EF4-FFF2-40B4-BE49-F238E27FC236}">
                <a16:creationId xmlns:a16="http://schemas.microsoft.com/office/drawing/2014/main" id="{0FB998F2-4CA8-4461-83C9-228E5FAC146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A1532EF-2297-4BAE-B8E3-55FFFDEABE02}"/>
              </a:ext>
            </a:extLst>
          </p:cNvPr>
          <p:cNvSpPr>
            <a:spLocks noGrp="1"/>
          </p:cNvSpPr>
          <p:nvPr>
            <p:ph type="sldNum" sz="quarter" idx="12"/>
          </p:nvPr>
        </p:nvSpPr>
        <p:spPr/>
        <p:txBody>
          <a:bodyPr/>
          <a:lstStyle/>
          <a:p>
            <a:fld id="{193857F1-BC8E-4427-8AD9-6A471B3CC6FD}" type="slidenum">
              <a:rPr lang="en-GB" smtClean="0"/>
              <a:t>‹#›</a:t>
            </a:fld>
            <a:endParaRPr lang="en-GB"/>
          </a:p>
        </p:txBody>
      </p:sp>
    </p:spTree>
    <p:extLst>
      <p:ext uri="{BB962C8B-B14F-4D97-AF65-F5344CB8AC3E}">
        <p14:creationId xmlns:p14="http://schemas.microsoft.com/office/powerpoint/2010/main" val="443314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EFE04-A36C-48DF-9AD0-8B64CE01873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ADC3FED-D717-429D-817C-3BD7B00B009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66F9F56-2690-488A-8160-B5F8A8B13526}"/>
              </a:ext>
            </a:extLst>
          </p:cNvPr>
          <p:cNvSpPr>
            <a:spLocks noGrp="1"/>
          </p:cNvSpPr>
          <p:nvPr>
            <p:ph type="dt" sz="half" idx="10"/>
          </p:nvPr>
        </p:nvSpPr>
        <p:spPr/>
        <p:txBody>
          <a:bodyPr/>
          <a:lstStyle/>
          <a:p>
            <a:fld id="{071A17DD-21B0-46AB-B65C-B288DCA82172}" type="datetimeFigureOut">
              <a:rPr lang="en-GB" smtClean="0"/>
              <a:t>18/02/2024</a:t>
            </a:fld>
            <a:endParaRPr lang="en-GB"/>
          </a:p>
        </p:txBody>
      </p:sp>
      <p:sp>
        <p:nvSpPr>
          <p:cNvPr id="5" name="Footer Placeholder 4">
            <a:extLst>
              <a:ext uri="{FF2B5EF4-FFF2-40B4-BE49-F238E27FC236}">
                <a16:creationId xmlns:a16="http://schemas.microsoft.com/office/drawing/2014/main" id="{2A121CB3-81AC-4666-9C02-83CA9D9BBB4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9838994-9FB6-4556-B335-51D984323AD8}"/>
              </a:ext>
            </a:extLst>
          </p:cNvPr>
          <p:cNvSpPr>
            <a:spLocks noGrp="1"/>
          </p:cNvSpPr>
          <p:nvPr>
            <p:ph type="sldNum" sz="quarter" idx="12"/>
          </p:nvPr>
        </p:nvSpPr>
        <p:spPr/>
        <p:txBody>
          <a:bodyPr/>
          <a:lstStyle/>
          <a:p>
            <a:fld id="{193857F1-BC8E-4427-8AD9-6A471B3CC6FD}" type="slidenum">
              <a:rPr lang="en-GB" smtClean="0"/>
              <a:t>‹#›</a:t>
            </a:fld>
            <a:endParaRPr lang="en-GB"/>
          </a:p>
        </p:txBody>
      </p:sp>
    </p:spTree>
    <p:extLst>
      <p:ext uri="{BB962C8B-B14F-4D97-AF65-F5344CB8AC3E}">
        <p14:creationId xmlns:p14="http://schemas.microsoft.com/office/powerpoint/2010/main" val="1263183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DD9F6-3D5D-4727-9BAA-1F0CD618FD9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BCD7F4F-0150-422F-B884-A5CE4ED20D0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9812ED3-D51E-4E74-A9E0-7F8B8072CC0C}"/>
              </a:ext>
            </a:extLst>
          </p:cNvPr>
          <p:cNvSpPr>
            <a:spLocks noGrp="1"/>
          </p:cNvSpPr>
          <p:nvPr>
            <p:ph type="dt" sz="half" idx="10"/>
          </p:nvPr>
        </p:nvSpPr>
        <p:spPr/>
        <p:txBody>
          <a:bodyPr/>
          <a:lstStyle/>
          <a:p>
            <a:fld id="{071A17DD-21B0-46AB-B65C-B288DCA82172}" type="datetimeFigureOut">
              <a:rPr lang="en-GB" smtClean="0"/>
              <a:t>18/02/2024</a:t>
            </a:fld>
            <a:endParaRPr lang="en-GB"/>
          </a:p>
        </p:txBody>
      </p:sp>
      <p:sp>
        <p:nvSpPr>
          <p:cNvPr id="5" name="Footer Placeholder 4">
            <a:extLst>
              <a:ext uri="{FF2B5EF4-FFF2-40B4-BE49-F238E27FC236}">
                <a16:creationId xmlns:a16="http://schemas.microsoft.com/office/drawing/2014/main" id="{5A437D17-88D9-467B-A220-EE0CEC68031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013F64E-F555-4EB1-9CFE-B7D1F15EE72E}"/>
              </a:ext>
            </a:extLst>
          </p:cNvPr>
          <p:cNvSpPr>
            <a:spLocks noGrp="1"/>
          </p:cNvSpPr>
          <p:nvPr>
            <p:ph type="sldNum" sz="quarter" idx="12"/>
          </p:nvPr>
        </p:nvSpPr>
        <p:spPr/>
        <p:txBody>
          <a:bodyPr/>
          <a:lstStyle/>
          <a:p>
            <a:fld id="{193857F1-BC8E-4427-8AD9-6A471B3CC6FD}" type="slidenum">
              <a:rPr lang="en-GB" smtClean="0"/>
              <a:t>‹#›</a:t>
            </a:fld>
            <a:endParaRPr lang="en-GB"/>
          </a:p>
        </p:txBody>
      </p:sp>
    </p:spTree>
    <p:extLst>
      <p:ext uri="{BB962C8B-B14F-4D97-AF65-F5344CB8AC3E}">
        <p14:creationId xmlns:p14="http://schemas.microsoft.com/office/powerpoint/2010/main" val="14216328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D77EB-B76F-468A-9978-20ACE312605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219CE35-CE15-44EB-B042-BF2230AD400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52E6326-C04C-407A-A721-027FE7AB8F1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E1A401E-676A-45FC-87A9-EC529E7C9BA4}"/>
              </a:ext>
            </a:extLst>
          </p:cNvPr>
          <p:cNvSpPr>
            <a:spLocks noGrp="1"/>
          </p:cNvSpPr>
          <p:nvPr>
            <p:ph type="dt" sz="half" idx="10"/>
          </p:nvPr>
        </p:nvSpPr>
        <p:spPr/>
        <p:txBody>
          <a:bodyPr/>
          <a:lstStyle/>
          <a:p>
            <a:fld id="{071A17DD-21B0-46AB-B65C-B288DCA82172}" type="datetimeFigureOut">
              <a:rPr lang="en-GB" smtClean="0"/>
              <a:t>18/02/2024</a:t>
            </a:fld>
            <a:endParaRPr lang="en-GB"/>
          </a:p>
        </p:txBody>
      </p:sp>
      <p:sp>
        <p:nvSpPr>
          <p:cNvPr id="6" name="Footer Placeholder 5">
            <a:extLst>
              <a:ext uri="{FF2B5EF4-FFF2-40B4-BE49-F238E27FC236}">
                <a16:creationId xmlns:a16="http://schemas.microsoft.com/office/drawing/2014/main" id="{366C6CF2-FB76-4E8F-A248-89A2833E3F8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B184C0D-2197-4B20-B064-C397C5E2AB23}"/>
              </a:ext>
            </a:extLst>
          </p:cNvPr>
          <p:cNvSpPr>
            <a:spLocks noGrp="1"/>
          </p:cNvSpPr>
          <p:nvPr>
            <p:ph type="sldNum" sz="quarter" idx="12"/>
          </p:nvPr>
        </p:nvSpPr>
        <p:spPr/>
        <p:txBody>
          <a:bodyPr/>
          <a:lstStyle/>
          <a:p>
            <a:fld id="{193857F1-BC8E-4427-8AD9-6A471B3CC6FD}" type="slidenum">
              <a:rPr lang="en-GB" smtClean="0"/>
              <a:t>‹#›</a:t>
            </a:fld>
            <a:endParaRPr lang="en-GB"/>
          </a:p>
        </p:txBody>
      </p:sp>
    </p:spTree>
    <p:extLst>
      <p:ext uri="{BB962C8B-B14F-4D97-AF65-F5344CB8AC3E}">
        <p14:creationId xmlns:p14="http://schemas.microsoft.com/office/powerpoint/2010/main" val="18276228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9D3C7-9300-4973-9CF3-4F507B328C0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09AC8B2-25B1-423E-8AFE-B389661DC73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970D7E-6939-4955-9139-834CD5BF82F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CE7B9F8-4FD3-4C47-BC0E-B3F92DCD126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F5238B6-DB9A-4C7D-A749-BEB7FACEAAD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3DDD9E2-F881-4556-A9C3-918983E7BF1A}"/>
              </a:ext>
            </a:extLst>
          </p:cNvPr>
          <p:cNvSpPr>
            <a:spLocks noGrp="1"/>
          </p:cNvSpPr>
          <p:nvPr>
            <p:ph type="dt" sz="half" idx="10"/>
          </p:nvPr>
        </p:nvSpPr>
        <p:spPr/>
        <p:txBody>
          <a:bodyPr/>
          <a:lstStyle/>
          <a:p>
            <a:fld id="{071A17DD-21B0-46AB-B65C-B288DCA82172}" type="datetimeFigureOut">
              <a:rPr lang="en-GB" smtClean="0"/>
              <a:t>18/02/2024</a:t>
            </a:fld>
            <a:endParaRPr lang="en-GB"/>
          </a:p>
        </p:txBody>
      </p:sp>
      <p:sp>
        <p:nvSpPr>
          <p:cNvPr id="8" name="Footer Placeholder 7">
            <a:extLst>
              <a:ext uri="{FF2B5EF4-FFF2-40B4-BE49-F238E27FC236}">
                <a16:creationId xmlns:a16="http://schemas.microsoft.com/office/drawing/2014/main" id="{3947948A-7E78-4099-9F77-6B3E2ABBE1E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7510D59-F838-4A14-84C8-4B2C444D65C9}"/>
              </a:ext>
            </a:extLst>
          </p:cNvPr>
          <p:cNvSpPr>
            <a:spLocks noGrp="1"/>
          </p:cNvSpPr>
          <p:nvPr>
            <p:ph type="sldNum" sz="quarter" idx="12"/>
          </p:nvPr>
        </p:nvSpPr>
        <p:spPr/>
        <p:txBody>
          <a:bodyPr/>
          <a:lstStyle/>
          <a:p>
            <a:fld id="{193857F1-BC8E-4427-8AD9-6A471B3CC6FD}" type="slidenum">
              <a:rPr lang="en-GB" smtClean="0"/>
              <a:t>‹#›</a:t>
            </a:fld>
            <a:endParaRPr lang="en-GB"/>
          </a:p>
        </p:txBody>
      </p:sp>
    </p:spTree>
    <p:extLst>
      <p:ext uri="{BB962C8B-B14F-4D97-AF65-F5344CB8AC3E}">
        <p14:creationId xmlns:p14="http://schemas.microsoft.com/office/powerpoint/2010/main" val="15691390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2EB351-1829-4D71-9411-81EF582FEEB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1E63D80-861E-4649-B2AD-C86F8C5F500E}"/>
              </a:ext>
            </a:extLst>
          </p:cNvPr>
          <p:cNvSpPr>
            <a:spLocks noGrp="1"/>
          </p:cNvSpPr>
          <p:nvPr>
            <p:ph type="dt" sz="half" idx="10"/>
          </p:nvPr>
        </p:nvSpPr>
        <p:spPr/>
        <p:txBody>
          <a:bodyPr/>
          <a:lstStyle/>
          <a:p>
            <a:fld id="{071A17DD-21B0-46AB-B65C-B288DCA82172}" type="datetimeFigureOut">
              <a:rPr lang="en-GB" smtClean="0"/>
              <a:t>18/02/2024</a:t>
            </a:fld>
            <a:endParaRPr lang="en-GB"/>
          </a:p>
        </p:txBody>
      </p:sp>
      <p:sp>
        <p:nvSpPr>
          <p:cNvPr id="4" name="Footer Placeholder 3">
            <a:extLst>
              <a:ext uri="{FF2B5EF4-FFF2-40B4-BE49-F238E27FC236}">
                <a16:creationId xmlns:a16="http://schemas.microsoft.com/office/drawing/2014/main" id="{23DEF792-7501-4DB1-BEAA-04ECAE35A75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C798D7E-BF8D-448E-AD4D-0E217B7F55A6}"/>
              </a:ext>
            </a:extLst>
          </p:cNvPr>
          <p:cNvSpPr>
            <a:spLocks noGrp="1"/>
          </p:cNvSpPr>
          <p:nvPr>
            <p:ph type="sldNum" sz="quarter" idx="12"/>
          </p:nvPr>
        </p:nvSpPr>
        <p:spPr/>
        <p:txBody>
          <a:bodyPr/>
          <a:lstStyle/>
          <a:p>
            <a:fld id="{193857F1-BC8E-4427-8AD9-6A471B3CC6FD}" type="slidenum">
              <a:rPr lang="en-GB" smtClean="0"/>
              <a:t>‹#›</a:t>
            </a:fld>
            <a:endParaRPr lang="en-GB"/>
          </a:p>
        </p:txBody>
      </p:sp>
    </p:spTree>
    <p:extLst>
      <p:ext uri="{BB962C8B-B14F-4D97-AF65-F5344CB8AC3E}">
        <p14:creationId xmlns:p14="http://schemas.microsoft.com/office/powerpoint/2010/main" val="8525790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90CB643-6200-4B78-A09E-C8DE3FE003B8}"/>
              </a:ext>
            </a:extLst>
          </p:cNvPr>
          <p:cNvSpPr>
            <a:spLocks noGrp="1"/>
          </p:cNvSpPr>
          <p:nvPr>
            <p:ph type="dt" sz="half" idx="10"/>
          </p:nvPr>
        </p:nvSpPr>
        <p:spPr/>
        <p:txBody>
          <a:bodyPr/>
          <a:lstStyle/>
          <a:p>
            <a:fld id="{071A17DD-21B0-46AB-B65C-B288DCA82172}" type="datetimeFigureOut">
              <a:rPr lang="en-GB" smtClean="0"/>
              <a:t>18/02/2024</a:t>
            </a:fld>
            <a:endParaRPr lang="en-GB"/>
          </a:p>
        </p:txBody>
      </p:sp>
      <p:sp>
        <p:nvSpPr>
          <p:cNvPr id="3" name="Footer Placeholder 2">
            <a:extLst>
              <a:ext uri="{FF2B5EF4-FFF2-40B4-BE49-F238E27FC236}">
                <a16:creationId xmlns:a16="http://schemas.microsoft.com/office/drawing/2014/main" id="{ECA112C4-0780-400C-947A-164832A5066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E08898B-8464-47D1-A5F2-A8054770BE46}"/>
              </a:ext>
            </a:extLst>
          </p:cNvPr>
          <p:cNvSpPr>
            <a:spLocks noGrp="1"/>
          </p:cNvSpPr>
          <p:nvPr>
            <p:ph type="sldNum" sz="quarter" idx="12"/>
          </p:nvPr>
        </p:nvSpPr>
        <p:spPr/>
        <p:txBody>
          <a:bodyPr/>
          <a:lstStyle/>
          <a:p>
            <a:fld id="{193857F1-BC8E-4427-8AD9-6A471B3CC6FD}" type="slidenum">
              <a:rPr lang="en-GB" smtClean="0"/>
              <a:t>‹#›</a:t>
            </a:fld>
            <a:endParaRPr lang="en-GB"/>
          </a:p>
        </p:txBody>
      </p:sp>
    </p:spTree>
    <p:extLst>
      <p:ext uri="{BB962C8B-B14F-4D97-AF65-F5344CB8AC3E}">
        <p14:creationId xmlns:p14="http://schemas.microsoft.com/office/powerpoint/2010/main" val="532328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3A3B9-6D37-4633-B22E-CAAEA3B0D95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B1E6C96-C097-4EE1-BBA5-6FCEF38D743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3A5D195-1933-4ED5-897A-99E0129BA7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5114FCF-28C0-430F-8675-E103E2EEDE8E}"/>
              </a:ext>
            </a:extLst>
          </p:cNvPr>
          <p:cNvSpPr>
            <a:spLocks noGrp="1"/>
          </p:cNvSpPr>
          <p:nvPr>
            <p:ph type="dt" sz="half" idx="10"/>
          </p:nvPr>
        </p:nvSpPr>
        <p:spPr/>
        <p:txBody>
          <a:bodyPr/>
          <a:lstStyle/>
          <a:p>
            <a:fld id="{071A17DD-21B0-46AB-B65C-B288DCA82172}" type="datetimeFigureOut">
              <a:rPr lang="en-GB" smtClean="0"/>
              <a:t>18/02/2024</a:t>
            </a:fld>
            <a:endParaRPr lang="en-GB"/>
          </a:p>
        </p:txBody>
      </p:sp>
      <p:sp>
        <p:nvSpPr>
          <p:cNvPr id="6" name="Footer Placeholder 5">
            <a:extLst>
              <a:ext uri="{FF2B5EF4-FFF2-40B4-BE49-F238E27FC236}">
                <a16:creationId xmlns:a16="http://schemas.microsoft.com/office/drawing/2014/main" id="{01BB5D59-769D-4B4E-A801-0C7034A82C1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C1BC051-6E71-4206-9BD5-B4C85695AD11}"/>
              </a:ext>
            </a:extLst>
          </p:cNvPr>
          <p:cNvSpPr>
            <a:spLocks noGrp="1"/>
          </p:cNvSpPr>
          <p:nvPr>
            <p:ph type="sldNum" sz="quarter" idx="12"/>
          </p:nvPr>
        </p:nvSpPr>
        <p:spPr/>
        <p:txBody>
          <a:bodyPr/>
          <a:lstStyle/>
          <a:p>
            <a:fld id="{193857F1-BC8E-4427-8AD9-6A471B3CC6FD}" type="slidenum">
              <a:rPr lang="en-GB" smtClean="0"/>
              <a:t>‹#›</a:t>
            </a:fld>
            <a:endParaRPr lang="en-GB"/>
          </a:p>
        </p:txBody>
      </p:sp>
    </p:spTree>
    <p:extLst>
      <p:ext uri="{BB962C8B-B14F-4D97-AF65-F5344CB8AC3E}">
        <p14:creationId xmlns:p14="http://schemas.microsoft.com/office/powerpoint/2010/main" val="15530445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29506-6BCB-4E92-B054-2DD835EA296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B87AEB2-1F34-4A9E-8735-BE7C2A26765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2538B34-944A-4499-B997-A95A5E2EB9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E1AEDA5-3916-45DF-98C5-4930040325A6}"/>
              </a:ext>
            </a:extLst>
          </p:cNvPr>
          <p:cNvSpPr>
            <a:spLocks noGrp="1"/>
          </p:cNvSpPr>
          <p:nvPr>
            <p:ph type="dt" sz="half" idx="10"/>
          </p:nvPr>
        </p:nvSpPr>
        <p:spPr/>
        <p:txBody>
          <a:bodyPr/>
          <a:lstStyle/>
          <a:p>
            <a:fld id="{071A17DD-21B0-46AB-B65C-B288DCA82172}" type="datetimeFigureOut">
              <a:rPr lang="en-GB" smtClean="0"/>
              <a:t>18/02/2024</a:t>
            </a:fld>
            <a:endParaRPr lang="en-GB"/>
          </a:p>
        </p:txBody>
      </p:sp>
      <p:sp>
        <p:nvSpPr>
          <p:cNvPr id="6" name="Footer Placeholder 5">
            <a:extLst>
              <a:ext uri="{FF2B5EF4-FFF2-40B4-BE49-F238E27FC236}">
                <a16:creationId xmlns:a16="http://schemas.microsoft.com/office/drawing/2014/main" id="{16E49D14-490A-4CAF-A650-995A03D0E2F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D8CFE9F-7112-4D15-ADE7-164B118769E1}"/>
              </a:ext>
            </a:extLst>
          </p:cNvPr>
          <p:cNvSpPr>
            <a:spLocks noGrp="1"/>
          </p:cNvSpPr>
          <p:nvPr>
            <p:ph type="sldNum" sz="quarter" idx="12"/>
          </p:nvPr>
        </p:nvSpPr>
        <p:spPr/>
        <p:txBody>
          <a:bodyPr/>
          <a:lstStyle/>
          <a:p>
            <a:fld id="{193857F1-BC8E-4427-8AD9-6A471B3CC6FD}" type="slidenum">
              <a:rPr lang="en-GB" smtClean="0"/>
              <a:t>‹#›</a:t>
            </a:fld>
            <a:endParaRPr lang="en-GB"/>
          </a:p>
        </p:txBody>
      </p:sp>
    </p:spTree>
    <p:extLst>
      <p:ext uri="{BB962C8B-B14F-4D97-AF65-F5344CB8AC3E}">
        <p14:creationId xmlns:p14="http://schemas.microsoft.com/office/powerpoint/2010/main" val="26588516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6F90B8-4F5B-4C19-97D7-221E18D4DDE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FA426BE-C89E-4A61-97CC-EADCA5CB612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CFD1DE3-B6D5-43E3-92B1-C5C6CAE4B06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1A17DD-21B0-46AB-B65C-B288DCA82172}" type="datetimeFigureOut">
              <a:rPr lang="en-GB" smtClean="0"/>
              <a:t>18/02/2024</a:t>
            </a:fld>
            <a:endParaRPr lang="en-GB"/>
          </a:p>
        </p:txBody>
      </p:sp>
      <p:sp>
        <p:nvSpPr>
          <p:cNvPr id="5" name="Footer Placeholder 4">
            <a:extLst>
              <a:ext uri="{FF2B5EF4-FFF2-40B4-BE49-F238E27FC236}">
                <a16:creationId xmlns:a16="http://schemas.microsoft.com/office/drawing/2014/main" id="{3B6FEA3F-55F0-4039-8EBF-8AA52FA8A8A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4FB5DEC-F60B-478F-BD32-259904E6A03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3857F1-BC8E-4427-8AD9-6A471B3CC6FD}" type="slidenum">
              <a:rPr lang="en-GB" smtClean="0"/>
              <a:t>‹#›</a:t>
            </a:fld>
            <a:endParaRPr lang="en-GB"/>
          </a:p>
        </p:txBody>
      </p:sp>
    </p:spTree>
    <p:extLst>
      <p:ext uri="{BB962C8B-B14F-4D97-AF65-F5344CB8AC3E}">
        <p14:creationId xmlns:p14="http://schemas.microsoft.com/office/powerpoint/2010/main" val="26539504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youtube.com/watch?v=peH6fBm0LD8&amp;t=204s"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Freeform: Shape 8">
            <a:extLst>
              <a:ext uri="{FF2B5EF4-FFF2-40B4-BE49-F238E27FC236}">
                <a16:creationId xmlns:a16="http://schemas.microsoft.com/office/drawing/2014/main" id="{43421B4C-AA27-4F32-AA73-DA587F272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76110"/>
            <a:ext cx="6769978" cy="5905761"/>
          </a:xfrm>
          <a:custGeom>
            <a:avLst/>
            <a:gdLst>
              <a:gd name="connsiteX0" fmla="*/ 0 w 6769978"/>
              <a:gd name="connsiteY0" fmla="*/ 0 h 5905761"/>
              <a:gd name="connsiteX1" fmla="*/ 6769978 w 6769978"/>
              <a:gd name="connsiteY1" fmla="*/ 0 h 5905761"/>
              <a:gd name="connsiteX2" fmla="*/ 3973138 w 6769978"/>
              <a:gd name="connsiteY2" fmla="*/ 5905761 h 5905761"/>
              <a:gd name="connsiteX3" fmla="*/ 0 w 6769978"/>
              <a:gd name="connsiteY3" fmla="*/ 5905761 h 5905761"/>
            </a:gdLst>
            <a:ahLst/>
            <a:cxnLst>
              <a:cxn ang="0">
                <a:pos x="connsiteX0" y="connsiteY0"/>
              </a:cxn>
              <a:cxn ang="0">
                <a:pos x="connsiteX1" y="connsiteY1"/>
              </a:cxn>
              <a:cxn ang="0">
                <a:pos x="connsiteX2" y="connsiteY2"/>
              </a:cxn>
              <a:cxn ang="0">
                <a:pos x="connsiteX3" y="connsiteY3"/>
              </a:cxn>
            </a:cxnLst>
            <a:rect l="l" t="t" r="r" b="b"/>
            <a:pathLst>
              <a:path w="6769978" h="5905761">
                <a:moveTo>
                  <a:pt x="0" y="0"/>
                </a:moveTo>
                <a:lnTo>
                  <a:pt x="6769978" y="0"/>
                </a:lnTo>
                <a:lnTo>
                  <a:pt x="3973138" y="5905761"/>
                </a:lnTo>
                <a:lnTo>
                  <a:pt x="0" y="5905761"/>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lumMod val="95000"/>
                </a:schemeClr>
              </a:solidFill>
            </a:endParaRPr>
          </a:p>
        </p:txBody>
      </p:sp>
      <p:sp>
        <p:nvSpPr>
          <p:cNvPr id="2" name="Title 1">
            <a:extLst>
              <a:ext uri="{FF2B5EF4-FFF2-40B4-BE49-F238E27FC236}">
                <a16:creationId xmlns:a16="http://schemas.microsoft.com/office/drawing/2014/main" id="{EC8AA0C1-5D03-4E2C-834B-F1705C3A5B3B}"/>
              </a:ext>
            </a:extLst>
          </p:cNvPr>
          <p:cNvSpPr>
            <a:spLocks noGrp="1"/>
          </p:cNvSpPr>
          <p:nvPr>
            <p:ph type="ctrTitle"/>
          </p:nvPr>
        </p:nvSpPr>
        <p:spPr>
          <a:xfrm>
            <a:off x="841248" y="1655286"/>
            <a:ext cx="4224048" cy="2610042"/>
          </a:xfrm>
        </p:spPr>
        <p:txBody>
          <a:bodyPr>
            <a:normAutofit/>
          </a:bodyPr>
          <a:lstStyle/>
          <a:p>
            <a:pPr algn="l"/>
            <a:r>
              <a:rPr lang="en-GB" sz="5400" dirty="0">
                <a:solidFill>
                  <a:srgbClr val="FFFFFF"/>
                </a:solidFill>
              </a:rPr>
              <a:t>Magazines and Media Language</a:t>
            </a:r>
          </a:p>
        </p:txBody>
      </p:sp>
      <p:sp>
        <p:nvSpPr>
          <p:cNvPr id="3" name="Subtitle 2">
            <a:extLst>
              <a:ext uri="{FF2B5EF4-FFF2-40B4-BE49-F238E27FC236}">
                <a16:creationId xmlns:a16="http://schemas.microsoft.com/office/drawing/2014/main" id="{484F386A-7581-46BE-A4E7-A3D8E7F5CD70}"/>
              </a:ext>
            </a:extLst>
          </p:cNvPr>
          <p:cNvSpPr>
            <a:spLocks noGrp="1"/>
          </p:cNvSpPr>
          <p:nvPr>
            <p:ph type="subTitle" idx="1"/>
          </p:nvPr>
        </p:nvSpPr>
        <p:spPr>
          <a:xfrm>
            <a:off x="841248" y="4373384"/>
            <a:ext cx="3405900" cy="829055"/>
          </a:xfrm>
        </p:spPr>
        <p:txBody>
          <a:bodyPr>
            <a:normAutofit/>
          </a:bodyPr>
          <a:lstStyle/>
          <a:p>
            <a:pPr algn="l"/>
            <a:r>
              <a:rPr lang="en-GB" sz="2000" dirty="0">
                <a:solidFill>
                  <a:srgbClr val="FFFFFF"/>
                </a:solidFill>
                <a:hlinkClick r:id="rId2"/>
              </a:rPr>
              <a:t>https://www.youtube.com/watch?v=peH6fBm0LD8&amp;t=204s</a:t>
            </a:r>
            <a:endParaRPr lang="en-GB" sz="2000" dirty="0">
              <a:solidFill>
                <a:srgbClr val="FFFFFF"/>
              </a:solidFill>
            </a:endParaRPr>
          </a:p>
          <a:p>
            <a:pPr algn="l"/>
            <a:endParaRPr lang="en-GB" sz="2000" dirty="0">
              <a:solidFill>
                <a:srgbClr val="FFFFFF"/>
              </a:solidFill>
            </a:endParaRPr>
          </a:p>
          <a:p>
            <a:pPr algn="l"/>
            <a:endParaRPr lang="en-GB" sz="2000" dirty="0">
              <a:solidFill>
                <a:srgbClr val="FFFFFF"/>
              </a:solidFill>
            </a:endParaRPr>
          </a:p>
        </p:txBody>
      </p:sp>
      <p:pic>
        <p:nvPicPr>
          <p:cNvPr id="4" name="Picture 3">
            <a:extLst>
              <a:ext uri="{FF2B5EF4-FFF2-40B4-BE49-F238E27FC236}">
                <a16:creationId xmlns:a16="http://schemas.microsoft.com/office/drawing/2014/main" id="{DB530A84-F61E-4DF7-98D6-2D7B4C544E2D}"/>
              </a:ext>
            </a:extLst>
          </p:cNvPr>
          <p:cNvPicPr>
            <a:picLocks noChangeAspect="1"/>
          </p:cNvPicPr>
          <p:nvPr/>
        </p:nvPicPr>
        <p:blipFill>
          <a:blip r:embed="rId3"/>
          <a:stretch>
            <a:fillRect/>
          </a:stretch>
        </p:blipFill>
        <p:spPr>
          <a:xfrm>
            <a:off x="4724248" y="476110"/>
            <a:ext cx="7467752" cy="6142226"/>
          </a:xfrm>
          <a:prstGeom prst="rect">
            <a:avLst/>
          </a:prstGeom>
        </p:spPr>
      </p:pic>
    </p:spTree>
    <p:extLst>
      <p:ext uri="{BB962C8B-B14F-4D97-AF65-F5344CB8AC3E}">
        <p14:creationId xmlns:p14="http://schemas.microsoft.com/office/powerpoint/2010/main" val="32412240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8421B30-E76E-4F0C-9357-670EA90286B5}"/>
              </a:ext>
            </a:extLst>
          </p:cNvPr>
          <p:cNvSpPr>
            <a:spLocks noGrp="1"/>
          </p:cNvSpPr>
          <p:nvPr>
            <p:ph type="title"/>
          </p:nvPr>
        </p:nvSpPr>
        <p:spPr>
          <a:xfrm>
            <a:off x="1285240" y="1050595"/>
            <a:ext cx="8074815" cy="1618489"/>
          </a:xfrm>
        </p:spPr>
        <p:txBody>
          <a:bodyPr anchor="ctr">
            <a:normAutofit/>
          </a:bodyPr>
          <a:lstStyle/>
          <a:p>
            <a:r>
              <a:rPr lang="en-GB" sz="4000"/>
              <a:t>NARRATIVE THEORY (NARRATOLOGY)</a:t>
            </a:r>
            <a:br>
              <a:rPr lang="en-GB" sz="4000"/>
            </a:br>
            <a:endParaRPr lang="en-GB" sz="4000"/>
          </a:p>
        </p:txBody>
      </p:sp>
      <p:sp>
        <p:nvSpPr>
          <p:cNvPr id="3" name="Content Placeholder 2">
            <a:extLst>
              <a:ext uri="{FF2B5EF4-FFF2-40B4-BE49-F238E27FC236}">
                <a16:creationId xmlns:a16="http://schemas.microsoft.com/office/drawing/2014/main" id="{F6C09162-2861-40EA-A082-815AD712C407}"/>
              </a:ext>
            </a:extLst>
          </p:cNvPr>
          <p:cNvSpPr>
            <a:spLocks noGrp="1"/>
          </p:cNvSpPr>
          <p:nvPr>
            <p:ph idx="1"/>
          </p:nvPr>
        </p:nvSpPr>
        <p:spPr>
          <a:xfrm>
            <a:off x="1173164" y="2135672"/>
            <a:ext cx="8913371" cy="3246004"/>
          </a:xfrm>
        </p:spPr>
        <p:txBody>
          <a:bodyPr anchor="t">
            <a:normAutofit/>
          </a:bodyPr>
          <a:lstStyle/>
          <a:p>
            <a:pPr marL="0" indent="0">
              <a:buNone/>
            </a:pPr>
            <a:r>
              <a:rPr lang="en-GB" sz="1500" b="1" dirty="0"/>
              <a:t>Todorov</a:t>
            </a:r>
            <a:r>
              <a:rPr lang="en-GB" sz="1500" dirty="0"/>
              <a:t> – Identifies key elements of </a:t>
            </a:r>
            <a:r>
              <a:rPr lang="en-GB" sz="1500" b="1" dirty="0"/>
              <a:t>Narrative structure </a:t>
            </a:r>
            <a:r>
              <a:rPr lang="en-GB" sz="1500" dirty="0"/>
              <a:t>which are  expressed in terms of Equilibrium (the existing  power balance featured in the world of the characters)/Disequilibrium (the conflict)/New Equilibrium (The new power balance).</a:t>
            </a:r>
          </a:p>
          <a:p>
            <a:pPr marL="0" indent="0">
              <a:buNone/>
            </a:pPr>
            <a:r>
              <a:rPr lang="en-GB" sz="1500" b="1" dirty="0"/>
              <a:t>Propp</a:t>
            </a:r>
            <a:r>
              <a:rPr lang="en-GB" sz="1500" dirty="0"/>
              <a:t> –  Identifies </a:t>
            </a:r>
            <a:r>
              <a:rPr lang="en-GB" sz="1500" b="1" dirty="0"/>
              <a:t>8 essential character types </a:t>
            </a:r>
            <a:r>
              <a:rPr lang="en-GB" sz="1500" dirty="0"/>
              <a:t>in a text : Hero, Villain, Donor, Dispatcher, Helper, False Hero, The Princess, Her Father</a:t>
            </a:r>
          </a:p>
          <a:p>
            <a:pPr marL="0" indent="0">
              <a:buNone/>
            </a:pPr>
            <a:r>
              <a:rPr lang="en-GB" sz="1500" b="1" dirty="0"/>
              <a:t>Levi-Strauss – </a:t>
            </a:r>
            <a:r>
              <a:rPr lang="en-GB" sz="1500" dirty="0"/>
              <a:t>Identifies</a:t>
            </a:r>
            <a:r>
              <a:rPr lang="en-GB" sz="1500" b="1" dirty="0"/>
              <a:t> Binary Oppositions </a:t>
            </a:r>
            <a:r>
              <a:rPr lang="en-GB" sz="1500" dirty="0"/>
              <a:t>or opposing forces which are used to create sense of drama within the text</a:t>
            </a:r>
            <a:r>
              <a:rPr lang="en-GB" sz="1500" b="1" dirty="0"/>
              <a:t>  </a:t>
            </a:r>
            <a:r>
              <a:rPr lang="en-GB" sz="1500" dirty="0"/>
              <a:t>e.g.  good-vs evil, man vs. woman etc. </a:t>
            </a:r>
          </a:p>
          <a:p>
            <a:pPr marL="0" indent="0">
              <a:buNone/>
            </a:pPr>
            <a:r>
              <a:rPr lang="en-GB" sz="1500" b="1" dirty="0"/>
              <a:t>Barthes</a:t>
            </a:r>
            <a:r>
              <a:rPr lang="en-GB" sz="1500" dirty="0"/>
              <a:t> – </a:t>
            </a:r>
            <a:r>
              <a:rPr lang="en-GB" sz="1500" b="1" dirty="0"/>
              <a:t>Action Codes </a:t>
            </a:r>
            <a:r>
              <a:rPr lang="en-GB" sz="1500" dirty="0"/>
              <a:t>(e.g. chases, fights or any kind of movement featured  in the text) and </a:t>
            </a:r>
            <a:r>
              <a:rPr lang="en-GB" sz="1500" b="1" dirty="0"/>
              <a:t>Enigma Codes </a:t>
            </a:r>
            <a:r>
              <a:rPr lang="en-GB" sz="1500" dirty="0"/>
              <a:t>which cause the audience to ask questions, create a sense of mystery and intrigue e.g. Who will be the next winner of the X Factor?</a:t>
            </a:r>
          </a:p>
        </p:txBody>
      </p:sp>
    </p:spTree>
    <p:extLst>
      <p:ext uri="{BB962C8B-B14F-4D97-AF65-F5344CB8AC3E}">
        <p14:creationId xmlns:p14="http://schemas.microsoft.com/office/powerpoint/2010/main" val="4233651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3C710-F434-4A6D-A2B7-4F89BA7D5730}"/>
              </a:ext>
            </a:extLst>
          </p:cNvPr>
          <p:cNvSpPr>
            <a:spLocks noGrp="1"/>
          </p:cNvSpPr>
          <p:nvPr>
            <p:ph type="title"/>
          </p:nvPr>
        </p:nvSpPr>
        <p:spPr>
          <a:xfrm>
            <a:off x="1140887" y="159169"/>
            <a:ext cx="8761413" cy="706964"/>
          </a:xfrm>
        </p:spPr>
        <p:txBody>
          <a:bodyPr/>
          <a:lstStyle/>
          <a:p>
            <a:r>
              <a:rPr lang="en-GB" sz="2800" dirty="0">
                <a:highlight>
                  <a:srgbClr val="FFFF00"/>
                </a:highlight>
              </a:rPr>
              <a:t>Activity 6: </a:t>
            </a:r>
            <a:r>
              <a:rPr lang="en-GB" sz="2800" dirty="0"/>
              <a:t>Applying Narrative Theory:  GQ Magazine</a:t>
            </a:r>
          </a:p>
        </p:txBody>
      </p:sp>
      <p:graphicFrame>
        <p:nvGraphicFramePr>
          <p:cNvPr id="4" name="Content Placeholder 3">
            <a:extLst>
              <a:ext uri="{FF2B5EF4-FFF2-40B4-BE49-F238E27FC236}">
                <a16:creationId xmlns:a16="http://schemas.microsoft.com/office/drawing/2014/main" id="{4CEA38D7-2F4D-4352-9303-A09CE2818FF3}"/>
              </a:ext>
            </a:extLst>
          </p:cNvPr>
          <p:cNvGraphicFramePr>
            <a:graphicFrameLocks noGrp="1"/>
          </p:cNvGraphicFramePr>
          <p:nvPr>
            <p:ph idx="1"/>
            <p:extLst>
              <p:ext uri="{D42A27DB-BD31-4B8C-83A1-F6EECF244321}">
                <p14:modId xmlns:p14="http://schemas.microsoft.com/office/powerpoint/2010/main" val="966049869"/>
              </p:ext>
            </p:extLst>
          </p:nvPr>
        </p:nvGraphicFramePr>
        <p:xfrm>
          <a:off x="-1" y="866132"/>
          <a:ext cx="12192001" cy="5991867"/>
        </p:xfrm>
        <a:graphic>
          <a:graphicData uri="http://schemas.openxmlformats.org/drawingml/2006/table">
            <a:tbl>
              <a:tblPr firstRow="1" bandRow="1">
                <a:tableStyleId>{5C22544A-7EE6-4342-B048-85BDC9FD1C3A}</a:tableStyleId>
              </a:tblPr>
              <a:tblGrid>
                <a:gridCol w="2302352">
                  <a:extLst>
                    <a:ext uri="{9D8B030D-6E8A-4147-A177-3AD203B41FA5}">
                      <a16:colId xmlns:a16="http://schemas.microsoft.com/office/drawing/2014/main" val="1095094687"/>
                    </a:ext>
                  </a:extLst>
                </a:gridCol>
                <a:gridCol w="4526216">
                  <a:extLst>
                    <a:ext uri="{9D8B030D-6E8A-4147-A177-3AD203B41FA5}">
                      <a16:colId xmlns:a16="http://schemas.microsoft.com/office/drawing/2014/main" val="3634965651"/>
                    </a:ext>
                  </a:extLst>
                </a:gridCol>
                <a:gridCol w="5363433">
                  <a:extLst>
                    <a:ext uri="{9D8B030D-6E8A-4147-A177-3AD203B41FA5}">
                      <a16:colId xmlns:a16="http://schemas.microsoft.com/office/drawing/2014/main" val="4068446108"/>
                    </a:ext>
                  </a:extLst>
                </a:gridCol>
              </a:tblGrid>
              <a:tr h="521398">
                <a:tc>
                  <a:txBody>
                    <a:bodyPr/>
                    <a:lstStyle/>
                    <a:p>
                      <a:r>
                        <a:rPr lang="en-GB" dirty="0"/>
                        <a:t>Theorist</a:t>
                      </a:r>
                    </a:p>
                  </a:txBody>
                  <a:tcPr marL="76738" marR="76738"/>
                </a:tc>
                <a:tc gridSpan="2">
                  <a:txBody>
                    <a:bodyPr/>
                    <a:lstStyle/>
                    <a:p>
                      <a:r>
                        <a:rPr lang="en-GB" dirty="0"/>
                        <a:t> Application (using example from text)</a:t>
                      </a:r>
                    </a:p>
                  </a:txBody>
                  <a:tcPr marL="76738" marR="76738"/>
                </a:tc>
                <a:tc hMerge="1">
                  <a:txBody>
                    <a:bodyPr/>
                    <a:lstStyle/>
                    <a:p>
                      <a:endParaRPr lang="en-GB"/>
                    </a:p>
                  </a:txBody>
                  <a:tcPr/>
                </a:tc>
                <a:extLst>
                  <a:ext uri="{0D108BD9-81ED-4DB2-BD59-A6C34878D82A}">
                    <a16:rowId xmlns:a16="http://schemas.microsoft.com/office/drawing/2014/main" val="3004252567"/>
                  </a:ext>
                </a:extLst>
              </a:tr>
              <a:tr h="1889798">
                <a:tc>
                  <a:txBody>
                    <a:bodyPr/>
                    <a:lstStyle/>
                    <a:p>
                      <a:r>
                        <a:rPr lang="en-GB" b="1" u="sng" dirty="0"/>
                        <a:t>Levi Strauss</a:t>
                      </a:r>
                    </a:p>
                    <a:p>
                      <a:r>
                        <a:rPr lang="en-GB" dirty="0"/>
                        <a:t>Binary Oppositions</a:t>
                      </a:r>
                    </a:p>
                    <a:p>
                      <a:r>
                        <a:rPr lang="en-GB" dirty="0">
                          <a:solidFill>
                            <a:srgbClr val="FF0000"/>
                          </a:solidFill>
                        </a:rPr>
                        <a:t>Mytheme (EXT)</a:t>
                      </a:r>
                    </a:p>
                    <a:p>
                      <a:endParaRPr lang="en-GB" dirty="0"/>
                    </a:p>
                    <a:p>
                      <a:endParaRPr lang="en-GB" dirty="0"/>
                    </a:p>
                    <a:p>
                      <a:endParaRPr lang="en-GB" dirty="0"/>
                    </a:p>
                  </a:txBody>
                  <a:tcPr marL="76738" marR="76738"/>
                </a:tc>
                <a:tc gridSpan="2">
                  <a:txBody>
                    <a:bodyPr/>
                    <a:lstStyle/>
                    <a:p>
                      <a:r>
                        <a:rPr lang="en-GB" i="1" dirty="0"/>
                        <a:t>1)</a:t>
                      </a:r>
                    </a:p>
                    <a:p>
                      <a:r>
                        <a:rPr lang="en-GB" i="1" dirty="0"/>
                        <a:t>2)</a:t>
                      </a:r>
                    </a:p>
                    <a:p>
                      <a:r>
                        <a:rPr lang="en-GB" i="1" dirty="0"/>
                        <a:t>3)</a:t>
                      </a:r>
                    </a:p>
                    <a:p>
                      <a:r>
                        <a:rPr lang="en-GB" i="1" dirty="0">
                          <a:solidFill>
                            <a:srgbClr val="FF0000"/>
                          </a:solidFill>
                        </a:rPr>
                        <a:t>4)</a:t>
                      </a:r>
                    </a:p>
                    <a:p>
                      <a:r>
                        <a:rPr lang="en-GB" i="1" dirty="0">
                          <a:solidFill>
                            <a:srgbClr val="FF0000"/>
                          </a:solidFill>
                        </a:rPr>
                        <a:t>5)</a:t>
                      </a:r>
                    </a:p>
                  </a:txBody>
                  <a:tcPr marL="76738" marR="76738"/>
                </a:tc>
                <a:tc hMerge="1">
                  <a:txBody>
                    <a:bodyPr/>
                    <a:lstStyle/>
                    <a:p>
                      <a:endParaRPr lang="en-GB"/>
                    </a:p>
                  </a:txBody>
                  <a:tcPr/>
                </a:tc>
                <a:extLst>
                  <a:ext uri="{0D108BD9-81ED-4DB2-BD59-A6C34878D82A}">
                    <a16:rowId xmlns:a16="http://schemas.microsoft.com/office/drawing/2014/main" val="3853349076"/>
                  </a:ext>
                </a:extLst>
              </a:tr>
              <a:tr h="1293020">
                <a:tc>
                  <a:txBody>
                    <a:bodyPr/>
                    <a:lstStyle/>
                    <a:p>
                      <a:r>
                        <a:rPr lang="en-GB" b="1" u="sng" dirty="0"/>
                        <a:t>Todorov</a:t>
                      </a:r>
                    </a:p>
                    <a:p>
                      <a:r>
                        <a:rPr lang="en-GB" dirty="0"/>
                        <a:t>Equilibrium:</a:t>
                      </a:r>
                    </a:p>
                    <a:p>
                      <a:r>
                        <a:rPr lang="en-GB" dirty="0"/>
                        <a:t>Disruption:</a:t>
                      </a:r>
                    </a:p>
                    <a:p>
                      <a:r>
                        <a:rPr lang="en-GB" dirty="0"/>
                        <a:t>New Equilibrium:</a:t>
                      </a:r>
                    </a:p>
                  </a:txBody>
                  <a:tcPr marL="76738" marR="76738"/>
                </a:tc>
                <a:tc gridSpan="2">
                  <a:txBody>
                    <a:bodyPr/>
                    <a:lstStyle/>
                    <a:p>
                      <a:endParaRPr lang="en-GB" dirty="0"/>
                    </a:p>
                    <a:p>
                      <a:r>
                        <a:rPr lang="en-GB" dirty="0"/>
                        <a:t>1)</a:t>
                      </a:r>
                    </a:p>
                    <a:p>
                      <a:r>
                        <a:rPr lang="en-GB" dirty="0"/>
                        <a:t>2)</a:t>
                      </a:r>
                    </a:p>
                    <a:p>
                      <a:r>
                        <a:rPr lang="en-GB" dirty="0"/>
                        <a:t>3)</a:t>
                      </a:r>
                    </a:p>
                  </a:txBody>
                  <a:tcPr marL="76738" marR="76738"/>
                </a:tc>
                <a:tc hMerge="1">
                  <a:txBody>
                    <a:bodyPr/>
                    <a:lstStyle/>
                    <a:p>
                      <a:endParaRPr lang="en-GB"/>
                    </a:p>
                  </a:txBody>
                  <a:tcPr/>
                </a:tc>
                <a:extLst>
                  <a:ext uri="{0D108BD9-81ED-4DB2-BD59-A6C34878D82A}">
                    <a16:rowId xmlns:a16="http://schemas.microsoft.com/office/drawing/2014/main" val="1151878528"/>
                  </a:ext>
                </a:extLst>
              </a:tr>
              <a:tr h="1293020">
                <a:tc>
                  <a:txBody>
                    <a:bodyPr/>
                    <a:lstStyle/>
                    <a:p>
                      <a:r>
                        <a:rPr lang="en-GB" b="1" u="sng" dirty="0" err="1"/>
                        <a:t>Propp</a:t>
                      </a:r>
                      <a:r>
                        <a:rPr lang="en-GB" b="1" u="sng" dirty="0"/>
                        <a:t> </a:t>
                      </a:r>
                    </a:p>
                    <a:p>
                      <a:r>
                        <a:rPr lang="en-GB" dirty="0"/>
                        <a:t>Character Types</a:t>
                      </a:r>
                    </a:p>
                    <a:p>
                      <a:endParaRPr lang="en-GB" dirty="0"/>
                    </a:p>
                    <a:p>
                      <a:endParaRPr lang="en-GB" dirty="0"/>
                    </a:p>
                  </a:txBody>
                  <a:tcPr marL="76738" marR="76738"/>
                </a:tc>
                <a:tc>
                  <a:txBody>
                    <a:bodyPr/>
                    <a:lstStyle/>
                    <a:p>
                      <a:r>
                        <a:rPr lang="en-GB" dirty="0"/>
                        <a:t>1)</a:t>
                      </a:r>
                    </a:p>
                    <a:p>
                      <a:r>
                        <a:rPr lang="en-GB" dirty="0"/>
                        <a:t>2)</a:t>
                      </a:r>
                    </a:p>
                    <a:p>
                      <a:r>
                        <a:rPr lang="en-GB" dirty="0"/>
                        <a:t>3)</a:t>
                      </a:r>
                    </a:p>
                    <a:p>
                      <a:r>
                        <a:rPr lang="en-GB" dirty="0"/>
                        <a:t>4)</a:t>
                      </a:r>
                    </a:p>
                  </a:txBody>
                  <a:tcPr marL="76738" marR="76738"/>
                </a:tc>
                <a:tc>
                  <a:txBody>
                    <a:bodyPr/>
                    <a:lstStyle/>
                    <a:p>
                      <a:endParaRPr lang="en-GB" dirty="0"/>
                    </a:p>
                  </a:txBody>
                  <a:tcPr marL="76738" marR="76738"/>
                </a:tc>
                <a:extLst>
                  <a:ext uri="{0D108BD9-81ED-4DB2-BD59-A6C34878D82A}">
                    <a16:rowId xmlns:a16="http://schemas.microsoft.com/office/drawing/2014/main" val="2489089052"/>
                  </a:ext>
                </a:extLst>
              </a:tr>
              <a:tr h="994631">
                <a:tc>
                  <a:txBody>
                    <a:bodyPr/>
                    <a:lstStyle/>
                    <a:p>
                      <a:r>
                        <a:rPr lang="en-GB" b="1" u="sng" dirty="0"/>
                        <a:t>Barthes</a:t>
                      </a:r>
                    </a:p>
                    <a:p>
                      <a:r>
                        <a:rPr lang="en-GB" dirty="0"/>
                        <a:t>Enigma Codes:</a:t>
                      </a:r>
                    </a:p>
                    <a:p>
                      <a:r>
                        <a:rPr lang="en-GB" dirty="0"/>
                        <a:t>Action Codes:</a:t>
                      </a:r>
                    </a:p>
                  </a:txBody>
                  <a:tcPr marL="76738" marR="76738"/>
                </a:tc>
                <a:tc>
                  <a:txBody>
                    <a:bodyPr/>
                    <a:lstStyle/>
                    <a:p>
                      <a:endParaRPr lang="en-GB" dirty="0"/>
                    </a:p>
                    <a:p>
                      <a:r>
                        <a:rPr lang="en-GB" dirty="0"/>
                        <a:t>1)</a:t>
                      </a:r>
                    </a:p>
                    <a:p>
                      <a:r>
                        <a:rPr lang="en-GB" dirty="0"/>
                        <a:t>2)</a:t>
                      </a:r>
                    </a:p>
                  </a:txBody>
                  <a:tcPr marL="76738" marR="76738"/>
                </a:tc>
                <a:tc>
                  <a:txBody>
                    <a:bodyPr/>
                    <a:lstStyle/>
                    <a:p>
                      <a:endParaRPr lang="en-GB" dirty="0"/>
                    </a:p>
                  </a:txBody>
                  <a:tcPr marL="76738" marR="76738"/>
                </a:tc>
                <a:extLst>
                  <a:ext uri="{0D108BD9-81ED-4DB2-BD59-A6C34878D82A}">
                    <a16:rowId xmlns:a16="http://schemas.microsoft.com/office/drawing/2014/main" val="3881357594"/>
                  </a:ext>
                </a:extLst>
              </a:tr>
            </a:tbl>
          </a:graphicData>
        </a:graphic>
      </p:graphicFrame>
    </p:spTree>
    <p:extLst>
      <p:ext uri="{BB962C8B-B14F-4D97-AF65-F5344CB8AC3E}">
        <p14:creationId xmlns:p14="http://schemas.microsoft.com/office/powerpoint/2010/main" val="36196781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12F20-0A60-4C3A-A260-0B80E6347D2B}"/>
              </a:ext>
            </a:extLst>
          </p:cNvPr>
          <p:cNvSpPr>
            <a:spLocks noGrp="1"/>
          </p:cNvSpPr>
          <p:nvPr>
            <p:ph type="title"/>
          </p:nvPr>
        </p:nvSpPr>
        <p:spPr/>
        <p:txBody>
          <a:bodyPr>
            <a:normAutofit fontScale="90000"/>
          </a:bodyPr>
          <a:lstStyle/>
          <a:p>
            <a:br>
              <a:rPr lang="en-GB" sz="6000" dirty="0"/>
            </a:br>
            <a:r>
              <a:rPr lang="en-GB" sz="6000" dirty="0"/>
              <a:t>Magazine Production Task</a:t>
            </a:r>
            <a:br>
              <a:rPr lang="en-GB" sz="3600" dirty="0"/>
            </a:br>
            <a:r>
              <a:rPr lang="en-GB" sz="3600" dirty="0">
                <a:highlight>
                  <a:srgbClr val="FFFF00"/>
                </a:highlight>
              </a:rPr>
              <a:t>Due date – Wednesday 30th November </a:t>
            </a:r>
            <a:br>
              <a:rPr lang="en-GB" dirty="0"/>
            </a:br>
            <a:endParaRPr lang="en-GB" dirty="0"/>
          </a:p>
        </p:txBody>
      </p:sp>
      <p:sp>
        <p:nvSpPr>
          <p:cNvPr id="3" name="Content Placeholder 2">
            <a:extLst>
              <a:ext uri="{FF2B5EF4-FFF2-40B4-BE49-F238E27FC236}">
                <a16:creationId xmlns:a16="http://schemas.microsoft.com/office/drawing/2014/main" id="{3E729F2D-4A16-4A1D-B041-0B07B6484663}"/>
              </a:ext>
            </a:extLst>
          </p:cNvPr>
          <p:cNvSpPr>
            <a:spLocks noGrp="1"/>
          </p:cNvSpPr>
          <p:nvPr>
            <p:ph idx="1"/>
          </p:nvPr>
        </p:nvSpPr>
        <p:spPr/>
        <p:txBody>
          <a:bodyPr>
            <a:normAutofit fontScale="92500" lnSpcReduction="10000"/>
          </a:bodyPr>
          <a:lstStyle/>
          <a:p>
            <a:pPr marL="0" indent="0">
              <a:buNone/>
            </a:pPr>
            <a:r>
              <a:rPr lang="en-GB" dirty="0"/>
              <a:t>Create a front cover for a monthly magazine on one of the following special interest subjects: Pets, Fashion or Gossip</a:t>
            </a:r>
          </a:p>
          <a:p>
            <a:pPr marL="0" indent="0">
              <a:buNone/>
            </a:pPr>
            <a:r>
              <a:rPr lang="en-GB" dirty="0"/>
              <a:t>Your magazine cover needs to have the following features:</a:t>
            </a:r>
          </a:p>
          <a:p>
            <a:r>
              <a:rPr lang="en-GB" sz="2600" dirty="0"/>
              <a:t>An original title and masthead</a:t>
            </a:r>
          </a:p>
          <a:p>
            <a:r>
              <a:rPr lang="en-GB" sz="2600" dirty="0"/>
              <a:t>An original focal image</a:t>
            </a:r>
          </a:p>
          <a:p>
            <a:r>
              <a:rPr lang="en-GB" sz="2600" dirty="0"/>
              <a:t>A date, issue number, barcode and price (PUGs)</a:t>
            </a:r>
          </a:p>
          <a:p>
            <a:r>
              <a:rPr lang="en-GB" sz="2600" dirty="0"/>
              <a:t>A selling line</a:t>
            </a:r>
          </a:p>
          <a:p>
            <a:r>
              <a:rPr lang="en-GB" sz="2600" dirty="0"/>
              <a:t>At least 4 Cover Lines</a:t>
            </a:r>
          </a:p>
          <a:p>
            <a:pPr marL="0" indent="0">
              <a:buNone/>
            </a:pPr>
            <a:r>
              <a:rPr lang="en-GB" dirty="0"/>
              <a:t>The final piece should also be accompanied by a 300-400 word </a:t>
            </a:r>
            <a:r>
              <a:rPr lang="en-GB" dirty="0">
                <a:solidFill>
                  <a:srgbClr val="FF0000"/>
                </a:solidFill>
              </a:rPr>
              <a:t>statement of intent </a:t>
            </a:r>
            <a:r>
              <a:rPr lang="en-GB" dirty="0"/>
              <a:t>– see next slide for details.</a:t>
            </a:r>
          </a:p>
        </p:txBody>
      </p:sp>
    </p:spTree>
    <p:extLst>
      <p:ext uri="{BB962C8B-B14F-4D97-AF65-F5344CB8AC3E}">
        <p14:creationId xmlns:p14="http://schemas.microsoft.com/office/powerpoint/2010/main" val="30283882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4FE72-3FE8-4D5B-A59B-8132C84EAEA8}"/>
              </a:ext>
            </a:extLst>
          </p:cNvPr>
          <p:cNvSpPr>
            <a:spLocks noGrp="1"/>
          </p:cNvSpPr>
          <p:nvPr>
            <p:ph type="title"/>
          </p:nvPr>
        </p:nvSpPr>
        <p:spPr/>
        <p:txBody>
          <a:bodyPr/>
          <a:lstStyle/>
          <a:p>
            <a:r>
              <a:rPr lang="en-GB" dirty="0"/>
              <a:t>STATEMENT OF INTENT (300-400 words)</a:t>
            </a:r>
          </a:p>
        </p:txBody>
      </p:sp>
      <p:sp>
        <p:nvSpPr>
          <p:cNvPr id="3" name="Content Placeholder 2">
            <a:extLst>
              <a:ext uri="{FF2B5EF4-FFF2-40B4-BE49-F238E27FC236}">
                <a16:creationId xmlns:a16="http://schemas.microsoft.com/office/drawing/2014/main" id="{5DFDC0E6-D7F0-4404-A20E-C8F6AF48762C}"/>
              </a:ext>
            </a:extLst>
          </p:cNvPr>
          <p:cNvSpPr>
            <a:spLocks noGrp="1"/>
          </p:cNvSpPr>
          <p:nvPr>
            <p:ph idx="1"/>
          </p:nvPr>
        </p:nvSpPr>
        <p:spPr/>
        <p:txBody>
          <a:bodyPr>
            <a:normAutofit fontScale="92500" lnSpcReduction="10000"/>
          </a:bodyPr>
          <a:lstStyle/>
          <a:p>
            <a:pPr marL="0" lvl="1" indent="0">
              <a:buNone/>
            </a:pPr>
            <a:r>
              <a:rPr lang="en-GB" dirty="0"/>
              <a:t>The</a:t>
            </a:r>
            <a:r>
              <a:rPr lang="en-GB" dirty="0">
                <a:solidFill>
                  <a:srgbClr val="FF0000"/>
                </a:solidFill>
              </a:rPr>
              <a:t> </a:t>
            </a:r>
            <a:r>
              <a:rPr lang="en-GB" b="1" dirty="0">
                <a:solidFill>
                  <a:srgbClr val="FF0000"/>
                </a:solidFill>
              </a:rPr>
              <a:t>statement of intent </a:t>
            </a:r>
            <a:r>
              <a:rPr lang="en-GB" dirty="0"/>
              <a:t>should be structured in 3 paragraphs :</a:t>
            </a:r>
          </a:p>
          <a:p>
            <a:pPr marL="514350" lvl="1" indent="-514350">
              <a:buFont typeface="+mj-lt"/>
              <a:buAutoNum type="arabicPeriod"/>
            </a:pPr>
            <a:r>
              <a:rPr lang="en-GB" sz="2600" dirty="0"/>
              <a:t>“The topic for magazine is … and then explain why you chose this particular topic. Is there a market for this type of magazine? Where is your evidence? Which titles are your main competitors (hint: you may need to undertake research into similar titles)</a:t>
            </a:r>
          </a:p>
          <a:p>
            <a:pPr marL="514350" lvl="1" indent="-514350">
              <a:buFont typeface="+mj-lt"/>
              <a:buAutoNum type="arabicPeriod"/>
            </a:pPr>
            <a:r>
              <a:rPr lang="en-GB" sz="2600" dirty="0"/>
              <a:t>“My target audience are … (age/gender/class)</a:t>
            </a:r>
          </a:p>
          <a:p>
            <a:pPr marL="514350" lvl="1" indent="-514350">
              <a:buFont typeface="+mj-lt"/>
              <a:buAutoNum type="arabicPeriod"/>
            </a:pPr>
            <a:r>
              <a:rPr lang="en-GB" sz="2600" dirty="0"/>
              <a:t>“I have decided to use specific images and words because…” explain how the </a:t>
            </a:r>
            <a:r>
              <a:rPr lang="en-GB" sz="2600" dirty="0">
                <a:solidFill>
                  <a:srgbClr val="FF0000"/>
                </a:solidFill>
              </a:rPr>
              <a:t>selection</a:t>
            </a:r>
            <a:r>
              <a:rPr lang="en-GB" sz="2600" dirty="0"/>
              <a:t> (paradigm) and </a:t>
            </a:r>
            <a:r>
              <a:rPr lang="en-GB" sz="2600" dirty="0">
                <a:solidFill>
                  <a:srgbClr val="FF0000"/>
                </a:solidFill>
              </a:rPr>
              <a:t>combination</a:t>
            </a:r>
            <a:r>
              <a:rPr lang="en-GB" sz="2600" dirty="0"/>
              <a:t> (</a:t>
            </a:r>
            <a:r>
              <a:rPr lang="en-GB" sz="2600" dirty="0" err="1"/>
              <a:t>syntagm</a:t>
            </a:r>
            <a:r>
              <a:rPr lang="en-GB" sz="2600" dirty="0"/>
              <a:t>) of words and images will appeal to your target audience. Remember to justify your title name and masthead design, focal image, fonts and colour palette used and mode of address. You should also try to identify instances of anchorage and relay in the language featured on the cover.</a:t>
            </a:r>
          </a:p>
          <a:p>
            <a:pPr marL="0" lvl="1" indent="0">
              <a:buNone/>
            </a:pPr>
            <a:r>
              <a:rPr lang="en-GB" sz="3000" i="1" dirty="0">
                <a:highlight>
                  <a:srgbClr val="FFFF00"/>
                </a:highlight>
              </a:rPr>
              <a:t>Ext. Apply a specific narrative theory to your cover.</a:t>
            </a:r>
            <a:endParaRPr lang="en-GB" sz="3000" dirty="0"/>
          </a:p>
        </p:txBody>
      </p:sp>
    </p:spTree>
    <p:extLst>
      <p:ext uri="{BB962C8B-B14F-4D97-AF65-F5344CB8AC3E}">
        <p14:creationId xmlns:p14="http://schemas.microsoft.com/office/powerpoint/2010/main" val="4028622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How You’ll Be Assessed</a:t>
            </a:r>
          </a:p>
        </p:txBody>
      </p:sp>
      <p:sp>
        <p:nvSpPr>
          <p:cNvPr id="3" name="Content Placeholder 2"/>
          <p:cNvSpPr>
            <a:spLocks noGrp="1"/>
          </p:cNvSpPr>
          <p:nvPr>
            <p:ph idx="1"/>
          </p:nvPr>
        </p:nvSpPr>
        <p:spPr/>
        <p:txBody>
          <a:bodyPr>
            <a:normAutofit fontScale="62500" lnSpcReduction="20000"/>
          </a:bodyPr>
          <a:lstStyle/>
          <a:p>
            <a:pPr marL="0" indent="0">
              <a:buNone/>
            </a:pPr>
            <a:r>
              <a:rPr lang="en-US" sz="2200" b="1" dirty="0"/>
              <a:t>This task focuses on this specific assessment objectives related to the AQA Media syllabus:</a:t>
            </a:r>
          </a:p>
          <a:p>
            <a:pPr marL="0" indent="0">
              <a:buNone/>
            </a:pPr>
            <a:r>
              <a:rPr lang="en-US" dirty="0"/>
              <a:t>• AO3: </a:t>
            </a:r>
            <a:r>
              <a:rPr lang="en-US" sz="2000" dirty="0"/>
              <a:t>Create media products for an intended audience by applying knowledge and understanding of the theoretical framework of media to communicate meaning. This will be assessed by judging the quality and appropriateness of your charity advert and statement of intent in relation to the aims of the brief. </a:t>
            </a:r>
          </a:p>
          <a:p>
            <a:pPr marL="0" indent="0">
              <a:buNone/>
            </a:pPr>
            <a:endParaRPr lang="en-US" sz="2000" dirty="0"/>
          </a:p>
          <a:p>
            <a:pPr marL="0" indent="0">
              <a:buNone/>
            </a:pPr>
            <a:r>
              <a:rPr lang="en-US" sz="2000" dirty="0"/>
              <a:t>The task is marked out of 20. </a:t>
            </a:r>
          </a:p>
          <a:p>
            <a:pPr marL="0" indent="0">
              <a:buNone/>
            </a:pPr>
            <a:r>
              <a:rPr lang="en-US" sz="2000" dirty="0"/>
              <a:t>Your marks for the task will be awarded in line with the following mark scheme:</a:t>
            </a:r>
          </a:p>
          <a:p>
            <a:pPr marL="0" indent="0">
              <a:buNone/>
            </a:pPr>
            <a:endParaRPr lang="en-US" sz="2000" dirty="0"/>
          </a:p>
          <a:p>
            <a:pPr marL="0" indent="0">
              <a:buNone/>
            </a:pPr>
            <a:r>
              <a:rPr lang="en-GB" sz="2000" b="1" dirty="0"/>
              <a:t>Level 1</a:t>
            </a:r>
            <a:r>
              <a:rPr lang="en-GB" sz="2000" dirty="0"/>
              <a:t>: (1- 2 marks)</a:t>
            </a:r>
            <a:r>
              <a:rPr lang="en-GB" sz="2000" b="1" dirty="0"/>
              <a:t> Ineffectual/Incomplete </a:t>
            </a:r>
            <a:r>
              <a:rPr lang="en-GB" sz="2000" dirty="0"/>
              <a:t>- </a:t>
            </a:r>
            <a:r>
              <a:rPr lang="en-US" sz="2000" dirty="0"/>
              <a:t>An ineffectual product that would have minimal or no appeal to its designated audience, communicates little discernible meaning, very limited, if any, use of conventions appropriate to the specified Industry, meeting very few of the requirements of the task.</a:t>
            </a:r>
          </a:p>
          <a:p>
            <a:pPr marL="0" indent="0">
              <a:buNone/>
            </a:pPr>
            <a:r>
              <a:rPr lang="en-US" sz="2000" i="1" dirty="0"/>
              <a:t>For marks towards the top of the band this must be, at least, a </a:t>
            </a:r>
            <a:r>
              <a:rPr lang="en-US" sz="2000" i="1" dirty="0" err="1"/>
              <a:t>recognisable</a:t>
            </a:r>
            <a:r>
              <a:rPr lang="en-US" sz="2000" i="1" dirty="0"/>
              <a:t> media product</a:t>
            </a:r>
            <a:endParaRPr lang="en-GB" sz="2000" i="1" dirty="0"/>
          </a:p>
          <a:p>
            <a:pPr marL="0" indent="0">
              <a:buNone/>
            </a:pPr>
            <a:r>
              <a:rPr lang="en-GB" sz="2000" b="1" dirty="0"/>
              <a:t>Level 2 </a:t>
            </a:r>
            <a:r>
              <a:rPr lang="en-GB" sz="2000" dirty="0"/>
              <a:t>: (3-6 marks ) </a:t>
            </a:r>
            <a:r>
              <a:rPr lang="en-GB" sz="2000" b="1" dirty="0"/>
              <a:t>Basic</a:t>
            </a:r>
            <a:r>
              <a:rPr lang="en-GB" sz="2000" dirty="0"/>
              <a:t> – Would only have limited appeal to the audience;</a:t>
            </a:r>
            <a:r>
              <a:rPr lang="en-US" sz="2000" dirty="0"/>
              <a:t>communicates a few basic meanings; features emerging use of conventions appropriate to the specified industry; meets some of the requirements of the task though some elements may be incomplete.</a:t>
            </a:r>
            <a:endParaRPr lang="en-GB" sz="2000" dirty="0"/>
          </a:p>
          <a:p>
            <a:pPr marL="0" indent="0">
              <a:buNone/>
            </a:pPr>
            <a:r>
              <a:rPr lang="en-GB" sz="2000" b="1" dirty="0"/>
              <a:t>Level 3 </a:t>
            </a:r>
            <a:r>
              <a:rPr lang="en-GB" sz="2000" dirty="0"/>
              <a:t>: (7-10 ) </a:t>
            </a:r>
            <a:r>
              <a:rPr lang="en-GB" sz="2000" b="1" i="1" dirty="0"/>
              <a:t>Satisfactory</a:t>
            </a:r>
            <a:r>
              <a:rPr lang="en-US" sz="2000" dirty="0"/>
              <a:t> – communicates some relevant meanings; features some use of conventions appropriate to the specified industry; meets most of the requirements of the </a:t>
            </a:r>
            <a:r>
              <a:rPr lang="en-GB" sz="2000" dirty="0"/>
              <a:t>task.</a:t>
            </a:r>
          </a:p>
          <a:p>
            <a:pPr marL="0" indent="0">
              <a:buNone/>
            </a:pPr>
            <a:r>
              <a:rPr lang="en-GB" sz="2000" b="1" dirty="0"/>
              <a:t>Level 4 </a:t>
            </a:r>
            <a:r>
              <a:rPr lang="en-GB" sz="2000" dirty="0"/>
              <a:t>: (11- 15 ) </a:t>
            </a:r>
            <a:r>
              <a:rPr lang="en-GB" sz="2000" b="1" dirty="0"/>
              <a:t>Good - </a:t>
            </a:r>
            <a:r>
              <a:rPr lang="en-US" sz="2000" dirty="0"/>
              <a:t>clearly communicates  generally relevant meanings; frequently uses of conventions appropriate to the specified industry; meets almost all of the requirements of the </a:t>
            </a:r>
            <a:r>
              <a:rPr lang="en-GB" sz="2000" dirty="0"/>
              <a:t>task.</a:t>
            </a:r>
          </a:p>
          <a:p>
            <a:pPr marL="0" indent="0">
              <a:buNone/>
            </a:pPr>
            <a:r>
              <a:rPr lang="en-GB" sz="2000" b="1" dirty="0"/>
              <a:t>Level 5 </a:t>
            </a:r>
            <a:r>
              <a:rPr lang="en-GB" sz="2000" dirty="0"/>
              <a:t>: (16- 20 ) </a:t>
            </a:r>
            <a:r>
              <a:rPr lang="en-GB" sz="2000" b="1" dirty="0"/>
              <a:t>Excellent </a:t>
            </a:r>
            <a:r>
              <a:rPr lang="en-GB" sz="2000" dirty="0"/>
              <a:t>- </a:t>
            </a:r>
            <a:r>
              <a:rPr lang="en-US" sz="2000" dirty="0"/>
              <a:t>effectively communicating relevant meanings; consistently  uses of conventions appropriate to the specified industry; meets all the requirements of the task.</a:t>
            </a:r>
            <a:endParaRPr lang="en-GB" sz="2000" dirty="0"/>
          </a:p>
        </p:txBody>
      </p:sp>
      <p:pic>
        <p:nvPicPr>
          <p:cNvPr id="409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57257" y="681037"/>
            <a:ext cx="1615414" cy="672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82456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1000"/>
                                        <p:tgtEl>
                                          <p:spTgt spid="3">
                                            <p:txEl>
                                              <p:pRg st="6" end="6"/>
                                            </p:txEl>
                                          </p:spTgt>
                                        </p:tgtEl>
                                      </p:cBhvr>
                                    </p:animEffect>
                                    <p:anim calcmode="lin" valueType="num">
                                      <p:cBhvr>
                                        <p:cTn id="3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1000"/>
                                        <p:tgtEl>
                                          <p:spTgt spid="3">
                                            <p:txEl>
                                              <p:pRg st="7" end="7"/>
                                            </p:txEl>
                                          </p:spTgt>
                                        </p:tgtEl>
                                      </p:cBhvr>
                                    </p:animEffect>
                                    <p:anim calcmode="lin" valueType="num">
                                      <p:cBhvr>
                                        <p:cTn id="4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Effect transition="in" filter="fade">
                                      <p:cBhvr>
                                        <p:cTn id="49" dur="1000"/>
                                        <p:tgtEl>
                                          <p:spTgt spid="3">
                                            <p:txEl>
                                              <p:pRg st="8" end="8"/>
                                            </p:txEl>
                                          </p:spTgt>
                                        </p:tgtEl>
                                      </p:cBhvr>
                                    </p:animEffect>
                                    <p:anim calcmode="lin" valueType="num">
                                      <p:cBhvr>
                                        <p:cTn id="50"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9" end="9"/>
                                            </p:txEl>
                                          </p:spTgt>
                                        </p:tgtEl>
                                        <p:attrNameLst>
                                          <p:attrName>style.visibility</p:attrName>
                                        </p:attrNameLst>
                                      </p:cBhvr>
                                      <p:to>
                                        <p:strVal val="visible"/>
                                      </p:to>
                                    </p:set>
                                    <p:animEffect transition="in" filter="fade">
                                      <p:cBhvr>
                                        <p:cTn id="56" dur="1000"/>
                                        <p:tgtEl>
                                          <p:spTgt spid="3">
                                            <p:txEl>
                                              <p:pRg st="9" end="9"/>
                                            </p:txEl>
                                          </p:spTgt>
                                        </p:tgtEl>
                                      </p:cBhvr>
                                    </p:animEffect>
                                    <p:anim calcmode="lin" valueType="num">
                                      <p:cBhvr>
                                        <p:cTn id="57"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10" end="10"/>
                                            </p:txEl>
                                          </p:spTgt>
                                        </p:tgtEl>
                                        <p:attrNameLst>
                                          <p:attrName>style.visibility</p:attrName>
                                        </p:attrNameLst>
                                      </p:cBhvr>
                                      <p:to>
                                        <p:strVal val="visible"/>
                                      </p:to>
                                    </p:set>
                                    <p:animEffect transition="in" filter="fade">
                                      <p:cBhvr>
                                        <p:cTn id="63" dur="1000"/>
                                        <p:tgtEl>
                                          <p:spTgt spid="3">
                                            <p:txEl>
                                              <p:pRg st="10" end="10"/>
                                            </p:txEl>
                                          </p:spTgt>
                                        </p:tgtEl>
                                      </p:cBhvr>
                                    </p:animEffect>
                                    <p:anim calcmode="lin" valueType="num">
                                      <p:cBhvr>
                                        <p:cTn id="64"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3">
                                            <p:txEl>
                                              <p:pRg st="11" end="11"/>
                                            </p:txEl>
                                          </p:spTgt>
                                        </p:tgtEl>
                                        <p:attrNameLst>
                                          <p:attrName>style.visibility</p:attrName>
                                        </p:attrNameLst>
                                      </p:cBhvr>
                                      <p:to>
                                        <p:strVal val="visible"/>
                                      </p:to>
                                    </p:set>
                                    <p:animEffect transition="in" filter="fade">
                                      <p:cBhvr>
                                        <p:cTn id="70" dur="1000"/>
                                        <p:tgtEl>
                                          <p:spTgt spid="3">
                                            <p:txEl>
                                              <p:pRg st="11" end="11"/>
                                            </p:txEl>
                                          </p:spTgt>
                                        </p:tgtEl>
                                      </p:cBhvr>
                                    </p:animEffect>
                                    <p:anim calcmode="lin" valueType="num">
                                      <p:cBhvr>
                                        <p:cTn id="71"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3A58148-D452-4F6F-A2FE-EED968DE1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86463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36B0840-7C10-4717-A9C0-61896308282B}"/>
              </a:ext>
            </a:extLst>
          </p:cNvPr>
          <p:cNvSpPr>
            <a:spLocks noGrp="1"/>
          </p:cNvSpPr>
          <p:nvPr>
            <p:ph type="title"/>
          </p:nvPr>
        </p:nvSpPr>
        <p:spPr>
          <a:xfrm>
            <a:off x="312724" y="3433763"/>
            <a:ext cx="3197013" cy="2743200"/>
          </a:xfrm>
        </p:spPr>
        <p:txBody>
          <a:bodyPr anchor="t">
            <a:normAutofit/>
          </a:bodyPr>
          <a:lstStyle/>
          <a:p>
            <a:pPr algn="ctr"/>
            <a:r>
              <a:rPr lang="en-GB" sz="4800">
                <a:solidFill>
                  <a:schemeClr val="bg1"/>
                </a:solidFill>
              </a:rPr>
              <a:t>LESSON AIMS</a:t>
            </a:r>
          </a:p>
        </p:txBody>
      </p:sp>
      <p:pic>
        <p:nvPicPr>
          <p:cNvPr id="7" name="Graphic 6" descr="Newspaper">
            <a:extLst>
              <a:ext uri="{FF2B5EF4-FFF2-40B4-BE49-F238E27FC236}">
                <a16:creationId xmlns:a16="http://schemas.microsoft.com/office/drawing/2014/main" id="{5315C578-705F-454A-94FA-C9780F453BA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402271" y="2122544"/>
            <a:ext cx="914400" cy="914400"/>
          </a:xfrm>
          <a:prstGeom prst="rect">
            <a:avLst/>
          </a:prstGeom>
        </p:spPr>
      </p:pic>
      <p:sp>
        <p:nvSpPr>
          <p:cNvPr id="3" name="Content Placeholder 2">
            <a:extLst>
              <a:ext uri="{FF2B5EF4-FFF2-40B4-BE49-F238E27FC236}">
                <a16:creationId xmlns:a16="http://schemas.microsoft.com/office/drawing/2014/main" id="{38205A9A-0240-41F3-9223-0DE302365290}"/>
              </a:ext>
            </a:extLst>
          </p:cNvPr>
          <p:cNvSpPr>
            <a:spLocks noGrp="1"/>
          </p:cNvSpPr>
          <p:nvPr>
            <p:ph idx="1"/>
          </p:nvPr>
        </p:nvSpPr>
        <p:spPr>
          <a:xfrm>
            <a:off x="4330719" y="641615"/>
            <a:ext cx="7289799" cy="5533496"/>
          </a:xfrm>
        </p:spPr>
        <p:txBody>
          <a:bodyPr anchor="ctr">
            <a:normAutofit/>
          </a:bodyPr>
          <a:lstStyle/>
          <a:p>
            <a:r>
              <a:rPr lang="en-GB" sz="2200" dirty="0"/>
              <a:t>To know and understand how the different modes and language associated with magazines communicate multiple meanings and how the combination of elements of media language influence meaning.</a:t>
            </a:r>
          </a:p>
          <a:p>
            <a:r>
              <a:rPr lang="en-GB" sz="2200" dirty="0"/>
              <a:t>To be able to analyse a magazine cover, contents page and article effectively by decoding their technical and </a:t>
            </a:r>
            <a:r>
              <a:rPr lang="en-GB" sz="2200" dirty="0" err="1"/>
              <a:t>semic</a:t>
            </a:r>
            <a:r>
              <a:rPr lang="en-GB" sz="2200" dirty="0"/>
              <a:t> codes.</a:t>
            </a:r>
          </a:p>
          <a:p>
            <a:r>
              <a:rPr lang="en-GB" sz="2200" dirty="0"/>
              <a:t>To know and understand how to apply the media language terms mode of address, anchorage, relay, paradigm and </a:t>
            </a:r>
            <a:r>
              <a:rPr lang="en-GB" sz="2200" dirty="0" err="1"/>
              <a:t>syntagm</a:t>
            </a:r>
            <a:r>
              <a:rPr lang="en-GB" sz="2200" dirty="0"/>
              <a:t>.</a:t>
            </a:r>
          </a:p>
          <a:p>
            <a:r>
              <a:rPr lang="en-GB" sz="2200" dirty="0"/>
              <a:t>To know and understand narrative theories with particular focus on key theorists Todorov (Equilibrium) and Levi- Strauss (Binary Oppositions).</a:t>
            </a:r>
          </a:p>
          <a:p>
            <a:r>
              <a:rPr lang="en-GB" sz="2200" dirty="0">
                <a:solidFill>
                  <a:srgbClr val="FF0000"/>
                </a:solidFill>
              </a:rPr>
              <a:t>EXT. To be able to understand how to apply Levi-Strauss’ Structuralist concept “mytheme”  to </a:t>
            </a:r>
            <a:r>
              <a:rPr lang="en-GB" sz="2200" i="1" dirty="0">
                <a:solidFill>
                  <a:srgbClr val="FF0000"/>
                </a:solidFill>
              </a:rPr>
              <a:t>GQ Magazine.</a:t>
            </a:r>
          </a:p>
          <a:p>
            <a:endParaRPr lang="en-GB" sz="2200" dirty="0"/>
          </a:p>
        </p:txBody>
      </p:sp>
    </p:spTree>
    <p:extLst>
      <p:ext uri="{BB962C8B-B14F-4D97-AF65-F5344CB8AC3E}">
        <p14:creationId xmlns:p14="http://schemas.microsoft.com/office/powerpoint/2010/main" val="28546169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F5B06E-3265-409D-80E4-D90DD0C1D8B2}"/>
              </a:ext>
            </a:extLst>
          </p:cNvPr>
          <p:cNvSpPr>
            <a:spLocks noGrp="1"/>
          </p:cNvSpPr>
          <p:nvPr>
            <p:ph type="title"/>
          </p:nvPr>
        </p:nvSpPr>
        <p:spPr>
          <a:xfrm>
            <a:off x="1075767" y="1188637"/>
            <a:ext cx="2988234" cy="4480726"/>
          </a:xfrm>
        </p:spPr>
        <p:txBody>
          <a:bodyPr>
            <a:normAutofit/>
          </a:bodyPr>
          <a:lstStyle/>
          <a:p>
            <a:pPr algn="r"/>
            <a:r>
              <a:rPr lang="en-GB" sz="5600" dirty="0"/>
              <a:t>Magazine Analysis- </a:t>
            </a:r>
            <a:br>
              <a:rPr lang="en-GB" sz="5600" dirty="0"/>
            </a:br>
            <a:r>
              <a:rPr lang="en-GB" sz="5600" dirty="0"/>
              <a:t>The Basic Technical Tool Kit</a:t>
            </a:r>
          </a:p>
        </p:txBody>
      </p:sp>
      <p:cxnSp>
        <p:nvCxnSpPr>
          <p:cNvPr id="14" name="Straight Connector 13">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2C42687-C095-4E06-A4F1-C43E67DA6E83}"/>
              </a:ext>
            </a:extLst>
          </p:cNvPr>
          <p:cNvSpPr>
            <a:spLocks noGrp="1"/>
          </p:cNvSpPr>
          <p:nvPr>
            <p:ph idx="1"/>
          </p:nvPr>
        </p:nvSpPr>
        <p:spPr>
          <a:xfrm>
            <a:off x="4876805" y="1080655"/>
            <a:ext cx="6239418" cy="4835235"/>
          </a:xfrm>
        </p:spPr>
        <p:txBody>
          <a:bodyPr anchor="ctr">
            <a:normAutofit/>
          </a:bodyPr>
          <a:lstStyle/>
          <a:p>
            <a:pPr marL="0" indent="0">
              <a:buNone/>
            </a:pPr>
            <a:r>
              <a:rPr lang="en-GB" sz="1800" b="1" dirty="0"/>
              <a:t>Technical Codes:</a:t>
            </a:r>
            <a:endParaRPr lang="en-GB" sz="1800" dirty="0"/>
          </a:p>
          <a:p>
            <a:r>
              <a:rPr lang="en-GB" sz="1800" dirty="0"/>
              <a:t>Layout : Masthead or Nameplate, Cover line, Headline, Kicker or Standfirst, Strapline, Box-Out, Feature Image, Galley, Section Head,  Subhead, Selling Line, </a:t>
            </a:r>
            <a:r>
              <a:rPr lang="en-GB" sz="1800" dirty="0" err="1"/>
              <a:t>Byline</a:t>
            </a:r>
            <a:r>
              <a:rPr lang="en-GB" sz="1800" dirty="0"/>
              <a:t>, Drop Quote, Drop Cap, Raise Cap, WOB, Barcode.</a:t>
            </a:r>
          </a:p>
          <a:p>
            <a:r>
              <a:rPr lang="en-GB" sz="1800" dirty="0"/>
              <a:t>Typography : Use of Colour Theme, Font and Point Size</a:t>
            </a:r>
          </a:p>
          <a:p>
            <a:r>
              <a:rPr lang="en-GB" sz="1800" dirty="0"/>
              <a:t>Photography : Feature Image, Shots Types/ Angles/Colour (Mise </a:t>
            </a:r>
            <a:r>
              <a:rPr lang="en-GB" sz="1800" dirty="0" err="1"/>
              <a:t>en</a:t>
            </a:r>
            <a:r>
              <a:rPr lang="en-GB" sz="1800" dirty="0"/>
              <a:t> Scene)</a:t>
            </a:r>
          </a:p>
          <a:p>
            <a:endParaRPr lang="en-GB" sz="1800" dirty="0"/>
          </a:p>
          <a:p>
            <a:pPr marL="0" indent="0">
              <a:buNone/>
            </a:pPr>
            <a:r>
              <a:rPr lang="en-GB" sz="1800" dirty="0"/>
              <a:t>HINT – Feature or Cover Image usually equals dominant signifier.</a:t>
            </a:r>
          </a:p>
          <a:p>
            <a:pPr marL="0" indent="0">
              <a:buNone/>
            </a:pPr>
            <a:endParaRPr lang="en-GB" sz="1800" dirty="0"/>
          </a:p>
          <a:p>
            <a:pPr marL="0" indent="0">
              <a:buNone/>
            </a:pPr>
            <a:r>
              <a:rPr lang="en-GB" sz="1800" dirty="0">
                <a:highlight>
                  <a:srgbClr val="FFFF00"/>
                </a:highlight>
              </a:rPr>
              <a:t>Activity 1:  </a:t>
            </a:r>
            <a:r>
              <a:rPr lang="en-GB" sz="1800" dirty="0"/>
              <a:t>Label the cover on the next slide</a:t>
            </a:r>
            <a:endParaRPr lang="en-GB" sz="1300" dirty="0"/>
          </a:p>
          <a:p>
            <a:pPr marL="0" indent="0">
              <a:buNone/>
            </a:pPr>
            <a:endParaRPr lang="en-GB" sz="1300" dirty="0"/>
          </a:p>
          <a:p>
            <a:pPr marL="0" indent="0">
              <a:buNone/>
            </a:pPr>
            <a:endParaRPr lang="en-GB" sz="1300" dirty="0"/>
          </a:p>
        </p:txBody>
      </p:sp>
    </p:spTree>
    <p:extLst>
      <p:ext uri="{BB962C8B-B14F-4D97-AF65-F5344CB8AC3E}">
        <p14:creationId xmlns:p14="http://schemas.microsoft.com/office/powerpoint/2010/main" val="769170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C46D8E-C32D-4142-97B3-A3E0489669B2}"/>
              </a:ext>
            </a:extLst>
          </p:cNvPr>
          <p:cNvSpPr>
            <a:spLocks noGrp="1"/>
          </p:cNvSpPr>
          <p:nvPr>
            <p:ph type="title"/>
          </p:nvPr>
        </p:nvSpPr>
        <p:spPr>
          <a:xfrm>
            <a:off x="1154955" y="973668"/>
            <a:ext cx="2942210" cy="1020232"/>
          </a:xfrm>
        </p:spPr>
        <p:txBody>
          <a:bodyPr>
            <a:normAutofit/>
          </a:bodyPr>
          <a:lstStyle/>
          <a:p>
            <a:r>
              <a:rPr lang="en-GB" dirty="0">
                <a:solidFill>
                  <a:srgbClr val="0582C4"/>
                </a:solidFill>
              </a:rPr>
              <a:t>Cover Page</a:t>
            </a:r>
          </a:p>
        </p:txBody>
      </p:sp>
      <p:sp>
        <p:nvSpPr>
          <p:cNvPr id="33" name="Content Placeholder 13"/>
          <p:cNvSpPr>
            <a:spLocks noGrp="1"/>
          </p:cNvSpPr>
          <p:nvPr>
            <p:ph idx="1"/>
          </p:nvPr>
        </p:nvSpPr>
        <p:spPr>
          <a:xfrm>
            <a:off x="1154955" y="2120900"/>
            <a:ext cx="3133726" cy="3898900"/>
          </a:xfrm>
        </p:spPr>
        <p:txBody>
          <a:bodyPr>
            <a:normAutofit/>
          </a:bodyPr>
          <a:lstStyle/>
          <a:p>
            <a:pPr marL="0" indent="0">
              <a:buNone/>
            </a:pPr>
            <a:r>
              <a:rPr lang="en-US" dirty="0"/>
              <a:t>ACTIVITY 1: Label the GQ Cover using the terms featured on slide 1.</a:t>
            </a:r>
          </a:p>
        </p:txBody>
      </p:sp>
      <p:pic>
        <p:nvPicPr>
          <p:cNvPr id="3" name="Picture 6" descr="Gq Uk March 2022 - Robert Pattinson Magazine Subscription | Buy at  Newsstand.co.uk | Mens Lifestyle">
            <a:extLst>
              <a:ext uri="{FF2B5EF4-FFF2-40B4-BE49-F238E27FC236}">
                <a16:creationId xmlns:a16="http://schemas.microsoft.com/office/drawing/2014/main" id="{E0F64E64-EDE1-D7A5-DC78-539F4A5744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1774" y="0"/>
            <a:ext cx="5244966"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32592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2CA25-047F-4A76-B1A9-C370E0CB36DA}"/>
              </a:ext>
            </a:extLst>
          </p:cNvPr>
          <p:cNvSpPr>
            <a:spLocks noGrp="1"/>
          </p:cNvSpPr>
          <p:nvPr>
            <p:ph type="title"/>
          </p:nvPr>
        </p:nvSpPr>
        <p:spPr>
          <a:xfrm>
            <a:off x="450166" y="593840"/>
            <a:ext cx="11226019" cy="706964"/>
          </a:xfrm>
        </p:spPr>
        <p:txBody>
          <a:bodyPr>
            <a:normAutofit/>
          </a:bodyPr>
          <a:lstStyle/>
          <a:p>
            <a:r>
              <a:rPr lang="en-GB" dirty="0">
                <a:highlight>
                  <a:srgbClr val="FFFF00"/>
                </a:highlight>
              </a:rPr>
              <a:t> Activity 2: </a:t>
            </a:r>
            <a:r>
              <a:rPr lang="en-GB" dirty="0"/>
              <a:t>Applying Technical Codes to </a:t>
            </a:r>
            <a:r>
              <a:rPr lang="en-GB" i="1" dirty="0"/>
              <a:t>GQ</a:t>
            </a:r>
          </a:p>
        </p:txBody>
      </p:sp>
      <p:graphicFrame>
        <p:nvGraphicFramePr>
          <p:cNvPr id="4" name="Content Placeholder 3">
            <a:extLst>
              <a:ext uri="{FF2B5EF4-FFF2-40B4-BE49-F238E27FC236}">
                <a16:creationId xmlns:a16="http://schemas.microsoft.com/office/drawing/2014/main" id="{1ADC3F07-6B2F-427B-81B9-9E55D1C5AF08}"/>
              </a:ext>
            </a:extLst>
          </p:cNvPr>
          <p:cNvGraphicFramePr>
            <a:graphicFrameLocks noGrp="1"/>
          </p:cNvGraphicFramePr>
          <p:nvPr>
            <p:ph idx="1"/>
          </p:nvPr>
        </p:nvGraphicFramePr>
        <p:xfrm>
          <a:off x="0" y="1470991"/>
          <a:ext cx="12192000" cy="538701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1237459905"/>
                    </a:ext>
                  </a:extLst>
                </a:gridCol>
                <a:gridCol w="4064000">
                  <a:extLst>
                    <a:ext uri="{9D8B030D-6E8A-4147-A177-3AD203B41FA5}">
                      <a16:colId xmlns:a16="http://schemas.microsoft.com/office/drawing/2014/main" val="2765077557"/>
                    </a:ext>
                  </a:extLst>
                </a:gridCol>
                <a:gridCol w="4064000">
                  <a:extLst>
                    <a:ext uri="{9D8B030D-6E8A-4147-A177-3AD203B41FA5}">
                      <a16:colId xmlns:a16="http://schemas.microsoft.com/office/drawing/2014/main" val="850128704"/>
                    </a:ext>
                  </a:extLst>
                </a:gridCol>
              </a:tblGrid>
              <a:tr h="388578">
                <a:tc>
                  <a:txBody>
                    <a:bodyPr/>
                    <a:lstStyle/>
                    <a:p>
                      <a:r>
                        <a:rPr lang="en-GB" dirty="0"/>
                        <a:t>Code </a:t>
                      </a:r>
                    </a:p>
                  </a:txBody>
                  <a:tcPr/>
                </a:tc>
                <a:tc>
                  <a:txBody>
                    <a:bodyPr/>
                    <a:lstStyle/>
                    <a:p>
                      <a:r>
                        <a:rPr lang="en-GB" dirty="0"/>
                        <a:t>Example (Denotation)</a:t>
                      </a:r>
                    </a:p>
                  </a:txBody>
                  <a:tcPr/>
                </a:tc>
                <a:tc>
                  <a:txBody>
                    <a:bodyPr/>
                    <a:lstStyle/>
                    <a:p>
                      <a:r>
                        <a:rPr lang="en-GB" dirty="0"/>
                        <a:t>Meaning (Connotation)</a:t>
                      </a:r>
                    </a:p>
                  </a:txBody>
                  <a:tcPr/>
                </a:tc>
                <a:extLst>
                  <a:ext uri="{0D108BD9-81ED-4DB2-BD59-A6C34878D82A}">
                    <a16:rowId xmlns:a16="http://schemas.microsoft.com/office/drawing/2014/main" val="1599207612"/>
                  </a:ext>
                </a:extLst>
              </a:tr>
              <a:tr h="1511515">
                <a:tc>
                  <a:txBody>
                    <a:bodyPr/>
                    <a:lstStyle/>
                    <a:p>
                      <a:r>
                        <a:rPr lang="en-GB" dirty="0"/>
                        <a:t>Layout</a:t>
                      </a:r>
                    </a:p>
                    <a:p>
                      <a:endParaRPr lang="en-GB" dirty="0"/>
                    </a:p>
                    <a:p>
                      <a:endParaRPr lang="en-GB" dirty="0"/>
                    </a:p>
                    <a:p>
                      <a:endParaRPr lang="en-GB" dirty="0"/>
                    </a:p>
                    <a:p>
                      <a:endParaRPr lang="en-GB" dirty="0"/>
                    </a:p>
                  </a:txBody>
                  <a:tcPr/>
                </a:tc>
                <a:tc>
                  <a:txBody>
                    <a:bodyPr/>
                    <a:lstStyle/>
                    <a:p>
                      <a:endParaRPr lang="en-GB" dirty="0"/>
                    </a:p>
                  </a:txBody>
                  <a:tcPr/>
                </a:tc>
                <a:tc>
                  <a:txBody>
                    <a:bodyPr/>
                    <a:lstStyle/>
                    <a:p>
                      <a:endParaRPr lang="en-GB"/>
                    </a:p>
                  </a:txBody>
                  <a:tcPr/>
                </a:tc>
                <a:extLst>
                  <a:ext uri="{0D108BD9-81ED-4DB2-BD59-A6C34878D82A}">
                    <a16:rowId xmlns:a16="http://schemas.microsoft.com/office/drawing/2014/main" val="4143169014"/>
                  </a:ext>
                </a:extLst>
              </a:tr>
              <a:tr h="1718745">
                <a:tc>
                  <a:txBody>
                    <a:bodyPr/>
                    <a:lstStyle/>
                    <a:p>
                      <a:endParaRPr lang="en-GB" dirty="0"/>
                    </a:p>
                    <a:p>
                      <a:r>
                        <a:rPr lang="en-GB" dirty="0"/>
                        <a:t>Typography</a:t>
                      </a:r>
                    </a:p>
                    <a:p>
                      <a:endParaRPr lang="en-GB" dirty="0"/>
                    </a:p>
                    <a:p>
                      <a:endParaRPr lang="en-GB" dirty="0"/>
                    </a:p>
                    <a:p>
                      <a:endParaRPr lang="en-GB" dirty="0"/>
                    </a:p>
                  </a:txBody>
                  <a:tcPr/>
                </a:tc>
                <a:tc>
                  <a:txBody>
                    <a:bodyPr/>
                    <a:lstStyle/>
                    <a:p>
                      <a:endParaRPr lang="en-GB" dirty="0"/>
                    </a:p>
                  </a:txBody>
                  <a:tcPr/>
                </a:tc>
                <a:tc>
                  <a:txBody>
                    <a:bodyPr/>
                    <a:lstStyle/>
                    <a:p>
                      <a:endParaRPr lang="en-GB"/>
                    </a:p>
                  </a:txBody>
                  <a:tcPr/>
                </a:tc>
                <a:extLst>
                  <a:ext uri="{0D108BD9-81ED-4DB2-BD59-A6C34878D82A}">
                    <a16:rowId xmlns:a16="http://schemas.microsoft.com/office/drawing/2014/main" val="1836011247"/>
                  </a:ext>
                </a:extLst>
              </a:tr>
              <a:tr h="1768172">
                <a:tc gridSpan="3">
                  <a:txBody>
                    <a:bodyPr/>
                    <a:lstStyle/>
                    <a:p>
                      <a:r>
                        <a:rPr lang="en-GB" dirty="0"/>
                        <a:t>Photography</a:t>
                      </a:r>
                    </a:p>
                    <a:p>
                      <a:endParaRPr lang="en-GB" dirty="0"/>
                    </a:p>
                    <a:p>
                      <a:endParaRPr lang="en-GB" dirty="0"/>
                    </a:p>
                    <a:p>
                      <a:endParaRPr lang="en-GB" dirty="0"/>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230574973"/>
                  </a:ext>
                </a:extLst>
              </a:tr>
            </a:tbl>
          </a:graphicData>
        </a:graphic>
      </p:graphicFrame>
    </p:spTree>
    <p:extLst>
      <p:ext uri="{BB962C8B-B14F-4D97-AF65-F5344CB8AC3E}">
        <p14:creationId xmlns:p14="http://schemas.microsoft.com/office/powerpoint/2010/main" val="39467378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0D6BED-4B0C-49ED-80AE-F03FE4771697}"/>
              </a:ext>
            </a:extLst>
          </p:cNvPr>
          <p:cNvSpPr>
            <a:spLocks noGrp="1"/>
          </p:cNvSpPr>
          <p:nvPr>
            <p:ph type="title"/>
          </p:nvPr>
        </p:nvSpPr>
        <p:spPr/>
        <p:txBody>
          <a:bodyPr/>
          <a:lstStyle/>
          <a:p>
            <a:r>
              <a:rPr lang="en-GB" dirty="0"/>
              <a:t>SEMIOTICS : Paradigm and </a:t>
            </a:r>
            <a:r>
              <a:rPr lang="en-GB" dirty="0" err="1"/>
              <a:t>Syntagm</a:t>
            </a:r>
            <a:endParaRPr lang="en-GB" dirty="0"/>
          </a:p>
        </p:txBody>
      </p:sp>
      <p:sp>
        <p:nvSpPr>
          <p:cNvPr id="3" name="Content Placeholder 2">
            <a:extLst>
              <a:ext uri="{FF2B5EF4-FFF2-40B4-BE49-F238E27FC236}">
                <a16:creationId xmlns:a16="http://schemas.microsoft.com/office/drawing/2014/main" id="{7258115D-2B37-40B2-B98D-2EED00CB27F0}"/>
              </a:ext>
            </a:extLst>
          </p:cNvPr>
          <p:cNvSpPr>
            <a:spLocks noGrp="1"/>
          </p:cNvSpPr>
          <p:nvPr>
            <p:ph idx="1"/>
          </p:nvPr>
        </p:nvSpPr>
        <p:spPr/>
        <p:txBody>
          <a:bodyPr/>
          <a:lstStyle/>
          <a:p>
            <a:pPr marL="0" indent="0">
              <a:buNone/>
            </a:pPr>
            <a:r>
              <a:rPr lang="en-GB" dirty="0">
                <a:highlight>
                  <a:srgbClr val="FFFF00"/>
                </a:highlight>
              </a:rPr>
              <a:t>Activity 3: </a:t>
            </a:r>
            <a:r>
              <a:rPr lang="en-GB" dirty="0"/>
              <a:t>Using the article, text book or any other study resource, find definitions for each of these ideas and give examples to  show how they are used in GQ to create meaning.</a:t>
            </a:r>
          </a:p>
          <a:p>
            <a:pPr marL="0" indent="0">
              <a:buNone/>
            </a:pPr>
            <a:endParaRPr lang="en-GB" dirty="0"/>
          </a:p>
          <a:p>
            <a:pPr marL="0" indent="0">
              <a:buNone/>
            </a:pPr>
            <a:endParaRPr lang="en-GB" dirty="0"/>
          </a:p>
          <a:p>
            <a:pPr marL="0" indent="0">
              <a:buNone/>
            </a:pPr>
            <a:endParaRPr lang="en-GB" dirty="0"/>
          </a:p>
        </p:txBody>
      </p:sp>
      <p:graphicFrame>
        <p:nvGraphicFramePr>
          <p:cNvPr id="4" name="Table 4">
            <a:extLst>
              <a:ext uri="{FF2B5EF4-FFF2-40B4-BE49-F238E27FC236}">
                <a16:creationId xmlns:a16="http://schemas.microsoft.com/office/drawing/2014/main" id="{7BC6D2F2-5650-44D3-9346-A2004BB23019}"/>
              </a:ext>
            </a:extLst>
          </p:cNvPr>
          <p:cNvGraphicFramePr>
            <a:graphicFrameLocks noGrp="1"/>
          </p:cNvGraphicFramePr>
          <p:nvPr>
            <p:extLst>
              <p:ext uri="{D42A27DB-BD31-4B8C-83A1-F6EECF244321}">
                <p14:modId xmlns:p14="http://schemas.microsoft.com/office/powerpoint/2010/main" val="524317259"/>
              </p:ext>
            </p:extLst>
          </p:nvPr>
        </p:nvGraphicFramePr>
        <p:xfrm>
          <a:off x="576775" y="3643532"/>
          <a:ext cx="10916530" cy="1653213"/>
        </p:xfrm>
        <a:graphic>
          <a:graphicData uri="http://schemas.openxmlformats.org/drawingml/2006/table">
            <a:tbl>
              <a:tblPr firstRow="1" bandRow="1">
                <a:tableStyleId>{5C22544A-7EE6-4342-B048-85BDC9FD1C3A}</a:tableStyleId>
              </a:tblPr>
              <a:tblGrid>
                <a:gridCol w="5458265">
                  <a:extLst>
                    <a:ext uri="{9D8B030D-6E8A-4147-A177-3AD203B41FA5}">
                      <a16:colId xmlns:a16="http://schemas.microsoft.com/office/drawing/2014/main" val="1251124088"/>
                    </a:ext>
                  </a:extLst>
                </a:gridCol>
                <a:gridCol w="5458265">
                  <a:extLst>
                    <a:ext uri="{9D8B030D-6E8A-4147-A177-3AD203B41FA5}">
                      <a16:colId xmlns:a16="http://schemas.microsoft.com/office/drawing/2014/main" val="3962474661"/>
                    </a:ext>
                  </a:extLst>
                </a:gridCol>
              </a:tblGrid>
              <a:tr h="371337">
                <a:tc>
                  <a:txBody>
                    <a:bodyPr/>
                    <a:lstStyle/>
                    <a:p>
                      <a:r>
                        <a:rPr lang="en-GB" dirty="0"/>
                        <a:t>Term and Definition</a:t>
                      </a:r>
                    </a:p>
                  </a:txBody>
                  <a:tcPr/>
                </a:tc>
                <a:tc>
                  <a:txBody>
                    <a:bodyPr/>
                    <a:lstStyle/>
                    <a:p>
                      <a:r>
                        <a:rPr lang="en-GB" dirty="0"/>
                        <a:t>Example</a:t>
                      </a:r>
                    </a:p>
                  </a:txBody>
                  <a:tcPr/>
                </a:tc>
                <a:extLst>
                  <a:ext uri="{0D108BD9-81ED-4DB2-BD59-A6C34878D82A}">
                    <a16:rowId xmlns:a16="http://schemas.microsoft.com/office/drawing/2014/main" val="3924407883"/>
                  </a:ext>
                </a:extLst>
              </a:tr>
              <a:tr h="6409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Paradigm</a:t>
                      </a:r>
                    </a:p>
                    <a:p>
                      <a:endParaRPr lang="en-GB" dirty="0"/>
                    </a:p>
                  </a:txBody>
                  <a:tcPr/>
                </a:tc>
                <a:tc>
                  <a:txBody>
                    <a:bodyPr/>
                    <a:lstStyle/>
                    <a:p>
                      <a:endParaRPr lang="en-GB"/>
                    </a:p>
                  </a:txBody>
                  <a:tcPr/>
                </a:tc>
                <a:extLst>
                  <a:ext uri="{0D108BD9-81ED-4DB2-BD59-A6C34878D82A}">
                    <a16:rowId xmlns:a16="http://schemas.microsoft.com/office/drawing/2014/main" val="3793212758"/>
                  </a:ext>
                </a:extLst>
              </a:tr>
              <a:tr h="6409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err="1"/>
                        <a:t>Syntagm</a:t>
                      </a:r>
                      <a:endParaRPr lang="en-GB" dirty="0"/>
                    </a:p>
                    <a:p>
                      <a:endParaRPr lang="en-GB" dirty="0"/>
                    </a:p>
                  </a:txBody>
                  <a:tcPr/>
                </a:tc>
                <a:tc>
                  <a:txBody>
                    <a:bodyPr/>
                    <a:lstStyle/>
                    <a:p>
                      <a:endParaRPr lang="en-GB" dirty="0"/>
                    </a:p>
                  </a:txBody>
                  <a:tcPr/>
                </a:tc>
                <a:extLst>
                  <a:ext uri="{0D108BD9-81ED-4DB2-BD59-A6C34878D82A}">
                    <a16:rowId xmlns:a16="http://schemas.microsoft.com/office/drawing/2014/main" val="2410918440"/>
                  </a:ext>
                </a:extLst>
              </a:tr>
            </a:tbl>
          </a:graphicData>
        </a:graphic>
      </p:graphicFrame>
    </p:spTree>
    <p:extLst>
      <p:ext uri="{BB962C8B-B14F-4D97-AF65-F5344CB8AC3E}">
        <p14:creationId xmlns:p14="http://schemas.microsoft.com/office/powerpoint/2010/main" val="14502504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0D6BED-4B0C-49ED-80AE-F03FE4771697}"/>
              </a:ext>
            </a:extLst>
          </p:cNvPr>
          <p:cNvSpPr>
            <a:spLocks noGrp="1"/>
          </p:cNvSpPr>
          <p:nvPr>
            <p:ph type="title"/>
          </p:nvPr>
        </p:nvSpPr>
        <p:spPr/>
        <p:txBody>
          <a:bodyPr/>
          <a:lstStyle/>
          <a:p>
            <a:r>
              <a:rPr lang="en-GB" dirty="0"/>
              <a:t>SEMIOTICS : Anchorage and Relay</a:t>
            </a:r>
          </a:p>
        </p:txBody>
      </p:sp>
      <p:sp>
        <p:nvSpPr>
          <p:cNvPr id="3" name="Content Placeholder 2">
            <a:extLst>
              <a:ext uri="{FF2B5EF4-FFF2-40B4-BE49-F238E27FC236}">
                <a16:creationId xmlns:a16="http://schemas.microsoft.com/office/drawing/2014/main" id="{7258115D-2B37-40B2-B98D-2EED00CB27F0}"/>
              </a:ext>
            </a:extLst>
          </p:cNvPr>
          <p:cNvSpPr>
            <a:spLocks noGrp="1"/>
          </p:cNvSpPr>
          <p:nvPr>
            <p:ph idx="1"/>
          </p:nvPr>
        </p:nvSpPr>
        <p:spPr/>
        <p:txBody>
          <a:bodyPr/>
          <a:lstStyle/>
          <a:p>
            <a:pPr marL="0" indent="0">
              <a:buNone/>
            </a:pPr>
            <a:r>
              <a:rPr lang="en-GB" dirty="0">
                <a:highlight>
                  <a:srgbClr val="FFFF00"/>
                </a:highlight>
              </a:rPr>
              <a:t>Activity 4: </a:t>
            </a:r>
            <a:r>
              <a:rPr lang="en-GB" dirty="0"/>
              <a:t>Using the article, text book or any other study resource, find definitions for each of these ideas and give examples to  show how they are  in GQ magazine to create meaning.</a:t>
            </a:r>
          </a:p>
          <a:p>
            <a:pPr marL="0" indent="0">
              <a:buNone/>
            </a:pPr>
            <a:endParaRPr lang="en-GB" dirty="0"/>
          </a:p>
          <a:p>
            <a:pPr marL="0" indent="0">
              <a:buNone/>
            </a:pPr>
            <a:endParaRPr lang="en-GB" dirty="0"/>
          </a:p>
          <a:p>
            <a:pPr marL="0" indent="0">
              <a:buNone/>
            </a:pPr>
            <a:endParaRPr lang="en-GB" dirty="0"/>
          </a:p>
        </p:txBody>
      </p:sp>
      <p:graphicFrame>
        <p:nvGraphicFramePr>
          <p:cNvPr id="4" name="Table 4">
            <a:extLst>
              <a:ext uri="{FF2B5EF4-FFF2-40B4-BE49-F238E27FC236}">
                <a16:creationId xmlns:a16="http://schemas.microsoft.com/office/drawing/2014/main" id="{7BC6D2F2-5650-44D3-9346-A2004BB23019}"/>
              </a:ext>
            </a:extLst>
          </p:cNvPr>
          <p:cNvGraphicFramePr>
            <a:graphicFrameLocks noGrp="1"/>
          </p:cNvGraphicFramePr>
          <p:nvPr>
            <p:extLst>
              <p:ext uri="{D42A27DB-BD31-4B8C-83A1-F6EECF244321}">
                <p14:modId xmlns:p14="http://schemas.microsoft.com/office/powerpoint/2010/main" val="924576100"/>
              </p:ext>
            </p:extLst>
          </p:nvPr>
        </p:nvGraphicFramePr>
        <p:xfrm>
          <a:off x="576775" y="3643532"/>
          <a:ext cx="10916530" cy="1653213"/>
        </p:xfrm>
        <a:graphic>
          <a:graphicData uri="http://schemas.openxmlformats.org/drawingml/2006/table">
            <a:tbl>
              <a:tblPr firstRow="1" bandRow="1">
                <a:tableStyleId>{5C22544A-7EE6-4342-B048-85BDC9FD1C3A}</a:tableStyleId>
              </a:tblPr>
              <a:tblGrid>
                <a:gridCol w="5458265">
                  <a:extLst>
                    <a:ext uri="{9D8B030D-6E8A-4147-A177-3AD203B41FA5}">
                      <a16:colId xmlns:a16="http://schemas.microsoft.com/office/drawing/2014/main" val="1251124088"/>
                    </a:ext>
                  </a:extLst>
                </a:gridCol>
                <a:gridCol w="5458265">
                  <a:extLst>
                    <a:ext uri="{9D8B030D-6E8A-4147-A177-3AD203B41FA5}">
                      <a16:colId xmlns:a16="http://schemas.microsoft.com/office/drawing/2014/main" val="3962474661"/>
                    </a:ext>
                  </a:extLst>
                </a:gridCol>
              </a:tblGrid>
              <a:tr h="371337">
                <a:tc>
                  <a:txBody>
                    <a:bodyPr/>
                    <a:lstStyle/>
                    <a:p>
                      <a:r>
                        <a:rPr lang="en-GB" dirty="0"/>
                        <a:t>Term and Definition</a:t>
                      </a:r>
                    </a:p>
                  </a:txBody>
                  <a:tcPr/>
                </a:tc>
                <a:tc>
                  <a:txBody>
                    <a:bodyPr/>
                    <a:lstStyle/>
                    <a:p>
                      <a:r>
                        <a:rPr lang="en-GB" dirty="0"/>
                        <a:t>Example</a:t>
                      </a:r>
                    </a:p>
                  </a:txBody>
                  <a:tcPr/>
                </a:tc>
                <a:extLst>
                  <a:ext uri="{0D108BD9-81ED-4DB2-BD59-A6C34878D82A}">
                    <a16:rowId xmlns:a16="http://schemas.microsoft.com/office/drawing/2014/main" val="3924407883"/>
                  </a:ext>
                </a:extLst>
              </a:tr>
              <a:tr h="6409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Anchorage</a:t>
                      </a:r>
                    </a:p>
                    <a:p>
                      <a:endParaRPr lang="en-GB" dirty="0"/>
                    </a:p>
                  </a:txBody>
                  <a:tcPr/>
                </a:tc>
                <a:tc>
                  <a:txBody>
                    <a:bodyPr/>
                    <a:lstStyle/>
                    <a:p>
                      <a:endParaRPr lang="en-GB"/>
                    </a:p>
                  </a:txBody>
                  <a:tcPr/>
                </a:tc>
                <a:extLst>
                  <a:ext uri="{0D108BD9-81ED-4DB2-BD59-A6C34878D82A}">
                    <a16:rowId xmlns:a16="http://schemas.microsoft.com/office/drawing/2014/main" val="3793212758"/>
                  </a:ext>
                </a:extLst>
              </a:tr>
              <a:tr h="6409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Relay</a:t>
                      </a:r>
                    </a:p>
                    <a:p>
                      <a:endParaRPr lang="en-GB" dirty="0"/>
                    </a:p>
                  </a:txBody>
                  <a:tcPr/>
                </a:tc>
                <a:tc>
                  <a:txBody>
                    <a:bodyPr/>
                    <a:lstStyle/>
                    <a:p>
                      <a:endParaRPr lang="en-GB" dirty="0"/>
                    </a:p>
                  </a:txBody>
                  <a:tcPr/>
                </a:tc>
                <a:extLst>
                  <a:ext uri="{0D108BD9-81ED-4DB2-BD59-A6C34878D82A}">
                    <a16:rowId xmlns:a16="http://schemas.microsoft.com/office/drawing/2014/main" val="2410918440"/>
                  </a:ext>
                </a:extLst>
              </a:tr>
            </a:tbl>
          </a:graphicData>
        </a:graphic>
      </p:graphicFrame>
    </p:spTree>
    <p:extLst>
      <p:ext uri="{BB962C8B-B14F-4D97-AF65-F5344CB8AC3E}">
        <p14:creationId xmlns:p14="http://schemas.microsoft.com/office/powerpoint/2010/main" val="20247635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ight Triangle 23">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11382B2-DA1F-4BE5-87D5-482E2A61885A}"/>
              </a:ext>
            </a:extLst>
          </p:cNvPr>
          <p:cNvSpPr>
            <a:spLocks noGrp="1"/>
          </p:cNvSpPr>
          <p:nvPr>
            <p:ph type="title"/>
          </p:nvPr>
        </p:nvSpPr>
        <p:spPr>
          <a:xfrm>
            <a:off x="1285240" y="1050595"/>
            <a:ext cx="8074815" cy="1618489"/>
          </a:xfrm>
        </p:spPr>
        <p:txBody>
          <a:bodyPr anchor="ctr">
            <a:normAutofit/>
          </a:bodyPr>
          <a:lstStyle/>
          <a:p>
            <a:r>
              <a:rPr lang="en-GB" sz="7200"/>
              <a:t>MODE OF ADDRESS</a:t>
            </a:r>
          </a:p>
        </p:txBody>
      </p:sp>
      <p:sp>
        <p:nvSpPr>
          <p:cNvPr id="3" name="Content Placeholder 2">
            <a:extLst>
              <a:ext uri="{FF2B5EF4-FFF2-40B4-BE49-F238E27FC236}">
                <a16:creationId xmlns:a16="http://schemas.microsoft.com/office/drawing/2014/main" id="{F7CEF0CE-54C5-4BEF-BBC8-C0BB2D09A7CF}"/>
              </a:ext>
            </a:extLst>
          </p:cNvPr>
          <p:cNvSpPr>
            <a:spLocks noGrp="1"/>
          </p:cNvSpPr>
          <p:nvPr>
            <p:ph idx="1"/>
          </p:nvPr>
        </p:nvSpPr>
        <p:spPr>
          <a:xfrm>
            <a:off x="1285240" y="2363373"/>
            <a:ext cx="9167055" cy="3406492"/>
          </a:xfrm>
        </p:spPr>
        <p:txBody>
          <a:bodyPr anchor="t">
            <a:normAutofit fontScale="92500" lnSpcReduction="10000"/>
          </a:bodyPr>
          <a:lstStyle/>
          <a:p>
            <a:r>
              <a:rPr lang="en-GB" sz="1400" b="1" dirty="0"/>
              <a:t>Direct Modes </a:t>
            </a:r>
            <a:r>
              <a:rPr lang="en-GB" sz="1400" dirty="0"/>
              <a:t>e.g.  In mise-</a:t>
            </a:r>
            <a:r>
              <a:rPr lang="en-GB" sz="1400" dirty="0" err="1"/>
              <a:t>en</a:t>
            </a:r>
            <a:r>
              <a:rPr lang="en-GB" sz="1400" dirty="0"/>
              <a:t>-scene character gaze can be directed at the audience or at someone else in the text. Does the character ever look directly at the audience – what impact does this have? In written language (symbolic code) is the audience addressed directly in the 2</a:t>
            </a:r>
            <a:r>
              <a:rPr lang="en-GB" sz="1400" baseline="30000" dirty="0"/>
              <a:t>nd</a:t>
            </a:r>
            <a:r>
              <a:rPr lang="en-GB" sz="1400" dirty="0"/>
              <a:t> person i.e. “you” – what impact could that have?</a:t>
            </a:r>
          </a:p>
          <a:p>
            <a:r>
              <a:rPr lang="en-GB" sz="1400" b="1" dirty="0"/>
              <a:t>Indirect Modes </a:t>
            </a:r>
            <a:r>
              <a:rPr lang="en-GB" sz="1400" dirty="0"/>
              <a:t>use mise-</a:t>
            </a:r>
            <a:r>
              <a:rPr lang="en-GB" sz="1400" dirty="0" err="1"/>
              <a:t>en</a:t>
            </a:r>
            <a:r>
              <a:rPr lang="en-GB" sz="1400" dirty="0"/>
              <a:t>-scene where the actors never look at the camera and language which focussed or 3</a:t>
            </a:r>
            <a:r>
              <a:rPr lang="en-GB" sz="1400" baseline="30000" dirty="0"/>
              <a:t>rd</a:t>
            </a:r>
            <a:r>
              <a:rPr lang="en-GB" sz="1400" dirty="0"/>
              <a:t> person voice i.e. “the/he/she/it”- what impact could this have?</a:t>
            </a:r>
          </a:p>
          <a:p>
            <a:r>
              <a:rPr lang="en-GB" sz="1400" b="1" dirty="0"/>
              <a:t>Formal Modes </a:t>
            </a:r>
            <a:r>
              <a:rPr lang="en-GB" sz="1400" dirty="0"/>
              <a:t>use elaborated codes or formal language styles e.g. scientific jargon or addressing characters by their full names and titles – what impact could that have?</a:t>
            </a:r>
          </a:p>
          <a:p>
            <a:r>
              <a:rPr lang="en-GB" sz="1400" b="1" dirty="0"/>
              <a:t>Informal Modes </a:t>
            </a:r>
            <a:r>
              <a:rPr lang="en-GB" sz="1400" dirty="0"/>
              <a:t>use restricted codes , informal language styles such as slang – what impact could that have?</a:t>
            </a:r>
          </a:p>
          <a:p>
            <a:endParaRPr lang="en-GB" sz="1400" dirty="0"/>
          </a:p>
          <a:p>
            <a:pPr marL="0" indent="0">
              <a:buNone/>
            </a:pPr>
            <a:r>
              <a:rPr lang="en-GB" sz="1400" b="1" dirty="0">
                <a:highlight>
                  <a:srgbClr val="FFFF00"/>
                </a:highlight>
              </a:rPr>
              <a:t>ACTIVITY 5: </a:t>
            </a:r>
            <a:r>
              <a:rPr lang="en-GB" sz="1400" dirty="0"/>
              <a:t>Using the items from the GQ March 2022 edition, try to identify specific examples of each of the above in action and talk about the potential impact of each on the target audience.</a:t>
            </a:r>
          </a:p>
          <a:p>
            <a:endParaRPr lang="en-GB" sz="1400" dirty="0"/>
          </a:p>
          <a:p>
            <a:r>
              <a:rPr lang="en-GB" sz="1400" i="1" dirty="0"/>
              <a:t>NOTE – </a:t>
            </a:r>
            <a:r>
              <a:rPr lang="en-GB" sz="1400" b="1" i="1" dirty="0"/>
              <a:t>AUDIENCE POSITIONING</a:t>
            </a:r>
            <a:r>
              <a:rPr lang="en-GB" sz="1400" i="1" dirty="0"/>
              <a:t>: How are the audience being spoken to by the producers of the text?</a:t>
            </a:r>
          </a:p>
          <a:p>
            <a:r>
              <a:rPr lang="en-GB" sz="1400" b="1" i="1" dirty="0">
                <a:solidFill>
                  <a:srgbClr val="FF0000"/>
                </a:solidFill>
              </a:rPr>
              <a:t>EXT.</a:t>
            </a:r>
            <a:r>
              <a:rPr lang="en-GB" sz="1400" i="1" dirty="0">
                <a:solidFill>
                  <a:srgbClr val="FF0000"/>
                </a:solidFill>
              </a:rPr>
              <a:t>– What is meant by the term extra-diegetic gaze and what potential impact would this technique have on an audience</a:t>
            </a:r>
            <a:r>
              <a:rPr lang="en-GB" sz="800" i="1" dirty="0">
                <a:solidFill>
                  <a:srgbClr val="FF0000"/>
                </a:solidFill>
              </a:rPr>
              <a:t>?</a:t>
            </a:r>
          </a:p>
          <a:p>
            <a:endParaRPr lang="en-GB" sz="800" dirty="0"/>
          </a:p>
        </p:txBody>
      </p:sp>
    </p:spTree>
    <p:extLst>
      <p:ext uri="{BB962C8B-B14F-4D97-AF65-F5344CB8AC3E}">
        <p14:creationId xmlns:p14="http://schemas.microsoft.com/office/powerpoint/2010/main" val="2271195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0" name="Rectangle 79">
            <a:extLst>
              <a:ext uri="{FF2B5EF4-FFF2-40B4-BE49-F238E27FC236}">
                <a16:creationId xmlns:a16="http://schemas.microsoft.com/office/drawing/2014/main" id="{B0500737-D8A9-4F85-BE97-80D4C83DD5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2" name="Rectangle 81">
            <a:extLst>
              <a:ext uri="{FF2B5EF4-FFF2-40B4-BE49-F238E27FC236}">
                <a16:creationId xmlns:a16="http://schemas.microsoft.com/office/drawing/2014/main" id="{1C938212-FA12-4FF1-87C8-ACDE99D06F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416" y="4218905"/>
            <a:ext cx="11167447" cy="2089317"/>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0A962CB-ABF7-4C24-8BB4-3F68CB7A2907}"/>
              </a:ext>
            </a:extLst>
          </p:cNvPr>
          <p:cNvSpPr>
            <a:spLocks noGrp="1"/>
          </p:cNvSpPr>
          <p:nvPr>
            <p:ph type="title"/>
          </p:nvPr>
        </p:nvSpPr>
        <p:spPr>
          <a:xfrm>
            <a:off x="838200" y="4440602"/>
            <a:ext cx="3300663" cy="1645920"/>
          </a:xfrm>
        </p:spPr>
        <p:txBody>
          <a:bodyPr vert="horz" lIns="91440" tIns="45720" rIns="91440" bIns="45720" rtlCol="0">
            <a:normAutofit/>
          </a:bodyPr>
          <a:lstStyle/>
          <a:p>
            <a:r>
              <a:rPr lang="en-US" sz="2800" dirty="0"/>
              <a:t>EXAMPLES</a:t>
            </a:r>
          </a:p>
        </p:txBody>
      </p:sp>
      <p:pic>
        <p:nvPicPr>
          <p:cNvPr id="1026" name="Picture 2" descr="Chanel No 5 Spray Cologne (1958)">
            <a:extLst>
              <a:ext uri="{FF2B5EF4-FFF2-40B4-BE49-F238E27FC236}">
                <a16:creationId xmlns:a16="http://schemas.microsoft.com/office/drawing/2014/main" id="{7441E3E1-7C09-49FB-AA7B-69137C99EA2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177" r="-5" b="795"/>
          <a:stretch/>
        </p:blipFill>
        <p:spPr bwMode="auto">
          <a:xfrm>
            <a:off x="247289" y="365760"/>
            <a:ext cx="2834640" cy="363993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56F5E91A-F912-43D7-B25A-396BCC146693}"/>
              </a:ext>
            </a:extLst>
          </p:cNvPr>
          <p:cNvPicPr>
            <a:picLocks noChangeAspect="1"/>
          </p:cNvPicPr>
          <p:nvPr/>
        </p:nvPicPr>
        <p:blipFill rotWithShape="1">
          <a:blip r:embed="rId3"/>
          <a:srcRect t="821" r="4" b="4"/>
          <a:stretch/>
        </p:blipFill>
        <p:spPr>
          <a:xfrm>
            <a:off x="3203968" y="365759"/>
            <a:ext cx="2834640" cy="3639312"/>
          </a:xfrm>
          <a:prstGeom prst="rect">
            <a:avLst/>
          </a:prstGeom>
        </p:spPr>
      </p:pic>
      <p:pic>
        <p:nvPicPr>
          <p:cNvPr id="1028" name="Picture 4" descr="Dubarry Seven Winds Perfume Bottle (1959)">
            <a:extLst>
              <a:ext uri="{FF2B5EF4-FFF2-40B4-BE49-F238E27FC236}">
                <a16:creationId xmlns:a16="http://schemas.microsoft.com/office/drawing/2014/main" id="{31EEB66C-1374-491D-8F79-AC4370EB620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5314" r="1" b="1"/>
          <a:stretch/>
        </p:blipFill>
        <p:spPr bwMode="auto">
          <a:xfrm>
            <a:off x="6153393" y="365759"/>
            <a:ext cx="2834640" cy="363931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Thursday briefing: Trump-Kim nuclear summit cut short | World news | The  Guardian">
            <a:extLst>
              <a:ext uri="{FF2B5EF4-FFF2-40B4-BE49-F238E27FC236}">
                <a16:creationId xmlns:a16="http://schemas.microsoft.com/office/drawing/2014/main" id="{079F3CA3-B5C1-4946-96AF-F3E47FFCA0B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953" r="-9" b="-9"/>
          <a:stretch/>
        </p:blipFill>
        <p:spPr bwMode="auto">
          <a:xfrm>
            <a:off x="9110071" y="365759"/>
            <a:ext cx="2834640" cy="3639312"/>
          </a:xfrm>
          <a:prstGeom prst="rect">
            <a:avLst/>
          </a:prstGeom>
          <a:noFill/>
          <a:extLst>
            <a:ext uri="{909E8E84-426E-40DD-AFC4-6F175D3DCCD1}">
              <a14:hiddenFill xmlns:a14="http://schemas.microsoft.com/office/drawing/2010/main">
                <a:solidFill>
                  <a:srgbClr val="FFFFFF"/>
                </a:solidFill>
              </a14:hiddenFill>
            </a:ext>
          </a:extLst>
        </p:spPr>
      </p:pic>
      <p:sp>
        <p:nvSpPr>
          <p:cNvPr id="84" name="Rectangle 83">
            <a:extLst>
              <a:ext uri="{FF2B5EF4-FFF2-40B4-BE49-F238E27FC236}">
                <a16:creationId xmlns:a16="http://schemas.microsoft.com/office/drawing/2014/main" id="{369F152D-E540-4B48-BA11-2ADF043C61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08" y="491151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6" name="Rectangle 85">
            <a:extLst>
              <a:ext uri="{FF2B5EF4-FFF2-40B4-BE49-F238E27FC236}">
                <a16:creationId xmlns:a16="http://schemas.microsoft.com/office/drawing/2014/main" id="{0C059F7E-04C4-4C46-9B3E-E5CE267E34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612098" y="5254418"/>
            <a:ext cx="1463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36" name="Content Placeholder 1035">
            <a:extLst>
              <a:ext uri="{FF2B5EF4-FFF2-40B4-BE49-F238E27FC236}">
                <a16:creationId xmlns:a16="http://schemas.microsoft.com/office/drawing/2014/main" id="{3CC2ACCA-2CB2-4D28-B7E1-B9685295D6D5}"/>
              </a:ext>
            </a:extLst>
          </p:cNvPr>
          <p:cNvSpPr>
            <a:spLocks noGrp="1"/>
          </p:cNvSpPr>
          <p:nvPr>
            <p:ph idx="1"/>
          </p:nvPr>
        </p:nvSpPr>
        <p:spPr>
          <a:xfrm>
            <a:off x="4578824" y="4440602"/>
            <a:ext cx="6860184" cy="1645920"/>
          </a:xfrm>
        </p:spPr>
        <p:txBody>
          <a:bodyPr anchor="ctr">
            <a:normAutofit/>
          </a:bodyPr>
          <a:lstStyle/>
          <a:p>
            <a:pPr marL="0" indent="0">
              <a:buNone/>
            </a:pPr>
            <a:r>
              <a:rPr lang="en-US" sz="1700" dirty="0"/>
              <a:t>TASK: Identify examples of direct, indirect, formal or informal modes of address featured in the media texts above.</a:t>
            </a:r>
          </a:p>
        </p:txBody>
      </p:sp>
    </p:spTree>
    <p:extLst>
      <p:ext uri="{BB962C8B-B14F-4D97-AF65-F5344CB8AC3E}">
        <p14:creationId xmlns:p14="http://schemas.microsoft.com/office/powerpoint/2010/main" val="32829318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464470EE8DC6948AD4CA4369F05470D" ma:contentTypeVersion="" ma:contentTypeDescription="Create a new document." ma:contentTypeScope="" ma:versionID="88f21d204cdb5a16eee1505a642ed481">
  <xsd:schema xmlns:xsd="http://www.w3.org/2001/XMLSchema" xmlns:xs="http://www.w3.org/2001/XMLSchema" xmlns:p="http://schemas.microsoft.com/office/2006/metadata/properties" xmlns:ns2="fb3e75a2-1551-4af2-94e8-a6b8614a56d9" xmlns:ns3="c93c2b0a-439a-4c13-8661-7726fd6caa52" targetNamespace="http://schemas.microsoft.com/office/2006/metadata/properties" ma:root="true" ma:fieldsID="2d1577568c5dfb1ebc9835c83a77069e" ns2:_="" ns3:_="">
    <xsd:import namespace="fb3e75a2-1551-4af2-94e8-a6b8614a56d9"/>
    <xsd:import namespace="c93c2b0a-439a-4c13-8661-7726fd6caa5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lcf76f155ced4ddcb4097134ff3c332f" minOccurs="0"/>
                <xsd:element ref="ns3:TaxCatchAll"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3e75a2-1551-4af2-94e8-a6b8614a56d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d604fc1b-baae-4d09-9665-978b48accf1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93c2b0a-439a-4c13-8661-7726fd6caa52"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69229ca3-656d-46dd-b9f6-7f231e5742b4}" ma:internalName="TaxCatchAll" ma:showField="CatchAllData" ma:web="c93c2b0a-439a-4c13-8661-7726fd6caa5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c93c2b0a-439a-4c13-8661-7726fd6caa52" xsi:nil="true"/>
    <lcf76f155ced4ddcb4097134ff3c332f xmlns="fb3e75a2-1551-4af2-94e8-a6b8614a56d9">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281EA9E-F415-4F1E-B437-573F04FDCBB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b3e75a2-1551-4af2-94e8-a6b8614a56d9"/>
    <ds:schemaRef ds:uri="c93c2b0a-439a-4c13-8661-7726fd6caa5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DC8AD34-1F21-4832-AC36-0AB7EE2D329B}">
  <ds:schemaRefs>
    <ds:schemaRef ds:uri="http://schemas.microsoft.com/office/2006/metadata/properties"/>
    <ds:schemaRef ds:uri="http://schemas.microsoft.com/office/infopath/2007/PartnerControls"/>
    <ds:schemaRef ds:uri="c93c2b0a-439a-4c13-8661-7726fd6caa52"/>
    <ds:schemaRef ds:uri="fb3e75a2-1551-4af2-94e8-a6b8614a56d9"/>
  </ds:schemaRefs>
</ds:datastoreItem>
</file>

<file path=customXml/itemProps3.xml><?xml version="1.0" encoding="utf-8"?>
<ds:datastoreItem xmlns:ds="http://schemas.openxmlformats.org/officeDocument/2006/customXml" ds:itemID="{BC19CECE-AD1A-4B83-986E-215C5BF8FAB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1464</Words>
  <Application>Microsoft Office PowerPoint</Application>
  <PresentationFormat>Widescreen</PresentationFormat>
  <Paragraphs>122</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Office Theme</vt:lpstr>
      <vt:lpstr>Magazines and Media Language</vt:lpstr>
      <vt:lpstr>LESSON AIMS</vt:lpstr>
      <vt:lpstr>Magazine Analysis-  The Basic Technical Tool Kit</vt:lpstr>
      <vt:lpstr>Cover Page</vt:lpstr>
      <vt:lpstr> Activity 2: Applying Technical Codes to GQ</vt:lpstr>
      <vt:lpstr>SEMIOTICS : Paradigm and Syntagm</vt:lpstr>
      <vt:lpstr>SEMIOTICS : Anchorage and Relay</vt:lpstr>
      <vt:lpstr>MODE OF ADDRESS</vt:lpstr>
      <vt:lpstr>EXAMPLES</vt:lpstr>
      <vt:lpstr>NARRATIVE THEORY (NARRATOLOGY) </vt:lpstr>
      <vt:lpstr>Activity 6: Applying Narrative Theory:  GQ Magazine</vt:lpstr>
      <vt:lpstr> Magazine Production Task Due date – Wednesday 30th November  </vt:lpstr>
      <vt:lpstr>STATEMENT OF INTENT (300-400 words)</vt:lpstr>
      <vt:lpstr>How You’ll Be Assessed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Magazines and Media Language</dc:title>
  <dc:creator>lynne magowan</dc:creator>
  <cp:lastModifiedBy>Alexandros Papadopoulos</cp:lastModifiedBy>
  <cp:revision>5</cp:revision>
  <dcterms:created xsi:type="dcterms:W3CDTF">2020-11-08T10:32:19Z</dcterms:created>
  <dcterms:modified xsi:type="dcterms:W3CDTF">2024-02-18T18:58:25Z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0x010100E464470EE8DC6948AD4CA4369F05470D</vt:lpwstr>
  </property>
</Properties>
</file>