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3" r:id="rId2"/>
    <p:sldId id="256" r:id="rId3"/>
    <p:sldId id="262" r:id="rId4"/>
    <p:sldId id="257" r:id="rId5"/>
    <p:sldId id="263" r:id="rId6"/>
    <p:sldId id="274" r:id="rId7"/>
    <p:sldId id="275" r:id="rId8"/>
    <p:sldId id="277" r:id="rId9"/>
    <p:sldId id="276" r:id="rId10"/>
    <p:sldId id="258" r:id="rId11"/>
    <p:sldId id="267" r:id="rId12"/>
    <p:sldId id="259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7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3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1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5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2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DAFBE0F-61C2-4BAC-BC02-EEDA8056BA3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E9E59E-B41F-4D67-BB51-968230C4B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world+tone/editorial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Audience Reception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74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0" y="2152738"/>
            <a:ext cx="8929203" cy="3416300"/>
          </a:xfrm>
        </p:spPr>
        <p:txBody>
          <a:bodyPr>
            <a:noAutofit/>
          </a:bodyPr>
          <a:lstStyle/>
          <a:p>
            <a:r>
              <a:rPr lang="en-GB" sz="2400" dirty="0"/>
              <a:t>how something is presented to the audience (called “the frame”) influences the choices people make about how to process that information. </a:t>
            </a:r>
          </a:p>
          <a:p>
            <a:r>
              <a:rPr lang="en-GB" sz="2400" dirty="0"/>
              <a:t>The most common use of frames is in terms of the frame the news or media place on the information they convey. </a:t>
            </a:r>
          </a:p>
          <a:p>
            <a:r>
              <a:rPr lang="en-GB" sz="2400" dirty="0"/>
              <a:t>a form of second level agenda-setting – they not only tell the audience what to think about (agenda-setting theory), but also how to think about that issue (framing theory).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What to think about the issues</a:t>
            </a:r>
          </a:p>
        </p:txBody>
      </p:sp>
    </p:spTree>
    <p:extLst>
      <p:ext uri="{BB962C8B-B14F-4D97-AF65-F5344CB8AC3E}">
        <p14:creationId xmlns:p14="http://schemas.microsoft.com/office/powerpoint/2010/main" val="299359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to influence framing.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68" y="2500469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Politics</a:t>
            </a:r>
          </a:p>
          <a:p>
            <a:r>
              <a:rPr lang="en-GB" sz="2800" dirty="0"/>
              <a:t>Gender</a:t>
            </a:r>
          </a:p>
          <a:p>
            <a:r>
              <a:rPr lang="en-GB" sz="2800" dirty="0"/>
              <a:t>Age </a:t>
            </a:r>
          </a:p>
          <a:p>
            <a:r>
              <a:rPr lang="en-GB" sz="2800" dirty="0"/>
              <a:t>Religion</a:t>
            </a:r>
          </a:p>
          <a:p>
            <a:r>
              <a:rPr lang="en-GB" sz="2800" dirty="0"/>
              <a:t>Culture/society (trends)</a:t>
            </a:r>
          </a:p>
          <a:p>
            <a:r>
              <a:rPr lang="en-GB" sz="2800" dirty="0"/>
              <a:t>Economic issues and the influence of sponsors and money. </a:t>
            </a:r>
          </a:p>
        </p:txBody>
      </p:sp>
    </p:spTree>
    <p:extLst>
      <p:ext uri="{BB962C8B-B14F-4D97-AF65-F5344CB8AC3E}">
        <p14:creationId xmlns:p14="http://schemas.microsoft.com/office/powerpoint/2010/main" val="104787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 myth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11" y="2307286"/>
            <a:ext cx="3687502" cy="4248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influence of agenda setting and framing can create myths- </a:t>
            </a:r>
            <a:r>
              <a:rPr lang="en-GB" sz="2400" b="1" dirty="0">
                <a:solidFill>
                  <a:srgbClr val="FF0000"/>
                </a:solidFill>
              </a:rPr>
              <a:t>common beliefs- </a:t>
            </a:r>
            <a:r>
              <a:rPr lang="en-GB" sz="2400" dirty="0"/>
              <a:t>in the media about how the world should be, the things we value and how we must act to become ‘correct’.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Image result for fat sham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8"/>
          <a:stretch/>
        </p:blipFill>
        <p:spPr bwMode="auto">
          <a:xfrm>
            <a:off x="4579020" y="2397439"/>
            <a:ext cx="27410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73" y="2397440"/>
            <a:ext cx="27370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0586" y="2309255"/>
            <a:ext cx="148107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myths could we see in these two media products?</a:t>
            </a:r>
          </a:p>
        </p:txBody>
      </p:sp>
    </p:spTree>
    <p:extLst>
      <p:ext uri="{BB962C8B-B14F-4D97-AF65-F5344CB8AC3E}">
        <p14:creationId xmlns:p14="http://schemas.microsoft.com/office/powerpoint/2010/main" val="10268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3" y="28866"/>
            <a:ext cx="11918731" cy="6700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</a:rPr>
              <a:t>MYTH #1. The world is a dangerous place. We need protecting.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b="1" dirty="0">
                <a:effectLst/>
              </a:rPr>
              <a:t>MYTH #2. Leave it to the experts</a:t>
            </a:r>
            <a:endParaRPr lang="en-GB" sz="2400" dirty="0">
              <a:effectLst/>
            </a:endParaRP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b="1" dirty="0">
                <a:effectLst/>
              </a:rPr>
              <a:t>MYTH #3. The good life consists possessions/money.</a:t>
            </a:r>
            <a:r>
              <a:rPr lang="en-GB" sz="2400" dirty="0">
                <a:effectLst/>
              </a:rPr>
              <a:t> 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b="1" dirty="0">
                <a:effectLst/>
              </a:rPr>
              <a:t>MYTH#4. Happiness, satisfaction and sex appeal etc. are available with the next consumer purchase.</a:t>
            </a:r>
            <a:r>
              <a:rPr lang="en-GB" sz="2400" dirty="0">
                <a:effectLst/>
              </a:rPr>
              <a:t> 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b="1" dirty="0">
                <a:effectLst/>
              </a:rPr>
              <a:t>MYTH #5. Your body is not good enough.</a:t>
            </a:r>
            <a:r>
              <a:rPr lang="en-GB" sz="2400" dirty="0">
                <a:effectLst/>
              </a:rPr>
              <a:t> 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b="1" dirty="0">
                <a:effectLst/>
              </a:rPr>
              <a:t>MYTH #6. Businesses and corporations are concerned for the public welfare.</a:t>
            </a:r>
            <a:r>
              <a:rPr lang="en-GB" sz="2400" dirty="0">
                <a:effectLst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123" y="5576551"/>
            <a:ext cx="1191873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Can you think of examples of places these myths are commonly shown?</a:t>
            </a:r>
          </a:p>
        </p:txBody>
      </p:sp>
    </p:spTree>
    <p:extLst>
      <p:ext uri="{BB962C8B-B14F-4D97-AF65-F5344CB8AC3E}">
        <p14:creationId xmlns:p14="http://schemas.microsoft.com/office/powerpoint/2010/main" val="269655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of consumption.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52" y="2358801"/>
            <a:ext cx="11247402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So we have media that has been framed and presented to us in order to meet an agenda or support a myth.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Do we just accept it?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What other things can help shape our reception of the media messages?</a:t>
            </a:r>
          </a:p>
        </p:txBody>
      </p:sp>
    </p:spTree>
    <p:extLst>
      <p:ext uri="{BB962C8B-B14F-4D97-AF65-F5344CB8AC3E}">
        <p14:creationId xmlns:p14="http://schemas.microsoft.com/office/powerpoint/2010/main" val="107672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47" y="819122"/>
            <a:ext cx="8825659" cy="706964"/>
          </a:xfrm>
        </p:spPr>
        <p:txBody>
          <a:bodyPr/>
          <a:lstStyle/>
          <a:p>
            <a:r>
              <a:rPr lang="en-GB" dirty="0"/>
              <a:t>Other things that can affect our interpretations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7" y="2513348"/>
            <a:ext cx="8825659" cy="3416300"/>
          </a:xfrm>
        </p:spPr>
        <p:txBody>
          <a:bodyPr>
            <a:normAutofit/>
          </a:bodyPr>
          <a:lstStyle/>
          <a:p>
            <a:r>
              <a:rPr lang="en-GB" sz="2800" dirty="0"/>
              <a:t>Daily lives</a:t>
            </a:r>
          </a:p>
          <a:p>
            <a:r>
              <a:rPr lang="en-GB" sz="2800" dirty="0"/>
              <a:t>Routines</a:t>
            </a:r>
          </a:p>
          <a:p>
            <a:r>
              <a:rPr lang="en-GB" sz="2800" dirty="0"/>
              <a:t>Upbringing </a:t>
            </a:r>
          </a:p>
          <a:p>
            <a:r>
              <a:rPr lang="en-GB" sz="2800" dirty="0"/>
              <a:t>Education</a:t>
            </a:r>
          </a:p>
          <a:p>
            <a:r>
              <a:rPr lang="en-GB" sz="2800" dirty="0"/>
              <a:t>Friendship groups</a:t>
            </a:r>
          </a:p>
          <a:p>
            <a:r>
              <a:rPr lang="en-GB" sz="2800" dirty="0"/>
              <a:t>Relationships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89431" y="3245476"/>
            <a:ext cx="5499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OTHER THINGS CAN AFFECT HOW WE VIEW MEDIA MESSAGES. </a:t>
            </a:r>
          </a:p>
        </p:txBody>
      </p:sp>
    </p:spTree>
    <p:extLst>
      <p:ext uri="{BB962C8B-B14F-4D97-AF65-F5344CB8AC3E}">
        <p14:creationId xmlns:p14="http://schemas.microsoft.com/office/powerpoint/2010/main" val="1742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397" y="3373361"/>
            <a:ext cx="10454659" cy="2677648"/>
          </a:xfrm>
        </p:spPr>
        <p:txBody>
          <a:bodyPr>
            <a:normAutofit fontScale="90000"/>
          </a:bodyPr>
          <a:lstStyle/>
          <a:p>
            <a:r>
              <a:rPr lang="en-GB" dirty="0"/>
              <a:t>AGENDA SETTING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FRAMING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MYTH MAKING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CONDITIONS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305306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10011029" cy="706964"/>
          </a:xfrm>
        </p:spPr>
        <p:txBody>
          <a:bodyPr/>
          <a:lstStyle/>
          <a:p>
            <a:r>
              <a:rPr lang="en-GB" dirty="0"/>
              <a:t>WHAT KEY ISSUES CAN YOU IDENTIFY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923"/>
            <a:ext cx="12228783" cy="44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7" y="2152738"/>
            <a:ext cx="8825659" cy="3416300"/>
          </a:xfrm>
        </p:spPr>
        <p:txBody>
          <a:bodyPr>
            <a:noAutofit/>
          </a:bodyPr>
          <a:lstStyle/>
          <a:p>
            <a:r>
              <a:rPr lang="en-GB" sz="2400" dirty="0"/>
              <a:t>Agenda-setting is the creation of public awareness and concern of the big issues by the news media. </a:t>
            </a:r>
          </a:p>
          <a:p>
            <a:r>
              <a:rPr lang="en-GB" sz="2400" dirty="0"/>
              <a:t>The media attempts to influence viewers, and establish a hierarchy of news importance. </a:t>
            </a:r>
          </a:p>
          <a:p>
            <a:r>
              <a:rPr lang="en-GB" sz="2400" dirty="0"/>
              <a:t>Two basic ideas underpin agenda-setting:</a:t>
            </a:r>
          </a:p>
          <a:p>
            <a:pPr lvl="1"/>
            <a:r>
              <a:rPr lang="en-GB" sz="2000" dirty="0"/>
              <a:t>the press and the media do not reflect reality; they filter and shape it</a:t>
            </a:r>
          </a:p>
          <a:p>
            <a:pPr lvl="1"/>
            <a:r>
              <a:rPr lang="en-GB" sz="2000" dirty="0"/>
              <a:t>media concentrates on a few issues and subjects leads the public to perceive those issues as more important than other issues.</a:t>
            </a: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What is important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69003" y="4805786"/>
            <a:ext cx="239547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What is the current news media agenda?</a:t>
            </a:r>
          </a:p>
        </p:txBody>
      </p:sp>
    </p:spTree>
    <p:extLst>
      <p:ext uri="{BB962C8B-B14F-4D97-AF65-F5344CB8AC3E}">
        <p14:creationId xmlns:p14="http://schemas.microsoft.com/office/powerpoint/2010/main" val="39793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news media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8" y="2075466"/>
            <a:ext cx="8825659" cy="3416300"/>
          </a:xfrm>
        </p:spPr>
        <p:txBody>
          <a:bodyPr>
            <a:noAutofit/>
          </a:bodyPr>
          <a:lstStyle/>
          <a:p>
            <a:r>
              <a:rPr lang="en-GB" sz="2400" dirty="0"/>
              <a:t>Tax system</a:t>
            </a:r>
          </a:p>
          <a:p>
            <a:r>
              <a:rPr lang="en-GB" sz="2400" dirty="0"/>
              <a:t>Royal family</a:t>
            </a:r>
          </a:p>
          <a:p>
            <a:r>
              <a:rPr lang="en-GB" sz="2400" dirty="0"/>
              <a:t>Immigration</a:t>
            </a:r>
          </a:p>
          <a:p>
            <a:r>
              <a:rPr lang="en-GB" sz="2400" dirty="0"/>
              <a:t>Terrorism</a:t>
            </a:r>
          </a:p>
          <a:p>
            <a:r>
              <a:rPr lang="en-GB" sz="2400" dirty="0"/>
              <a:t>Paedophiles</a:t>
            </a:r>
          </a:p>
          <a:p>
            <a:r>
              <a:rPr lang="en-GB" sz="2400" dirty="0"/>
              <a:t>The internet/hackers/grooming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are staples that are regularly seen in the media. Other parts of the agenda may be altered or triggered by a specific event. </a:t>
            </a:r>
          </a:p>
        </p:txBody>
      </p:sp>
    </p:spTree>
    <p:extLst>
      <p:ext uri="{BB962C8B-B14F-4D97-AF65-F5344CB8AC3E}">
        <p14:creationId xmlns:p14="http://schemas.microsoft.com/office/powerpoint/2010/main" val="195464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5C5C-FB7A-6258-9D2C-B9978C9E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Mail’s ideological Agenda and view of the world: can you discover articles that relate to the ideas below?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15B8-2C0F-2A31-E66D-B2641436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8" y="2603499"/>
            <a:ext cx="8917126" cy="36680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Daily Mail features often articles that celebrate the public  and private lives of the Royal Family. The monarchy is presented as a high ideal,  a force that brings the nation together. Texts and images present the royals as iconic symbols of British values, elegance and glamour.</a:t>
            </a:r>
          </a:p>
          <a:p>
            <a:r>
              <a:rPr lang="en-US" dirty="0"/>
              <a:t>In politics, the Daily Mail supports the Tories and has overall rightwing  and neo-liberal ideas on economy and society. It espouses less state, private enterprise and is critical of public services and trade unions. </a:t>
            </a:r>
          </a:p>
          <a:p>
            <a:r>
              <a:rPr lang="en-US" dirty="0"/>
              <a:t>It  presents the immigration/refugee crisis through the lens of moral panic. Immigrants are presented as form of disorder, threat and danger. They are also discussed a burden to taxpayers. Sensational language raise concerns over illegal border crossing and immigrant criminality</a:t>
            </a:r>
          </a:p>
          <a:p>
            <a:r>
              <a:rPr lang="en-US" dirty="0"/>
              <a:t>A series of articles present pro-Palestine protesters as public disruption and ‘hate-mobs’</a:t>
            </a:r>
          </a:p>
          <a:p>
            <a:r>
              <a:rPr lang="en-US" dirty="0"/>
              <a:t>Daily Mail celebrates ‘tax cuts’ and presents benefit-claimants as immoral citizens who take advantage of the hard work of tax-payers.</a:t>
            </a:r>
          </a:p>
          <a:p>
            <a:r>
              <a:rPr lang="en-US" dirty="0"/>
              <a:t>The newspaper is very suspicious of vaccines and the overall restrictions imposed during the Covid Epidemic.  </a:t>
            </a:r>
          </a:p>
          <a:p>
            <a:r>
              <a:rPr lang="en-US" dirty="0"/>
              <a:t>Daily Mail reporters and column writers often express strong skepticism over trans rights.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51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89B3-9ABF-1C46-91AB-3C47EDF0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link below and explain what is the ideological agenda of Guardian?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6DD1-015D-DA78-3FC2-E9135D98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https://www.theguardian.com/world/world+tone/editorials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62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300F-F8FB-D4C5-F3BD-DFCA37BD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Guardian’s 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0631-63C3-5BC1-2A23-F61441C0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5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EA4F-3C77-B8B7-BB50-95AF22BC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Guardian’s 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896D-5257-C7DC-E047-0C88D389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Guardian is a centre-leftwing newspaper with liberal ideas on society and culture.</a:t>
            </a:r>
          </a:p>
          <a:p>
            <a:r>
              <a:rPr lang="en-GB" dirty="0"/>
              <a:t>It is highly critical of Tory governments and ideology and features articles that criticize neo-liberal policies (Thatcherism).The newspaper is against  m cuts-funding for public services such health, education and the arts. </a:t>
            </a:r>
          </a:p>
          <a:p>
            <a:r>
              <a:rPr lang="en-GB" dirty="0"/>
              <a:t>It is critical of the asylum and immigration policies of the Tory government and raises concerns about racial forms discrimination</a:t>
            </a:r>
          </a:p>
          <a:p>
            <a:r>
              <a:rPr lang="en-GB" dirty="0"/>
              <a:t>It supports gay, trans and feminist causes. </a:t>
            </a:r>
          </a:p>
          <a:p>
            <a:r>
              <a:rPr lang="en-GB" dirty="0"/>
              <a:t>It raises issues concerning the plight of Palestinians in the Gaza war and is critical of US approach to this issue.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27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849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Audience Reception Theory</vt:lpstr>
      <vt:lpstr>AGENDA SETTING  FRAMING  MYTH MAKING  CONDITIONS OF CONSUMPTION</vt:lpstr>
      <vt:lpstr>WHAT KEY ISSUES CAN YOU IDENTIFY HERE?</vt:lpstr>
      <vt:lpstr>AGENDA SETTING</vt:lpstr>
      <vt:lpstr>Current news media agenda</vt:lpstr>
      <vt:lpstr>Daily Mail’s ideological Agenda and view of the world: can you discover articles that relate to the ideas below?</vt:lpstr>
      <vt:lpstr>Use the link below and explain what is the ideological agenda of Guardian?</vt:lpstr>
      <vt:lpstr>The Guardian’s agenda</vt:lpstr>
      <vt:lpstr>Guardian’s agenda</vt:lpstr>
      <vt:lpstr>FRAMING</vt:lpstr>
      <vt:lpstr>Factors to influence framing.</vt:lpstr>
      <vt:lpstr>Media myth making</vt:lpstr>
      <vt:lpstr>PowerPoint Presentation</vt:lpstr>
      <vt:lpstr>Conditions of consumption.</vt:lpstr>
      <vt:lpstr>Other things that can affect our interpretations </vt:lpstr>
    </vt:vector>
  </TitlesOfParts>
  <Company>Derby Moor Community Sports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SETTING FRAMING MYTH MAKING CONDITIONS OF CONSUMPTION</dc:title>
  <dc:creator>J. Cliffman</dc:creator>
  <cp:lastModifiedBy>Alexandros Papadopoulos</cp:lastModifiedBy>
  <cp:revision>31</cp:revision>
  <dcterms:created xsi:type="dcterms:W3CDTF">2017-11-20T14:53:26Z</dcterms:created>
  <dcterms:modified xsi:type="dcterms:W3CDTF">2023-12-07T06:47:57Z</dcterms:modified>
</cp:coreProperties>
</file>