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3" r:id="rId3"/>
    <p:sldId id="258" r:id="rId4"/>
    <p:sldId id="266" r:id="rId5"/>
    <p:sldId id="257" r:id="rId6"/>
    <p:sldId id="259" r:id="rId7"/>
    <p:sldId id="262" r:id="rId8"/>
    <p:sldId id="260" r:id="rId9"/>
    <p:sldId id="267" r:id="rId10"/>
    <p:sldId id="269" r:id="rId11"/>
    <p:sldId id="264" r:id="rId12"/>
    <p:sldId id="268" r:id="rId13"/>
    <p:sldId id="270"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115" d="100"/>
          <a:sy n="115" d="100"/>
        </p:scale>
        <p:origin x="426" y="10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CEC0D0-CCE7-4454-88B5-6F7514D2E2E3}" type="doc">
      <dgm:prSet loTypeId="urn:microsoft.com/office/officeart/2018/5/layout/IconCircleLabelList" loCatId="icon" qsTypeId="urn:microsoft.com/office/officeart/2005/8/quickstyle/simple4" qsCatId="simple" csTypeId="urn:microsoft.com/office/officeart/2018/5/colors/Iconchunking_neutralicon_colorful1" csCatId="colorful" phldr="1"/>
      <dgm:spPr/>
      <dgm:t>
        <a:bodyPr/>
        <a:lstStyle/>
        <a:p>
          <a:endParaRPr lang="en-US"/>
        </a:p>
      </dgm:t>
    </dgm:pt>
    <dgm:pt modelId="{6C621033-F5BA-40DA-9A33-501951050FAF}">
      <dgm:prSet/>
      <dgm:spPr/>
      <dgm:t>
        <a:bodyPr/>
        <a:lstStyle/>
        <a:p>
          <a:pPr>
            <a:defRPr cap="all"/>
          </a:pPr>
          <a:r>
            <a:rPr lang="en-GB"/>
            <a:t>• Damage the environment </a:t>
          </a:r>
          <a:endParaRPr lang="en-US"/>
        </a:p>
      </dgm:t>
    </dgm:pt>
    <dgm:pt modelId="{442CABDA-2B55-47AB-8AC7-FD8335AA3557}" type="parTrans" cxnId="{ECA02962-60F2-4850-B059-39000BB74141}">
      <dgm:prSet/>
      <dgm:spPr/>
      <dgm:t>
        <a:bodyPr/>
        <a:lstStyle/>
        <a:p>
          <a:endParaRPr lang="en-US"/>
        </a:p>
      </dgm:t>
    </dgm:pt>
    <dgm:pt modelId="{218DE684-58AE-4E2E-BE50-F4E5D11A0407}" type="sibTrans" cxnId="{ECA02962-60F2-4850-B059-39000BB74141}">
      <dgm:prSet/>
      <dgm:spPr/>
      <dgm:t>
        <a:bodyPr/>
        <a:lstStyle/>
        <a:p>
          <a:endParaRPr lang="en-US"/>
        </a:p>
      </dgm:t>
    </dgm:pt>
    <dgm:pt modelId="{07E4D04D-493C-4C54-AF9B-AD0B43081C57}">
      <dgm:prSet/>
      <dgm:spPr/>
      <dgm:t>
        <a:bodyPr/>
        <a:lstStyle/>
        <a:p>
          <a:pPr>
            <a:defRPr cap="all"/>
          </a:pPr>
          <a:r>
            <a:rPr lang="en-GB"/>
            <a:t>• Glamorise the taking of drugs </a:t>
          </a:r>
          <a:endParaRPr lang="en-US"/>
        </a:p>
      </dgm:t>
    </dgm:pt>
    <dgm:pt modelId="{995531E9-5774-44DA-A823-8138EC5AD2E0}" type="parTrans" cxnId="{18F16B71-9DC5-42F3-983E-026F568ADE3F}">
      <dgm:prSet/>
      <dgm:spPr/>
      <dgm:t>
        <a:bodyPr/>
        <a:lstStyle/>
        <a:p>
          <a:endParaRPr lang="en-US"/>
        </a:p>
      </dgm:t>
    </dgm:pt>
    <dgm:pt modelId="{2F12CE40-0766-40CE-830D-BF74F36F750B}" type="sibTrans" cxnId="{18F16B71-9DC5-42F3-983E-026F568ADE3F}">
      <dgm:prSet/>
      <dgm:spPr/>
      <dgm:t>
        <a:bodyPr/>
        <a:lstStyle/>
        <a:p>
          <a:endParaRPr lang="en-US"/>
        </a:p>
      </dgm:t>
    </dgm:pt>
    <dgm:pt modelId="{A7A320BF-E048-46F6-982D-BA77B3E756A3}">
      <dgm:prSet/>
      <dgm:spPr/>
      <dgm:t>
        <a:bodyPr/>
        <a:lstStyle/>
        <a:p>
          <a:pPr>
            <a:defRPr cap="all"/>
          </a:pPr>
          <a:r>
            <a:rPr lang="en-GB"/>
            <a:t>• Incite or condone intolerance or hatred of others </a:t>
          </a:r>
          <a:endParaRPr lang="en-US"/>
        </a:p>
      </dgm:t>
    </dgm:pt>
    <dgm:pt modelId="{4DD0059B-9D38-4881-ACDF-8CD14D73FB25}" type="parTrans" cxnId="{F9856DB4-C45C-4B56-A51F-8C2A0BD0F728}">
      <dgm:prSet/>
      <dgm:spPr/>
      <dgm:t>
        <a:bodyPr/>
        <a:lstStyle/>
        <a:p>
          <a:endParaRPr lang="en-US"/>
        </a:p>
      </dgm:t>
    </dgm:pt>
    <dgm:pt modelId="{F56CBCD3-D41B-4E15-AB8E-7DF6E9D09765}" type="sibTrans" cxnId="{F9856DB4-C45C-4B56-A51F-8C2A0BD0F728}">
      <dgm:prSet/>
      <dgm:spPr/>
      <dgm:t>
        <a:bodyPr/>
        <a:lstStyle/>
        <a:p>
          <a:endParaRPr lang="en-US"/>
        </a:p>
      </dgm:t>
    </dgm:pt>
    <dgm:pt modelId="{3737DC74-1FCC-4E52-B12D-C2A83105BF59}">
      <dgm:prSet/>
      <dgm:spPr/>
      <dgm:t>
        <a:bodyPr/>
        <a:lstStyle/>
        <a:p>
          <a:pPr>
            <a:defRPr cap="all"/>
          </a:pPr>
          <a:r>
            <a:rPr lang="en-GB"/>
            <a:t>• Include excessive or gratuitous violence</a:t>
          </a:r>
          <a:endParaRPr lang="en-US"/>
        </a:p>
      </dgm:t>
    </dgm:pt>
    <dgm:pt modelId="{1D564DF5-29D3-4F9B-BC36-3A051FFBD090}" type="parTrans" cxnId="{AA8EB541-6EA9-43AE-B178-0ED837968E14}">
      <dgm:prSet/>
      <dgm:spPr/>
      <dgm:t>
        <a:bodyPr/>
        <a:lstStyle/>
        <a:p>
          <a:endParaRPr lang="en-US"/>
        </a:p>
      </dgm:t>
    </dgm:pt>
    <dgm:pt modelId="{65892D1B-9B96-4DE8-81AE-C594A3DC30E3}" type="sibTrans" cxnId="{AA8EB541-6EA9-43AE-B178-0ED837968E14}">
      <dgm:prSet/>
      <dgm:spPr/>
      <dgm:t>
        <a:bodyPr/>
        <a:lstStyle/>
        <a:p>
          <a:endParaRPr lang="en-US"/>
        </a:p>
      </dgm:t>
    </dgm:pt>
    <dgm:pt modelId="{BD421FFF-BEDB-4E62-A1F5-281429BD667B}">
      <dgm:prSet/>
      <dgm:spPr/>
      <dgm:t>
        <a:bodyPr/>
        <a:lstStyle/>
        <a:p>
          <a:pPr>
            <a:defRPr cap="all"/>
          </a:pPr>
          <a:r>
            <a:rPr lang="en-GB"/>
            <a:t>• Make reference to, or represent, explicit sexual activity. </a:t>
          </a:r>
          <a:endParaRPr lang="en-US"/>
        </a:p>
      </dgm:t>
    </dgm:pt>
    <dgm:pt modelId="{B7CD3634-DFA7-400D-9148-B4B066C84848}" type="parTrans" cxnId="{EAC6CE7A-5BBC-4BE0-9FFD-47F3B85A3028}">
      <dgm:prSet/>
      <dgm:spPr/>
      <dgm:t>
        <a:bodyPr/>
        <a:lstStyle/>
        <a:p>
          <a:endParaRPr lang="en-US"/>
        </a:p>
      </dgm:t>
    </dgm:pt>
    <dgm:pt modelId="{EA0D5B57-964D-4EE2-8E58-606757966907}" type="sibTrans" cxnId="{EAC6CE7A-5BBC-4BE0-9FFD-47F3B85A3028}">
      <dgm:prSet/>
      <dgm:spPr/>
      <dgm:t>
        <a:bodyPr/>
        <a:lstStyle/>
        <a:p>
          <a:endParaRPr lang="en-US"/>
        </a:p>
      </dgm:t>
    </dgm:pt>
    <dgm:pt modelId="{53A47CD1-8CBF-481B-B659-56E97723B05A}" type="pres">
      <dgm:prSet presAssocID="{5CCEC0D0-CCE7-4454-88B5-6F7514D2E2E3}" presName="root" presStyleCnt="0">
        <dgm:presLayoutVars>
          <dgm:dir/>
          <dgm:resizeHandles val="exact"/>
        </dgm:presLayoutVars>
      </dgm:prSet>
      <dgm:spPr/>
    </dgm:pt>
    <dgm:pt modelId="{78B2D728-A1FE-4387-A544-A6BE18A68469}" type="pres">
      <dgm:prSet presAssocID="{6C621033-F5BA-40DA-9A33-501951050FAF}" presName="compNode" presStyleCnt="0"/>
      <dgm:spPr/>
    </dgm:pt>
    <dgm:pt modelId="{886FDB60-A489-45CD-B7B4-64BC80CD3D2F}" type="pres">
      <dgm:prSet presAssocID="{6C621033-F5BA-40DA-9A33-501951050FAF}" presName="iconBgRect" presStyleLbl="bgShp" presStyleIdx="0" presStyleCnt="5"/>
      <dgm:spPr/>
    </dgm:pt>
    <dgm:pt modelId="{AE666633-F198-4CBF-B108-205A100ADCF9}" type="pres">
      <dgm:prSet presAssocID="{6C621033-F5BA-40DA-9A33-501951050FAF}" presName="iconRect" presStyleLbl="node1" presStyleIdx="0" presStyleCnt="5"/>
      <dgm:spPr>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anger"/>
        </a:ext>
      </dgm:extLst>
    </dgm:pt>
    <dgm:pt modelId="{4D428113-E9E9-48C4-A7BC-EE8DEBCD378B}" type="pres">
      <dgm:prSet presAssocID="{6C621033-F5BA-40DA-9A33-501951050FAF}" presName="spaceRect" presStyleCnt="0"/>
      <dgm:spPr/>
    </dgm:pt>
    <dgm:pt modelId="{60DAE031-B91F-436E-9FC0-0065443C5B40}" type="pres">
      <dgm:prSet presAssocID="{6C621033-F5BA-40DA-9A33-501951050FAF}" presName="textRect" presStyleLbl="revTx" presStyleIdx="0" presStyleCnt="5">
        <dgm:presLayoutVars>
          <dgm:chMax val="1"/>
          <dgm:chPref val="1"/>
        </dgm:presLayoutVars>
      </dgm:prSet>
      <dgm:spPr/>
    </dgm:pt>
    <dgm:pt modelId="{8E1A61C6-40B8-47A9-9ADE-332682D2B710}" type="pres">
      <dgm:prSet presAssocID="{218DE684-58AE-4E2E-BE50-F4E5D11A0407}" presName="sibTrans" presStyleCnt="0"/>
      <dgm:spPr/>
    </dgm:pt>
    <dgm:pt modelId="{B20762A4-DD5E-47C2-9D04-E385A95F0970}" type="pres">
      <dgm:prSet presAssocID="{07E4D04D-493C-4C54-AF9B-AD0B43081C57}" presName="compNode" presStyleCnt="0"/>
      <dgm:spPr/>
    </dgm:pt>
    <dgm:pt modelId="{C49ED609-F7EB-47F7-BCA5-A549E3BB306F}" type="pres">
      <dgm:prSet presAssocID="{07E4D04D-493C-4C54-AF9B-AD0B43081C57}" presName="iconBgRect" presStyleLbl="bgShp" presStyleIdx="1" presStyleCnt="5"/>
      <dgm:spPr/>
    </dgm:pt>
    <dgm:pt modelId="{2F1D87AD-DBCE-408D-B964-2C91BAF85D63}" type="pres">
      <dgm:prSet presAssocID="{07E4D04D-493C-4C54-AF9B-AD0B43081C57}" presName="iconRect" presStyleLbl="node1" presStyleIdx="1" presStyleCnt="5"/>
      <dgm:spPr>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edicine"/>
        </a:ext>
      </dgm:extLst>
    </dgm:pt>
    <dgm:pt modelId="{90E0B2AC-84C9-4AE1-8F02-E8A0955A6449}" type="pres">
      <dgm:prSet presAssocID="{07E4D04D-493C-4C54-AF9B-AD0B43081C57}" presName="spaceRect" presStyleCnt="0"/>
      <dgm:spPr/>
    </dgm:pt>
    <dgm:pt modelId="{5665A025-CF0D-4FDA-AA22-35D18119FE6C}" type="pres">
      <dgm:prSet presAssocID="{07E4D04D-493C-4C54-AF9B-AD0B43081C57}" presName="textRect" presStyleLbl="revTx" presStyleIdx="1" presStyleCnt="5">
        <dgm:presLayoutVars>
          <dgm:chMax val="1"/>
          <dgm:chPref val="1"/>
        </dgm:presLayoutVars>
      </dgm:prSet>
      <dgm:spPr/>
    </dgm:pt>
    <dgm:pt modelId="{5B90F710-71F6-4338-9254-7960144DA79B}" type="pres">
      <dgm:prSet presAssocID="{2F12CE40-0766-40CE-830D-BF74F36F750B}" presName="sibTrans" presStyleCnt="0"/>
      <dgm:spPr/>
    </dgm:pt>
    <dgm:pt modelId="{B562F858-109E-4FDE-BEC5-BFE430F603FA}" type="pres">
      <dgm:prSet presAssocID="{A7A320BF-E048-46F6-982D-BA77B3E756A3}" presName="compNode" presStyleCnt="0"/>
      <dgm:spPr/>
    </dgm:pt>
    <dgm:pt modelId="{13ED3FB8-B4E7-40E2-8AA3-30815CD74E8C}" type="pres">
      <dgm:prSet presAssocID="{A7A320BF-E048-46F6-982D-BA77B3E756A3}" presName="iconBgRect" presStyleLbl="bgShp" presStyleIdx="2" presStyleCnt="5"/>
      <dgm:spPr/>
    </dgm:pt>
    <dgm:pt modelId="{2E5BEE69-C44C-4F3B-A015-0D380EF3459A}" type="pres">
      <dgm:prSet presAssocID="{A7A320BF-E048-46F6-982D-BA77B3E756A3}" presName="iconRect" presStyleLbl="node1" presStyleIdx="2" presStyleCnt="5"/>
      <dgm:spPr>
        <a:blipFill>
          <a:blip xmlns:r="http://schemas.openxmlformats.org/officeDocument/2006/relationships" r:embed="rId5" cstate="hq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No sign"/>
        </a:ext>
      </dgm:extLst>
    </dgm:pt>
    <dgm:pt modelId="{BC0760E5-5335-4B19-8383-56EDCD7E895C}" type="pres">
      <dgm:prSet presAssocID="{A7A320BF-E048-46F6-982D-BA77B3E756A3}" presName="spaceRect" presStyleCnt="0"/>
      <dgm:spPr/>
    </dgm:pt>
    <dgm:pt modelId="{14978B2E-4501-4B63-B926-08E5A4BFFCC7}" type="pres">
      <dgm:prSet presAssocID="{A7A320BF-E048-46F6-982D-BA77B3E756A3}" presName="textRect" presStyleLbl="revTx" presStyleIdx="2" presStyleCnt="5">
        <dgm:presLayoutVars>
          <dgm:chMax val="1"/>
          <dgm:chPref val="1"/>
        </dgm:presLayoutVars>
      </dgm:prSet>
      <dgm:spPr/>
    </dgm:pt>
    <dgm:pt modelId="{7C086340-DB99-4950-9D29-FCA9B3CD49E5}" type="pres">
      <dgm:prSet presAssocID="{F56CBCD3-D41B-4E15-AB8E-7DF6E9D09765}" presName="sibTrans" presStyleCnt="0"/>
      <dgm:spPr/>
    </dgm:pt>
    <dgm:pt modelId="{680DC4D1-ECAB-4A31-BB74-DB2F5F6FD9BE}" type="pres">
      <dgm:prSet presAssocID="{3737DC74-1FCC-4E52-B12D-C2A83105BF59}" presName="compNode" presStyleCnt="0"/>
      <dgm:spPr/>
    </dgm:pt>
    <dgm:pt modelId="{A558C30E-D6F7-4B92-BCAD-3ECC3FE8D626}" type="pres">
      <dgm:prSet presAssocID="{3737DC74-1FCC-4E52-B12D-C2A83105BF59}" presName="iconBgRect" presStyleLbl="bgShp" presStyleIdx="3" presStyleCnt="5"/>
      <dgm:spPr/>
    </dgm:pt>
    <dgm:pt modelId="{BFD86913-FE52-4C2C-83E3-E8A58CCEA166}" type="pres">
      <dgm:prSet presAssocID="{3737DC74-1FCC-4E52-B12D-C2A83105BF59}" presName="iconRect" presStyleLbl="node1" presStyleIdx="3" presStyleCnt="5"/>
      <dgm:spPr>
        <a:blipFill>
          <a:blip xmlns:r="http://schemas.openxmlformats.org/officeDocument/2006/relationships" r:embed="rId7" cstate="hq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Warning"/>
        </a:ext>
      </dgm:extLst>
    </dgm:pt>
    <dgm:pt modelId="{AE31A3C2-11CE-4ABB-8922-FA65C716F6F2}" type="pres">
      <dgm:prSet presAssocID="{3737DC74-1FCC-4E52-B12D-C2A83105BF59}" presName="spaceRect" presStyleCnt="0"/>
      <dgm:spPr/>
    </dgm:pt>
    <dgm:pt modelId="{C5038D2A-B901-420D-82DD-28A1078A6204}" type="pres">
      <dgm:prSet presAssocID="{3737DC74-1FCC-4E52-B12D-C2A83105BF59}" presName="textRect" presStyleLbl="revTx" presStyleIdx="3" presStyleCnt="5">
        <dgm:presLayoutVars>
          <dgm:chMax val="1"/>
          <dgm:chPref val="1"/>
        </dgm:presLayoutVars>
      </dgm:prSet>
      <dgm:spPr/>
    </dgm:pt>
    <dgm:pt modelId="{FEFE3BD6-71DF-440F-85A0-36603E0E9254}" type="pres">
      <dgm:prSet presAssocID="{65892D1B-9B96-4DE8-81AE-C594A3DC30E3}" presName="sibTrans" presStyleCnt="0"/>
      <dgm:spPr/>
    </dgm:pt>
    <dgm:pt modelId="{737E1870-C50F-4CCA-8116-97B1C04FD342}" type="pres">
      <dgm:prSet presAssocID="{BD421FFF-BEDB-4E62-A1F5-281429BD667B}" presName="compNode" presStyleCnt="0"/>
      <dgm:spPr/>
    </dgm:pt>
    <dgm:pt modelId="{8F486840-1994-4651-A94D-6234D2C8544D}" type="pres">
      <dgm:prSet presAssocID="{BD421FFF-BEDB-4E62-A1F5-281429BD667B}" presName="iconBgRect" presStyleLbl="bgShp" presStyleIdx="4" presStyleCnt="5"/>
      <dgm:spPr/>
    </dgm:pt>
    <dgm:pt modelId="{88A24546-BDA5-4444-9FDE-B6A9E5349FF6}" type="pres">
      <dgm:prSet presAssocID="{BD421FFF-BEDB-4E62-A1F5-281429BD667B}" presName="iconRect" presStyleLbl="node1" presStyleIdx="4" presStyleCnt="5"/>
      <dgm:spPr>
        <a:blipFill>
          <a:blip xmlns:r="http://schemas.openxmlformats.org/officeDocument/2006/relationships" r:embed="rId9" cstate="hq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Checkmark"/>
        </a:ext>
      </dgm:extLst>
    </dgm:pt>
    <dgm:pt modelId="{0C2D5C68-8109-4CCC-BE17-3FEEA4A2FC01}" type="pres">
      <dgm:prSet presAssocID="{BD421FFF-BEDB-4E62-A1F5-281429BD667B}" presName="spaceRect" presStyleCnt="0"/>
      <dgm:spPr/>
    </dgm:pt>
    <dgm:pt modelId="{4AC89815-6CE4-4BBF-B3F2-0A9450548AF6}" type="pres">
      <dgm:prSet presAssocID="{BD421FFF-BEDB-4E62-A1F5-281429BD667B}" presName="textRect" presStyleLbl="revTx" presStyleIdx="4" presStyleCnt="5">
        <dgm:presLayoutVars>
          <dgm:chMax val="1"/>
          <dgm:chPref val="1"/>
        </dgm:presLayoutVars>
      </dgm:prSet>
      <dgm:spPr/>
    </dgm:pt>
  </dgm:ptLst>
  <dgm:cxnLst>
    <dgm:cxn modelId="{AA8EB541-6EA9-43AE-B178-0ED837968E14}" srcId="{5CCEC0D0-CCE7-4454-88B5-6F7514D2E2E3}" destId="{3737DC74-1FCC-4E52-B12D-C2A83105BF59}" srcOrd="3" destOrd="0" parTransId="{1D564DF5-29D3-4F9B-BC36-3A051FFBD090}" sibTransId="{65892D1B-9B96-4DE8-81AE-C594A3DC30E3}"/>
    <dgm:cxn modelId="{ECA02962-60F2-4850-B059-39000BB74141}" srcId="{5CCEC0D0-CCE7-4454-88B5-6F7514D2E2E3}" destId="{6C621033-F5BA-40DA-9A33-501951050FAF}" srcOrd="0" destOrd="0" parTransId="{442CABDA-2B55-47AB-8AC7-FD8335AA3557}" sibTransId="{218DE684-58AE-4E2E-BE50-F4E5D11A0407}"/>
    <dgm:cxn modelId="{60367E4A-E827-4523-8952-DCB31907F992}" type="presOf" srcId="{3737DC74-1FCC-4E52-B12D-C2A83105BF59}" destId="{C5038D2A-B901-420D-82DD-28A1078A6204}" srcOrd="0" destOrd="0" presId="urn:microsoft.com/office/officeart/2018/5/layout/IconCircleLabelList"/>
    <dgm:cxn modelId="{18F16B71-9DC5-42F3-983E-026F568ADE3F}" srcId="{5CCEC0D0-CCE7-4454-88B5-6F7514D2E2E3}" destId="{07E4D04D-493C-4C54-AF9B-AD0B43081C57}" srcOrd="1" destOrd="0" parTransId="{995531E9-5774-44DA-A823-8138EC5AD2E0}" sibTransId="{2F12CE40-0766-40CE-830D-BF74F36F750B}"/>
    <dgm:cxn modelId="{5CDA6255-9BD0-4ED2-9981-A742659FB2C5}" type="presOf" srcId="{A7A320BF-E048-46F6-982D-BA77B3E756A3}" destId="{14978B2E-4501-4B63-B926-08E5A4BFFCC7}" srcOrd="0" destOrd="0" presId="urn:microsoft.com/office/officeart/2018/5/layout/IconCircleLabelList"/>
    <dgm:cxn modelId="{3EABBC76-55FD-4430-895F-CCE9C5DF229E}" type="presOf" srcId="{5CCEC0D0-CCE7-4454-88B5-6F7514D2E2E3}" destId="{53A47CD1-8CBF-481B-B659-56E97723B05A}" srcOrd="0" destOrd="0" presId="urn:microsoft.com/office/officeart/2018/5/layout/IconCircleLabelList"/>
    <dgm:cxn modelId="{64120479-1283-4B1D-92A3-F963E2B1022A}" type="presOf" srcId="{6C621033-F5BA-40DA-9A33-501951050FAF}" destId="{60DAE031-B91F-436E-9FC0-0065443C5B40}" srcOrd="0" destOrd="0" presId="urn:microsoft.com/office/officeart/2018/5/layout/IconCircleLabelList"/>
    <dgm:cxn modelId="{EAC6CE7A-5BBC-4BE0-9FFD-47F3B85A3028}" srcId="{5CCEC0D0-CCE7-4454-88B5-6F7514D2E2E3}" destId="{BD421FFF-BEDB-4E62-A1F5-281429BD667B}" srcOrd="4" destOrd="0" parTransId="{B7CD3634-DFA7-400D-9148-B4B066C84848}" sibTransId="{EA0D5B57-964D-4EE2-8E58-606757966907}"/>
    <dgm:cxn modelId="{F5BD658E-ABF6-45E4-92DB-198F5231DB5A}" type="presOf" srcId="{BD421FFF-BEDB-4E62-A1F5-281429BD667B}" destId="{4AC89815-6CE4-4BBF-B3F2-0A9450548AF6}" srcOrd="0" destOrd="0" presId="urn:microsoft.com/office/officeart/2018/5/layout/IconCircleLabelList"/>
    <dgm:cxn modelId="{BF05BCB3-BFD1-4C4F-848F-85AF7F5E83E1}" type="presOf" srcId="{07E4D04D-493C-4C54-AF9B-AD0B43081C57}" destId="{5665A025-CF0D-4FDA-AA22-35D18119FE6C}" srcOrd="0" destOrd="0" presId="urn:microsoft.com/office/officeart/2018/5/layout/IconCircleLabelList"/>
    <dgm:cxn modelId="{F9856DB4-C45C-4B56-A51F-8C2A0BD0F728}" srcId="{5CCEC0D0-CCE7-4454-88B5-6F7514D2E2E3}" destId="{A7A320BF-E048-46F6-982D-BA77B3E756A3}" srcOrd="2" destOrd="0" parTransId="{4DD0059B-9D38-4881-ACDF-8CD14D73FB25}" sibTransId="{F56CBCD3-D41B-4E15-AB8E-7DF6E9D09765}"/>
    <dgm:cxn modelId="{8DFCD48D-4602-4F76-81DB-3BFF23EFB849}" type="presParOf" srcId="{53A47CD1-8CBF-481B-B659-56E97723B05A}" destId="{78B2D728-A1FE-4387-A544-A6BE18A68469}" srcOrd="0" destOrd="0" presId="urn:microsoft.com/office/officeart/2018/5/layout/IconCircleLabelList"/>
    <dgm:cxn modelId="{6F04F773-91A4-4D36-9DD6-6364C0FFD447}" type="presParOf" srcId="{78B2D728-A1FE-4387-A544-A6BE18A68469}" destId="{886FDB60-A489-45CD-B7B4-64BC80CD3D2F}" srcOrd="0" destOrd="0" presId="urn:microsoft.com/office/officeart/2018/5/layout/IconCircleLabelList"/>
    <dgm:cxn modelId="{FC045640-E01F-4953-81DF-5034C5A17D9C}" type="presParOf" srcId="{78B2D728-A1FE-4387-A544-A6BE18A68469}" destId="{AE666633-F198-4CBF-B108-205A100ADCF9}" srcOrd="1" destOrd="0" presId="urn:microsoft.com/office/officeart/2018/5/layout/IconCircleLabelList"/>
    <dgm:cxn modelId="{792E8B37-2685-49B2-B326-55BB7CE3AFD1}" type="presParOf" srcId="{78B2D728-A1FE-4387-A544-A6BE18A68469}" destId="{4D428113-E9E9-48C4-A7BC-EE8DEBCD378B}" srcOrd="2" destOrd="0" presId="urn:microsoft.com/office/officeart/2018/5/layout/IconCircleLabelList"/>
    <dgm:cxn modelId="{19CB9A2D-A4C8-41A3-8F06-63737D68848C}" type="presParOf" srcId="{78B2D728-A1FE-4387-A544-A6BE18A68469}" destId="{60DAE031-B91F-436E-9FC0-0065443C5B40}" srcOrd="3" destOrd="0" presId="urn:microsoft.com/office/officeart/2018/5/layout/IconCircleLabelList"/>
    <dgm:cxn modelId="{8AA185BA-AC17-4797-AFBF-3756DC7BBDA3}" type="presParOf" srcId="{53A47CD1-8CBF-481B-B659-56E97723B05A}" destId="{8E1A61C6-40B8-47A9-9ADE-332682D2B710}" srcOrd="1" destOrd="0" presId="urn:microsoft.com/office/officeart/2018/5/layout/IconCircleLabelList"/>
    <dgm:cxn modelId="{69FFB792-1EAB-4FCA-97CF-CF5BE699F7DA}" type="presParOf" srcId="{53A47CD1-8CBF-481B-B659-56E97723B05A}" destId="{B20762A4-DD5E-47C2-9D04-E385A95F0970}" srcOrd="2" destOrd="0" presId="urn:microsoft.com/office/officeart/2018/5/layout/IconCircleLabelList"/>
    <dgm:cxn modelId="{E384EAB4-55C7-47B9-A2EF-401FDFDC76F4}" type="presParOf" srcId="{B20762A4-DD5E-47C2-9D04-E385A95F0970}" destId="{C49ED609-F7EB-47F7-BCA5-A549E3BB306F}" srcOrd="0" destOrd="0" presId="urn:microsoft.com/office/officeart/2018/5/layout/IconCircleLabelList"/>
    <dgm:cxn modelId="{16576A80-63EF-4D57-AFC1-36ACB878DBD7}" type="presParOf" srcId="{B20762A4-DD5E-47C2-9D04-E385A95F0970}" destId="{2F1D87AD-DBCE-408D-B964-2C91BAF85D63}" srcOrd="1" destOrd="0" presId="urn:microsoft.com/office/officeart/2018/5/layout/IconCircleLabelList"/>
    <dgm:cxn modelId="{91E88FE2-BEC1-4380-908F-47A0F5007F0C}" type="presParOf" srcId="{B20762A4-DD5E-47C2-9D04-E385A95F0970}" destId="{90E0B2AC-84C9-4AE1-8F02-E8A0955A6449}" srcOrd="2" destOrd="0" presId="urn:microsoft.com/office/officeart/2018/5/layout/IconCircleLabelList"/>
    <dgm:cxn modelId="{FD18B801-3F24-40D4-BD8D-DCF8EF8E4134}" type="presParOf" srcId="{B20762A4-DD5E-47C2-9D04-E385A95F0970}" destId="{5665A025-CF0D-4FDA-AA22-35D18119FE6C}" srcOrd="3" destOrd="0" presId="urn:microsoft.com/office/officeart/2018/5/layout/IconCircleLabelList"/>
    <dgm:cxn modelId="{6E13D45A-1633-4957-A337-DE311B622968}" type="presParOf" srcId="{53A47CD1-8CBF-481B-B659-56E97723B05A}" destId="{5B90F710-71F6-4338-9254-7960144DA79B}" srcOrd="3" destOrd="0" presId="urn:microsoft.com/office/officeart/2018/5/layout/IconCircleLabelList"/>
    <dgm:cxn modelId="{BCF6CF5D-8CAF-4B3E-98AA-CDB3982EAF10}" type="presParOf" srcId="{53A47CD1-8CBF-481B-B659-56E97723B05A}" destId="{B562F858-109E-4FDE-BEC5-BFE430F603FA}" srcOrd="4" destOrd="0" presId="urn:microsoft.com/office/officeart/2018/5/layout/IconCircleLabelList"/>
    <dgm:cxn modelId="{C745F554-7E69-4712-AEA5-BA8E1EF17B05}" type="presParOf" srcId="{B562F858-109E-4FDE-BEC5-BFE430F603FA}" destId="{13ED3FB8-B4E7-40E2-8AA3-30815CD74E8C}" srcOrd="0" destOrd="0" presId="urn:microsoft.com/office/officeart/2018/5/layout/IconCircleLabelList"/>
    <dgm:cxn modelId="{CE2FBFB4-09C0-4C8F-9F7C-F3D6C5E17CD5}" type="presParOf" srcId="{B562F858-109E-4FDE-BEC5-BFE430F603FA}" destId="{2E5BEE69-C44C-4F3B-A015-0D380EF3459A}" srcOrd="1" destOrd="0" presId="urn:microsoft.com/office/officeart/2018/5/layout/IconCircleLabelList"/>
    <dgm:cxn modelId="{3315C7BE-20AF-42B5-841C-571C96D3F0FC}" type="presParOf" srcId="{B562F858-109E-4FDE-BEC5-BFE430F603FA}" destId="{BC0760E5-5335-4B19-8383-56EDCD7E895C}" srcOrd="2" destOrd="0" presId="urn:microsoft.com/office/officeart/2018/5/layout/IconCircleLabelList"/>
    <dgm:cxn modelId="{47C9EF99-74DB-44D3-9DCC-A6D2AD0DC876}" type="presParOf" srcId="{B562F858-109E-4FDE-BEC5-BFE430F603FA}" destId="{14978B2E-4501-4B63-B926-08E5A4BFFCC7}" srcOrd="3" destOrd="0" presId="urn:microsoft.com/office/officeart/2018/5/layout/IconCircleLabelList"/>
    <dgm:cxn modelId="{C009D465-DB42-40E8-BD35-0CC24B569F57}" type="presParOf" srcId="{53A47CD1-8CBF-481B-B659-56E97723B05A}" destId="{7C086340-DB99-4950-9D29-FCA9B3CD49E5}" srcOrd="5" destOrd="0" presId="urn:microsoft.com/office/officeart/2018/5/layout/IconCircleLabelList"/>
    <dgm:cxn modelId="{4818DEEF-4AF8-420F-A004-38275E1FC9DE}" type="presParOf" srcId="{53A47CD1-8CBF-481B-B659-56E97723B05A}" destId="{680DC4D1-ECAB-4A31-BB74-DB2F5F6FD9BE}" srcOrd="6" destOrd="0" presId="urn:microsoft.com/office/officeart/2018/5/layout/IconCircleLabelList"/>
    <dgm:cxn modelId="{FF74A5F4-4A48-4AB9-A826-E2EC3CCA61A9}" type="presParOf" srcId="{680DC4D1-ECAB-4A31-BB74-DB2F5F6FD9BE}" destId="{A558C30E-D6F7-4B92-BCAD-3ECC3FE8D626}" srcOrd="0" destOrd="0" presId="urn:microsoft.com/office/officeart/2018/5/layout/IconCircleLabelList"/>
    <dgm:cxn modelId="{8C84087A-EA21-45BA-8D7F-900480397231}" type="presParOf" srcId="{680DC4D1-ECAB-4A31-BB74-DB2F5F6FD9BE}" destId="{BFD86913-FE52-4C2C-83E3-E8A58CCEA166}" srcOrd="1" destOrd="0" presId="urn:microsoft.com/office/officeart/2018/5/layout/IconCircleLabelList"/>
    <dgm:cxn modelId="{3D429040-92C7-4005-B262-F2C974AA77DE}" type="presParOf" srcId="{680DC4D1-ECAB-4A31-BB74-DB2F5F6FD9BE}" destId="{AE31A3C2-11CE-4ABB-8922-FA65C716F6F2}" srcOrd="2" destOrd="0" presId="urn:microsoft.com/office/officeart/2018/5/layout/IconCircleLabelList"/>
    <dgm:cxn modelId="{CDC0F586-6DB7-4D8F-AA5B-27CCA30734F3}" type="presParOf" srcId="{680DC4D1-ECAB-4A31-BB74-DB2F5F6FD9BE}" destId="{C5038D2A-B901-420D-82DD-28A1078A6204}" srcOrd="3" destOrd="0" presId="urn:microsoft.com/office/officeart/2018/5/layout/IconCircleLabelList"/>
    <dgm:cxn modelId="{63714635-B571-428E-A81C-84388DB2AB69}" type="presParOf" srcId="{53A47CD1-8CBF-481B-B659-56E97723B05A}" destId="{FEFE3BD6-71DF-440F-85A0-36603E0E9254}" srcOrd="7" destOrd="0" presId="urn:microsoft.com/office/officeart/2018/5/layout/IconCircleLabelList"/>
    <dgm:cxn modelId="{8375825A-BC08-4FE0-B1BE-FC2C9EE56920}" type="presParOf" srcId="{53A47CD1-8CBF-481B-B659-56E97723B05A}" destId="{737E1870-C50F-4CCA-8116-97B1C04FD342}" srcOrd="8" destOrd="0" presId="urn:microsoft.com/office/officeart/2018/5/layout/IconCircleLabelList"/>
    <dgm:cxn modelId="{385099B8-FCEC-41AB-A635-B81EADF4E6DF}" type="presParOf" srcId="{737E1870-C50F-4CCA-8116-97B1C04FD342}" destId="{8F486840-1994-4651-A94D-6234D2C8544D}" srcOrd="0" destOrd="0" presId="urn:microsoft.com/office/officeart/2018/5/layout/IconCircleLabelList"/>
    <dgm:cxn modelId="{8815D005-E557-4C35-A6DA-147F51D0DEF3}" type="presParOf" srcId="{737E1870-C50F-4CCA-8116-97B1C04FD342}" destId="{88A24546-BDA5-4444-9FDE-B6A9E5349FF6}" srcOrd="1" destOrd="0" presId="urn:microsoft.com/office/officeart/2018/5/layout/IconCircleLabelList"/>
    <dgm:cxn modelId="{8E05BB01-BE15-430E-9462-850386ED4E98}" type="presParOf" srcId="{737E1870-C50F-4CCA-8116-97B1C04FD342}" destId="{0C2D5C68-8109-4CCC-BE17-3FEEA4A2FC01}" srcOrd="2" destOrd="0" presId="urn:microsoft.com/office/officeart/2018/5/layout/IconCircleLabelList"/>
    <dgm:cxn modelId="{08EE3280-09B2-41F4-BA17-5F3BE6669C7C}" type="presParOf" srcId="{737E1870-C50F-4CCA-8116-97B1C04FD342}" destId="{4AC89815-6CE4-4BBF-B3F2-0A9450548AF6}"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6FDB60-A489-45CD-B7B4-64BC80CD3D2F}">
      <dsp:nvSpPr>
        <dsp:cNvPr id="0" name=""/>
        <dsp:cNvSpPr/>
      </dsp:nvSpPr>
      <dsp:spPr>
        <a:xfrm>
          <a:off x="592801" y="557713"/>
          <a:ext cx="1098000" cy="1098000"/>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AE666633-F198-4CBF-B108-205A100ADCF9}">
      <dsp:nvSpPr>
        <dsp:cNvPr id="0" name=""/>
        <dsp:cNvSpPr/>
      </dsp:nvSpPr>
      <dsp:spPr>
        <a:xfrm>
          <a:off x="826801" y="791713"/>
          <a:ext cx="630000" cy="630000"/>
        </a:xfrm>
        <a:prstGeom prst="rect">
          <a:avLst/>
        </a:prstGeom>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60DAE031-B91F-436E-9FC0-0065443C5B40}">
      <dsp:nvSpPr>
        <dsp:cNvPr id="0" name=""/>
        <dsp:cNvSpPr/>
      </dsp:nvSpPr>
      <dsp:spPr>
        <a:xfrm>
          <a:off x="241801" y="1997713"/>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GB" sz="1400" kern="1200"/>
            <a:t>• Damage the environment </a:t>
          </a:r>
          <a:endParaRPr lang="en-US" sz="1400" kern="1200"/>
        </a:p>
      </dsp:txBody>
      <dsp:txXfrm>
        <a:off x="241801" y="1997713"/>
        <a:ext cx="1800000" cy="720000"/>
      </dsp:txXfrm>
    </dsp:sp>
    <dsp:sp modelId="{C49ED609-F7EB-47F7-BCA5-A549E3BB306F}">
      <dsp:nvSpPr>
        <dsp:cNvPr id="0" name=""/>
        <dsp:cNvSpPr/>
      </dsp:nvSpPr>
      <dsp:spPr>
        <a:xfrm>
          <a:off x="2707801" y="557713"/>
          <a:ext cx="1098000" cy="1098000"/>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2F1D87AD-DBCE-408D-B964-2C91BAF85D63}">
      <dsp:nvSpPr>
        <dsp:cNvPr id="0" name=""/>
        <dsp:cNvSpPr/>
      </dsp:nvSpPr>
      <dsp:spPr>
        <a:xfrm>
          <a:off x="2941801" y="791713"/>
          <a:ext cx="630000" cy="630000"/>
        </a:xfrm>
        <a:prstGeom prst="rect">
          <a:avLst/>
        </a:prstGeom>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5665A025-CF0D-4FDA-AA22-35D18119FE6C}">
      <dsp:nvSpPr>
        <dsp:cNvPr id="0" name=""/>
        <dsp:cNvSpPr/>
      </dsp:nvSpPr>
      <dsp:spPr>
        <a:xfrm>
          <a:off x="2356801" y="1997713"/>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GB" sz="1400" kern="1200"/>
            <a:t>• Glamorise the taking of drugs </a:t>
          </a:r>
          <a:endParaRPr lang="en-US" sz="1400" kern="1200"/>
        </a:p>
      </dsp:txBody>
      <dsp:txXfrm>
        <a:off x="2356801" y="1997713"/>
        <a:ext cx="1800000" cy="720000"/>
      </dsp:txXfrm>
    </dsp:sp>
    <dsp:sp modelId="{13ED3FB8-B4E7-40E2-8AA3-30815CD74E8C}">
      <dsp:nvSpPr>
        <dsp:cNvPr id="0" name=""/>
        <dsp:cNvSpPr/>
      </dsp:nvSpPr>
      <dsp:spPr>
        <a:xfrm>
          <a:off x="4822802" y="557713"/>
          <a:ext cx="1098000" cy="1098000"/>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2E5BEE69-C44C-4F3B-A015-0D380EF3459A}">
      <dsp:nvSpPr>
        <dsp:cNvPr id="0" name=""/>
        <dsp:cNvSpPr/>
      </dsp:nvSpPr>
      <dsp:spPr>
        <a:xfrm>
          <a:off x="5056802" y="791713"/>
          <a:ext cx="630000" cy="630000"/>
        </a:xfrm>
        <a:prstGeom prst="rect">
          <a:avLst/>
        </a:prstGeom>
        <a:blipFill>
          <a:blip xmlns:r="http://schemas.openxmlformats.org/officeDocument/2006/relationships" r:embed="rId5" cstate="hq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14978B2E-4501-4B63-B926-08E5A4BFFCC7}">
      <dsp:nvSpPr>
        <dsp:cNvPr id="0" name=""/>
        <dsp:cNvSpPr/>
      </dsp:nvSpPr>
      <dsp:spPr>
        <a:xfrm>
          <a:off x="4471802" y="1997713"/>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GB" sz="1400" kern="1200"/>
            <a:t>• Incite or condone intolerance or hatred of others </a:t>
          </a:r>
          <a:endParaRPr lang="en-US" sz="1400" kern="1200"/>
        </a:p>
      </dsp:txBody>
      <dsp:txXfrm>
        <a:off x="4471802" y="1997713"/>
        <a:ext cx="1800000" cy="720000"/>
      </dsp:txXfrm>
    </dsp:sp>
    <dsp:sp modelId="{A558C30E-D6F7-4B92-BCAD-3ECC3FE8D626}">
      <dsp:nvSpPr>
        <dsp:cNvPr id="0" name=""/>
        <dsp:cNvSpPr/>
      </dsp:nvSpPr>
      <dsp:spPr>
        <a:xfrm>
          <a:off x="1650301" y="3167713"/>
          <a:ext cx="1098000" cy="1098000"/>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BFD86913-FE52-4C2C-83E3-E8A58CCEA166}">
      <dsp:nvSpPr>
        <dsp:cNvPr id="0" name=""/>
        <dsp:cNvSpPr/>
      </dsp:nvSpPr>
      <dsp:spPr>
        <a:xfrm>
          <a:off x="1884301" y="3401713"/>
          <a:ext cx="630000" cy="630000"/>
        </a:xfrm>
        <a:prstGeom prst="rect">
          <a:avLst/>
        </a:prstGeom>
        <a:blipFill>
          <a:blip xmlns:r="http://schemas.openxmlformats.org/officeDocument/2006/relationships" r:embed="rId7" cstate="hq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C5038D2A-B901-420D-82DD-28A1078A6204}">
      <dsp:nvSpPr>
        <dsp:cNvPr id="0" name=""/>
        <dsp:cNvSpPr/>
      </dsp:nvSpPr>
      <dsp:spPr>
        <a:xfrm>
          <a:off x="1299301" y="4607713"/>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GB" sz="1400" kern="1200"/>
            <a:t>• Include excessive or gratuitous violence</a:t>
          </a:r>
          <a:endParaRPr lang="en-US" sz="1400" kern="1200"/>
        </a:p>
      </dsp:txBody>
      <dsp:txXfrm>
        <a:off x="1299301" y="4607713"/>
        <a:ext cx="1800000" cy="720000"/>
      </dsp:txXfrm>
    </dsp:sp>
    <dsp:sp modelId="{8F486840-1994-4651-A94D-6234D2C8544D}">
      <dsp:nvSpPr>
        <dsp:cNvPr id="0" name=""/>
        <dsp:cNvSpPr/>
      </dsp:nvSpPr>
      <dsp:spPr>
        <a:xfrm>
          <a:off x="3765302" y="3167713"/>
          <a:ext cx="1098000" cy="1098000"/>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88A24546-BDA5-4444-9FDE-B6A9E5349FF6}">
      <dsp:nvSpPr>
        <dsp:cNvPr id="0" name=""/>
        <dsp:cNvSpPr/>
      </dsp:nvSpPr>
      <dsp:spPr>
        <a:xfrm>
          <a:off x="3999302" y="3401713"/>
          <a:ext cx="630000" cy="630000"/>
        </a:xfrm>
        <a:prstGeom prst="rect">
          <a:avLst/>
        </a:prstGeom>
        <a:blipFill>
          <a:blip xmlns:r="http://schemas.openxmlformats.org/officeDocument/2006/relationships" r:embed="rId9" cstate="hq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4AC89815-6CE4-4BBF-B3F2-0A9450548AF6}">
      <dsp:nvSpPr>
        <dsp:cNvPr id="0" name=""/>
        <dsp:cNvSpPr/>
      </dsp:nvSpPr>
      <dsp:spPr>
        <a:xfrm>
          <a:off x="3414302" y="4607713"/>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GB" sz="1400" kern="1200"/>
            <a:t>• Make reference to, or represent, explicit sexual activity. </a:t>
          </a:r>
          <a:endParaRPr lang="en-US" sz="1400" kern="1200"/>
        </a:p>
      </dsp:txBody>
      <dsp:txXfrm>
        <a:off x="3414302" y="4607713"/>
        <a:ext cx="1800000" cy="720000"/>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4F90562-FB09-432C-ABB2-73D540A3510F}" type="datetimeFigureOut">
              <a:rPr lang="en-GB" smtClean="0"/>
              <a:t>17/01/2019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6AD35E-D12D-43F9-A366-AC108C9D0D6E}" type="slidenum">
              <a:rPr lang="en-GB" smtClean="0"/>
              <a:t>‹#›</a:t>
            </a:fld>
            <a:endParaRPr lang="en-GB"/>
          </a:p>
        </p:txBody>
      </p:sp>
    </p:spTree>
    <p:extLst>
      <p:ext uri="{BB962C8B-B14F-4D97-AF65-F5344CB8AC3E}">
        <p14:creationId xmlns:p14="http://schemas.microsoft.com/office/powerpoint/2010/main" val="3162440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F90562-FB09-432C-ABB2-73D540A3510F}" type="datetimeFigureOut">
              <a:rPr lang="en-GB" smtClean="0"/>
              <a:t>17/01/2019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6AD35E-D12D-43F9-A366-AC108C9D0D6E}" type="slidenum">
              <a:rPr lang="en-GB" smtClean="0"/>
              <a:t>‹#›</a:t>
            </a:fld>
            <a:endParaRPr lang="en-GB"/>
          </a:p>
        </p:txBody>
      </p:sp>
    </p:spTree>
    <p:extLst>
      <p:ext uri="{BB962C8B-B14F-4D97-AF65-F5344CB8AC3E}">
        <p14:creationId xmlns:p14="http://schemas.microsoft.com/office/powerpoint/2010/main" val="1536128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F90562-FB09-432C-ABB2-73D540A3510F}" type="datetimeFigureOut">
              <a:rPr lang="en-GB" smtClean="0"/>
              <a:t>17/01/2019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6AD35E-D12D-43F9-A366-AC108C9D0D6E}" type="slidenum">
              <a:rPr lang="en-GB" smtClean="0"/>
              <a:t>‹#›</a:t>
            </a:fld>
            <a:endParaRPr lang="en-GB"/>
          </a:p>
        </p:txBody>
      </p:sp>
    </p:spTree>
    <p:extLst>
      <p:ext uri="{BB962C8B-B14F-4D97-AF65-F5344CB8AC3E}">
        <p14:creationId xmlns:p14="http://schemas.microsoft.com/office/powerpoint/2010/main" val="4195263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F90562-FB09-432C-ABB2-73D540A3510F}" type="datetimeFigureOut">
              <a:rPr lang="en-GB" smtClean="0"/>
              <a:t>17/01/2019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6AD35E-D12D-43F9-A366-AC108C9D0D6E}" type="slidenum">
              <a:rPr lang="en-GB" smtClean="0"/>
              <a:t>‹#›</a:t>
            </a:fld>
            <a:endParaRPr lang="en-GB"/>
          </a:p>
        </p:txBody>
      </p:sp>
    </p:spTree>
    <p:extLst>
      <p:ext uri="{BB962C8B-B14F-4D97-AF65-F5344CB8AC3E}">
        <p14:creationId xmlns:p14="http://schemas.microsoft.com/office/powerpoint/2010/main" val="2531698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4F90562-FB09-432C-ABB2-73D540A3510F}" type="datetimeFigureOut">
              <a:rPr lang="en-GB" smtClean="0"/>
              <a:t>17/01/2019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6AD35E-D12D-43F9-A366-AC108C9D0D6E}" type="slidenum">
              <a:rPr lang="en-GB" smtClean="0"/>
              <a:t>‹#›</a:t>
            </a:fld>
            <a:endParaRPr lang="en-GB"/>
          </a:p>
        </p:txBody>
      </p:sp>
    </p:spTree>
    <p:extLst>
      <p:ext uri="{BB962C8B-B14F-4D97-AF65-F5344CB8AC3E}">
        <p14:creationId xmlns:p14="http://schemas.microsoft.com/office/powerpoint/2010/main" val="1251388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4F90562-FB09-432C-ABB2-73D540A3510F}" type="datetimeFigureOut">
              <a:rPr lang="en-GB" smtClean="0"/>
              <a:t>17/01/2019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86AD35E-D12D-43F9-A366-AC108C9D0D6E}" type="slidenum">
              <a:rPr lang="en-GB" smtClean="0"/>
              <a:t>‹#›</a:t>
            </a:fld>
            <a:endParaRPr lang="en-GB"/>
          </a:p>
        </p:txBody>
      </p:sp>
    </p:spTree>
    <p:extLst>
      <p:ext uri="{BB962C8B-B14F-4D97-AF65-F5344CB8AC3E}">
        <p14:creationId xmlns:p14="http://schemas.microsoft.com/office/powerpoint/2010/main" val="1902562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F90562-FB09-432C-ABB2-73D540A3510F}" type="datetimeFigureOut">
              <a:rPr lang="en-GB" smtClean="0"/>
              <a:t>17/01/2019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86AD35E-D12D-43F9-A366-AC108C9D0D6E}" type="slidenum">
              <a:rPr lang="en-GB" smtClean="0"/>
              <a:t>‹#›</a:t>
            </a:fld>
            <a:endParaRPr lang="en-GB"/>
          </a:p>
        </p:txBody>
      </p:sp>
    </p:spTree>
    <p:extLst>
      <p:ext uri="{BB962C8B-B14F-4D97-AF65-F5344CB8AC3E}">
        <p14:creationId xmlns:p14="http://schemas.microsoft.com/office/powerpoint/2010/main" val="2323695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F90562-FB09-432C-ABB2-73D540A3510F}" type="datetimeFigureOut">
              <a:rPr lang="en-GB" smtClean="0"/>
              <a:t>17/01/2019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86AD35E-D12D-43F9-A366-AC108C9D0D6E}" type="slidenum">
              <a:rPr lang="en-GB" smtClean="0"/>
              <a:t>‹#›</a:t>
            </a:fld>
            <a:endParaRPr lang="en-GB"/>
          </a:p>
        </p:txBody>
      </p:sp>
    </p:spTree>
    <p:extLst>
      <p:ext uri="{BB962C8B-B14F-4D97-AF65-F5344CB8AC3E}">
        <p14:creationId xmlns:p14="http://schemas.microsoft.com/office/powerpoint/2010/main" val="3471818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F90562-FB09-432C-ABB2-73D540A3510F}" type="datetimeFigureOut">
              <a:rPr lang="en-GB" smtClean="0"/>
              <a:t>17/01/2019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86AD35E-D12D-43F9-A366-AC108C9D0D6E}" type="slidenum">
              <a:rPr lang="en-GB" smtClean="0"/>
              <a:t>‹#›</a:t>
            </a:fld>
            <a:endParaRPr lang="en-GB"/>
          </a:p>
        </p:txBody>
      </p:sp>
    </p:spTree>
    <p:extLst>
      <p:ext uri="{BB962C8B-B14F-4D97-AF65-F5344CB8AC3E}">
        <p14:creationId xmlns:p14="http://schemas.microsoft.com/office/powerpoint/2010/main" val="3317417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4F90562-FB09-432C-ABB2-73D540A3510F}" type="datetimeFigureOut">
              <a:rPr lang="en-GB" smtClean="0"/>
              <a:t>17/01/2019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86AD35E-D12D-43F9-A366-AC108C9D0D6E}" type="slidenum">
              <a:rPr lang="en-GB" smtClean="0"/>
              <a:t>‹#›</a:t>
            </a:fld>
            <a:endParaRPr lang="en-GB"/>
          </a:p>
        </p:txBody>
      </p:sp>
    </p:spTree>
    <p:extLst>
      <p:ext uri="{BB962C8B-B14F-4D97-AF65-F5344CB8AC3E}">
        <p14:creationId xmlns:p14="http://schemas.microsoft.com/office/powerpoint/2010/main" val="611805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4F90562-FB09-432C-ABB2-73D540A3510F}" type="datetimeFigureOut">
              <a:rPr lang="en-GB" smtClean="0"/>
              <a:t>17/01/2019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86AD35E-D12D-43F9-A366-AC108C9D0D6E}" type="slidenum">
              <a:rPr lang="en-GB" smtClean="0"/>
              <a:t>‹#›</a:t>
            </a:fld>
            <a:endParaRPr lang="en-GB"/>
          </a:p>
        </p:txBody>
      </p:sp>
    </p:spTree>
    <p:extLst>
      <p:ext uri="{BB962C8B-B14F-4D97-AF65-F5344CB8AC3E}">
        <p14:creationId xmlns:p14="http://schemas.microsoft.com/office/powerpoint/2010/main" val="3328835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F90562-FB09-432C-ABB2-73D540A3510F}" type="datetimeFigureOut">
              <a:rPr lang="en-GB" smtClean="0"/>
              <a:t>17/01/2019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6AD35E-D12D-43F9-A366-AC108C9D0D6E}" type="slidenum">
              <a:rPr lang="en-GB" smtClean="0"/>
              <a:t>‹#›</a:t>
            </a:fld>
            <a:endParaRPr lang="en-GB"/>
          </a:p>
        </p:txBody>
      </p:sp>
    </p:spTree>
    <p:extLst>
      <p:ext uri="{BB962C8B-B14F-4D97-AF65-F5344CB8AC3E}">
        <p14:creationId xmlns:p14="http://schemas.microsoft.com/office/powerpoint/2010/main" val="1128969159"/>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ibpublishing.ibo.org/d_6_filmx_gui_1702_1/apps/dpapp/tsm.html?doc=d_6_filmx_gui_1702_1_e&amp;part=3&amp;chapter=4"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CDA1A2E9-63FE-408D-A803-8E306ECAB4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11272742" cy="3918123"/>
          </a:xfrm>
          <a:prstGeom prst="rect">
            <a:avLst/>
          </a:prstGeom>
          <a:solidFill>
            <a:srgbClr val="595959">
              <a:alpha val="95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F2C612B0-F8BC-497F-ABB9-F9B1B4975F9E}"/>
              </a:ext>
            </a:extLst>
          </p:cNvPr>
          <p:cNvSpPr>
            <a:spLocks noGrp="1"/>
          </p:cNvSpPr>
          <p:nvPr>
            <p:ph type="ctrTitle"/>
          </p:nvPr>
        </p:nvSpPr>
        <p:spPr>
          <a:xfrm>
            <a:off x="1100669" y="1111086"/>
            <a:ext cx="10011831" cy="2623885"/>
          </a:xfrm>
        </p:spPr>
        <p:txBody>
          <a:bodyPr anchor="ctr">
            <a:normAutofit/>
          </a:bodyPr>
          <a:lstStyle/>
          <a:p>
            <a:pPr algn="l"/>
            <a:r>
              <a:rPr lang="en-GB" dirty="0">
                <a:solidFill>
                  <a:srgbClr val="FFFFFF"/>
                </a:solidFill>
              </a:rPr>
              <a:t>IB Film</a:t>
            </a:r>
          </a:p>
        </p:txBody>
      </p:sp>
      <p:sp>
        <p:nvSpPr>
          <p:cNvPr id="16" name="Rectangle 15">
            <a:extLst>
              <a:ext uri="{FF2B5EF4-FFF2-40B4-BE49-F238E27FC236}">
                <a16:creationId xmlns:a16="http://schemas.microsoft.com/office/drawing/2014/main" id="{FBE9F90C-C163-435B-9A68-D15C92D1CF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21269"/>
            <a:ext cx="6720830" cy="1877811"/>
          </a:xfrm>
          <a:prstGeom prst="rect">
            <a:avLst/>
          </a:prstGeom>
          <a:solidFill>
            <a:srgbClr val="C8CACA">
              <a:alpha val="95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3" name="Subtitle 2">
            <a:extLst>
              <a:ext uri="{FF2B5EF4-FFF2-40B4-BE49-F238E27FC236}">
                <a16:creationId xmlns:a16="http://schemas.microsoft.com/office/drawing/2014/main" id="{19C7DE12-A1F1-46BE-86E5-F2CDF509FBDD}"/>
              </a:ext>
            </a:extLst>
          </p:cNvPr>
          <p:cNvSpPr>
            <a:spLocks noGrp="1"/>
          </p:cNvSpPr>
          <p:nvPr>
            <p:ph type="subTitle" idx="1"/>
          </p:nvPr>
        </p:nvSpPr>
        <p:spPr>
          <a:xfrm>
            <a:off x="1079500" y="4843002"/>
            <a:ext cx="5433479" cy="1234345"/>
          </a:xfrm>
        </p:spPr>
        <p:txBody>
          <a:bodyPr anchor="ctr">
            <a:normAutofit/>
          </a:bodyPr>
          <a:lstStyle/>
          <a:p>
            <a:pPr algn="l"/>
            <a:r>
              <a:rPr lang="en-GB">
                <a:solidFill>
                  <a:srgbClr val="1B1B1B"/>
                </a:solidFill>
              </a:rPr>
              <a:t>Exploring Film Production Roles</a:t>
            </a:r>
          </a:p>
        </p:txBody>
      </p:sp>
      <p:pic>
        <p:nvPicPr>
          <p:cNvPr id="4" name="Picture 3">
            <a:extLst>
              <a:ext uri="{FF2B5EF4-FFF2-40B4-BE49-F238E27FC236}">
                <a16:creationId xmlns:a16="http://schemas.microsoft.com/office/drawing/2014/main" id="{3DB0ABDB-4CA5-4CA2-905F-6A24EA357E96}"/>
              </a:ext>
            </a:extLst>
          </p:cNvPr>
          <p:cNvPicPr>
            <a:picLocks noChangeAspect="1"/>
          </p:cNvPicPr>
          <p:nvPr/>
        </p:nvPicPr>
        <p:blipFill rotWithShape="1">
          <a:blip r:embed="rId2"/>
          <a:srcRect l="8182" r="35860"/>
          <a:stretch/>
        </p:blipFill>
        <p:spPr>
          <a:xfrm>
            <a:off x="7340960" y="4517577"/>
            <a:ext cx="2115455" cy="1890201"/>
          </a:xfrm>
          <a:prstGeom prst="rect">
            <a:avLst/>
          </a:prstGeom>
        </p:spPr>
      </p:pic>
      <p:sp>
        <p:nvSpPr>
          <p:cNvPr id="18" name="Rectangle 17">
            <a:extLst>
              <a:ext uri="{FF2B5EF4-FFF2-40B4-BE49-F238E27FC236}">
                <a16:creationId xmlns:a16="http://schemas.microsoft.com/office/drawing/2014/main" id="{1A882A9F-F4E9-4E23-8F0B-20B5DF42E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4521270"/>
            <a:ext cx="2115455" cy="1890204"/>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18195523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442AC9D-54A8-41CD-8268-6463FEF30690}"/>
              </a:ext>
            </a:extLst>
          </p:cNvPr>
          <p:cNvSpPr>
            <a:spLocks noGrp="1"/>
          </p:cNvSpPr>
          <p:nvPr>
            <p:ph type="title"/>
          </p:nvPr>
        </p:nvSpPr>
        <p:spPr>
          <a:xfrm>
            <a:off x="838200" y="963877"/>
            <a:ext cx="3494362" cy="4930246"/>
          </a:xfrm>
        </p:spPr>
        <p:txBody>
          <a:bodyPr>
            <a:normAutofit/>
          </a:bodyPr>
          <a:lstStyle/>
          <a:p>
            <a:pPr algn="r"/>
            <a:r>
              <a:rPr lang="en-GB" b="1">
                <a:solidFill>
                  <a:schemeClr val="accent1"/>
                </a:solidFill>
              </a:rPr>
              <a:t>What the examiner is looking for* :</a:t>
            </a:r>
            <a:br>
              <a:rPr lang="en-GB">
                <a:solidFill>
                  <a:schemeClr val="accent1"/>
                </a:solidFill>
              </a:rPr>
            </a:br>
            <a:endParaRPr lang="en-GB">
              <a:solidFill>
                <a:schemeClr val="accent1"/>
              </a:solidFill>
            </a:endParaRP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63012B7-4DDB-4908-AC3B-C9C69AEEC389}"/>
              </a:ext>
            </a:extLst>
          </p:cNvPr>
          <p:cNvSpPr>
            <a:spLocks noGrp="1"/>
          </p:cNvSpPr>
          <p:nvPr>
            <p:ph idx="1"/>
          </p:nvPr>
        </p:nvSpPr>
        <p:spPr>
          <a:xfrm>
            <a:off x="4976031" y="963877"/>
            <a:ext cx="6377769" cy="4930246"/>
          </a:xfrm>
        </p:spPr>
        <p:txBody>
          <a:bodyPr anchor="ctr">
            <a:normAutofit/>
          </a:bodyPr>
          <a:lstStyle/>
          <a:p>
            <a:r>
              <a:rPr lang="en-GB" sz="2000" b="1"/>
              <a:t>Portfolio pages (9 Maximum/3 Per Film Role)</a:t>
            </a:r>
            <a:endParaRPr lang="en-GB" sz="2000"/>
          </a:p>
          <a:p>
            <a:pPr marL="0" indent="0">
              <a:buNone/>
            </a:pPr>
            <a:r>
              <a:rPr lang="en-GB" sz="2000" b="1"/>
              <a:t>4 marks for each of the three film production roles </a:t>
            </a:r>
            <a:endParaRPr lang="en-GB" sz="2000"/>
          </a:p>
          <a:p>
            <a:pPr marL="0" indent="0">
              <a:buNone/>
            </a:pPr>
            <a:r>
              <a:rPr lang="en-GB" sz="2000"/>
              <a:t>For assessment, you need to evaluate how your creative explorations and production work, led by filmmaker intentions, have shaped your understanding of each of your chosen film production roles. </a:t>
            </a:r>
          </a:p>
          <a:p>
            <a:endParaRPr lang="en-GB" sz="2000"/>
          </a:p>
          <a:p>
            <a:r>
              <a:rPr lang="en-GB" sz="2000" b="1"/>
              <a:t>Film reel </a:t>
            </a:r>
            <a:endParaRPr lang="en-GB" sz="2000"/>
          </a:p>
          <a:p>
            <a:pPr marL="0" indent="0">
              <a:buNone/>
            </a:pPr>
            <a:r>
              <a:rPr lang="en-GB" sz="2000" b="1"/>
              <a:t>6 marks for each of the three film production roles </a:t>
            </a:r>
            <a:endParaRPr lang="en-GB" sz="2000"/>
          </a:p>
          <a:p>
            <a:pPr marL="0" indent="0">
              <a:buNone/>
            </a:pPr>
            <a:r>
              <a:rPr lang="en-GB" sz="2000"/>
              <a:t>For assessment, you need to demonstrate skills in your chosen film production roles.</a:t>
            </a:r>
          </a:p>
          <a:p>
            <a:pPr marL="0" indent="0">
              <a:buNone/>
            </a:pPr>
            <a:r>
              <a:rPr lang="en-GB" sz="2000"/>
              <a:t>* Note that the finished assessments will be edited and compiled for presentation at the end of Year 2 alongside the Collaborative Production.</a:t>
            </a:r>
          </a:p>
          <a:p>
            <a:pPr marL="0" indent="0">
              <a:buNone/>
            </a:pPr>
            <a:endParaRPr lang="en-GB" sz="2000"/>
          </a:p>
          <a:p>
            <a:endParaRPr lang="en-GB" sz="2000"/>
          </a:p>
        </p:txBody>
      </p:sp>
    </p:spTree>
    <p:extLst>
      <p:ext uri="{BB962C8B-B14F-4D97-AF65-F5344CB8AC3E}">
        <p14:creationId xmlns:p14="http://schemas.microsoft.com/office/powerpoint/2010/main" val="1186965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A4B2DC0-6C4B-4DFC-8DCA-57570839F311}"/>
              </a:ext>
            </a:extLst>
          </p:cNvPr>
          <p:cNvSpPr>
            <a:spLocks noGrp="1"/>
          </p:cNvSpPr>
          <p:nvPr>
            <p:ph type="title"/>
          </p:nvPr>
        </p:nvSpPr>
        <p:spPr>
          <a:xfrm>
            <a:off x="863029" y="1012004"/>
            <a:ext cx="3416158" cy="4795408"/>
          </a:xfrm>
        </p:spPr>
        <p:txBody>
          <a:bodyPr>
            <a:normAutofit/>
          </a:bodyPr>
          <a:lstStyle/>
          <a:p>
            <a:r>
              <a:rPr lang="en-GB">
                <a:solidFill>
                  <a:srgbClr val="FFFFFF"/>
                </a:solidFill>
              </a:rPr>
              <a:t>Your work for this assessment task must not: </a:t>
            </a:r>
            <a:br>
              <a:rPr lang="en-GB">
                <a:solidFill>
                  <a:srgbClr val="FFFFFF"/>
                </a:solidFill>
              </a:rPr>
            </a:br>
            <a:endParaRPr lang="en-GB">
              <a:solidFill>
                <a:srgbClr val="FFFFFF"/>
              </a:solidFill>
            </a:endParaRPr>
          </a:p>
        </p:txBody>
      </p:sp>
      <p:graphicFrame>
        <p:nvGraphicFramePr>
          <p:cNvPr id="5" name="Content Placeholder 2">
            <a:extLst>
              <a:ext uri="{FF2B5EF4-FFF2-40B4-BE49-F238E27FC236}">
                <a16:creationId xmlns:a16="http://schemas.microsoft.com/office/drawing/2014/main" id="{0014ABC2-E315-4310-9265-F46FDC40AFDD}"/>
              </a:ext>
            </a:extLst>
          </p:cNvPr>
          <p:cNvGraphicFramePr>
            <a:graphicFrameLocks noGrp="1"/>
          </p:cNvGraphicFramePr>
          <p:nvPr>
            <p:ph idx="1"/>
            <p:extLst>
              <p:ext uri="{D42A27DB-BD31-4B8C-83A1-F6EECF244321}">
                <p14:modId xmlns:p14="http://schemas.microsoft.com/office/powerpoint/2010/main" val="2121634950"/>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902960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F8E37F8-8FF7-4D67-8415-C95178533DCF}"/>
              </a:ext>
            </a:extLst>
          </p:cNvPr>
          <p:cNvSpPr>
            <a:spLocks noGrp="1"/>
          </p:cNvSpPr>
          <p:nvPr>
            <p:ph type="title"/>
          </p:nvPr>
        </p:nvSpPr>
        <p:spPr>
          <a:xfrm>
            <a:off x="838200" y="963877"/>
            <a:ext cx="3494362" cy="4930246"/>
          </a:xfrm>
        </p:spPr>
        <p:txBody>
          <a:bodyPr>
            <a:normAutofit/>
          </a:bodyPr>
          <a:lstStyle/>
          <a:p>
            <a:pPr algn="r"/>
            <a:r>
              <a:rPr lang="en-GB">
                <a:solidFill>
                  <a:schemeClr val="accent1"/>
                </a:solidFill>
              </a:rPr>
              <a:t>Copyright Issues</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DCF6419-7A1A-4CDD-A6B3-3D7BD6EA26CB}"/>
              </a:ext>
            </a:extLst>
          </p:cNvPr>
          <p:cNvSpPr>
            <a:spLocks noGrp="1"/>
          </p:cNvSpPr>
          <p:nvPr>
            <p:ph idx="1"/>
          </p:nvPr>
        </p:nvSpPr>
        <p:spPr>
          <a:xfrm>
            <a:off x="4976031" y="963877"/>
            <a:ext cx="6377769" cy="4930246"/>
          </a:xfrm>
        </p:spPr>
        <p:txBody>
          <a:bodyPr anchor="ctr">
            <a:normAutofit/>
          </a:bodyPr>
          <a:lstStyle/>
          <a:p>
            <a:r>
              <a:rPr lang="en-GB" sz="1700"/>
              <a:t>You and your peers are expected to be the original creator of, or have a significant role in the creation of, all of the material submitted for assessment. Therefore, submitted work for this task </a:t>
            </a:r>
            <a:r>
              <a:rPr lang="en-GB" sz="1700" b="1"/>
              <a:t>must not </a:t>
            </a:r>
            <a:r>
              <a:rPr lang="en-GB" sz="1700"/>
              <a:t>contain any copyright material. Materials sourced from creative commons websites or copyright-free materials (such as sound effects or sample graphics) are permitted in this task; however, these should be kept to a minimum. If you choose to include creative commons or copyright-free materials in your work, you are required to clearly state in your portfolio pages why you chose to use the creative commons or copyright-free materials, where the materials can be seen or heard in the film reel and the ways in which you have adapted or altered that material for use in this task. </a:t>
            </a:r>
          </a:p>
          <a:p>
            <a:r>
              <a:rPr lang="en-GB" sz="1700"/>
              <a:t>You should make every effort to ensure that all images and sounds contained within the film reel are deliberately planned, managed and included as an intentional part of the work. You should, therefore, make every effort, where achievable, to prevent situational advertising, branding and unintentional background images and audio from appearing in your film work.</a:t>
            </a:r>
          </a:p>
        </p:txBody>
      </p:sp>
    </p:spTree>
    <p:extLst>
      <p:ext uri="{BB962C8B-B14F-4D97-AF65-F5344CB8AC3E}">
        <p14:creationId xmlns:p14="http://schemas.microsoft.com/office/powerpoint/2010/main" val="13331998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213202E-D4DD-4D5E-9A7E-7A839DF7BC78}"/>
              </a:ext>
            </a:extLst>
          </p:cNvPr>
          <p:cNvSpPr>
            <a:spLocks noGrp="1"/>
          </p:cNvSpPr>
          <p:nvPr>
            <p:ph type="title"/>
          </p:nvPr>
        </p:nvSpPr>
        <p:spPr>
          <a:xfrm>
            <a:off x="838200" y="963877"/>
            <a:ext cx="3494362" cy="4930246"/>
          </a:xfrm>
        </p:spPr>
        <p:txBody>
          <a:bodyPr>
            <a:normAutofit/>
          </a:bodyPr>
          <a:lstStyle/>
          <a:p>
            <a:pPr algn="r"/>
            <a:r>
              <a:rPr lang="en-GB">
                <a:solidFill>
                  <a:schemeClr val="accent1"/>
                </a:solidFill>
              </a:rPr>
              <a:t>Deadline for this half term:</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DD66448-0825-4AE8-919F-0122018083CA}"/>
              </a:ext>
            </a:extLst>
          </p:cNvPr>
          <p:cNvSpPr>
            <a:spLocks noGrp="1"/>
          </p:cNvSpPr>
          <p:nvPr>
            <p:ph idx="1"/>
          </p:nvPr>
        </p:nvSpPr>
        <p:spPr>
          <a:xfrm>
            <a:off x="4976031" y="963877"/>
            <a:ext cx="6377769" cy="4930246"/>
          </a:xfrm>
        </p:spPr>
        <p:txBody>
          <a:bodyPr anchor="ctr">
            <a:normAutofit/>
          </a:bodyPr>
          <a:lstStyle/>
          <a:p>
            <a:r>
              <a:rPr lang="en-GB" sz="2400" dirty="0"/>
              <a:t>To have completed all work comprising of at least TWO examples demonstrating competence in ONE production role. </a:t>
            </a:r>
          </a:p>
        </p:txBody>
      </p:sp>
    </p:spTree>
    <p:extLst>
      <p:ext uri="{BB962C8B-B14F-4D97-AF65-F5344CB8AC3E}">
        <p14:creationId xmlns:p14="http://schemas.microsoft.com/office/powerpoint/2010/main" val="2107957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08EDF6-5736-42CE-BB85-F0F018563AE1}"/>
              </a:ext>
            </a:extLst>
          </p:cNvPr>
          <p:cNvSpPr>
            <a:spLocks noGrp="1"/>
          </p:cNvSpPr>
          <p:nvPr>
            <p:ph type="title"/>
          </p:nvPr>
        </p:nvSpPr>
        <p:spPr>
          <a:xfrm>
            <a:off x="838200" y="963877"/>
            <a:ext cx="3494362" cy="4930246"/>
          </a:xfrm>
        </p:spPr>
        <p:txBody>
          <a:bodyPr>
            <a:normAutofit/>
          </a:bodyPr>
          <a:lstStyle/>
          <a:p>
            <a:pPr algn="r"/>
            <a:r>
              <a:rPr lang="en-GB" dirty="0">
                <a:solidFill>
                  <a:schemeClr val="accent1"/>
                </a:solidFill>
              </a:rPr>
              <a:t>Assessment Structure : </a:t>
            </a:r>
            <a:br>
              <a:rPr lang="en-GB" dirty="0">
                <a:solidFill>
                  <a:schemeClr val="accent1"/>
                </a:solidFill>
              </a:rPr>
            </a:br>
            <a:r>
              <a:rPr lang="en-GB" dirty="0">
                <a:solidFill>
                  <a:schemeClr val="accent1"/>
                </a:solidFill>
              </a:rPr>
              <a:t>4 Units</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537AAE0-0708-475C-92B1-C53DAF65EB56}"/>
              </a:ext>
            </a:extLst>
          </p:cNvPr>
          <p:cNvSpPr>
            <a:spLocks noGrp="1"/>
          </p:cNvSpPr>
          <p:nvPr>
            <p:ph idx="1"/>
          </p:nvPr>
        </p:nvSpPr>
        <p:spPr>
          <a:xfrm>
            <a:off x="4976031" y="963877"/>
            <a:ext cx="6377769" cy="4930246"/>
          </a:xfrm>
        </p:spPr>
        <p:txBody>
          <a:bodyPr anchor="ctr">
            <a:normAutofit lnSpcReduction="10000"/>
          </a:bodyPr>
          <a:lstStyle/>
          <a:p>
            <a:endParaRPr lang="en-GB" sz="2000" b="1" dirty="0"/>
          </a:p>
          <a:p>
            <a:r>
              <a:rPr lang="en-GB" sz="2000" b="1" dirty="0"/>
              <a:t>Reading Film  - </a:t>
            </a:r>
            <a:r>
              <a:rPr lang="en-GB" sz="2000" dirty="0"/>
              <a:t>A written textual analysis (1,750 words maximum) and a list of all sources used. (20%) </a:t>
            </a:r>
          </a:p>
          <a:p>
            <a:r>
              <a:rPr lang="en-GB" sz="2000" b="1" dirty="0"/>
              <a:t>Comparative study -  </a:t>
            </a:r>
            <a:r>
              <a:rPr lang="en-GB" sz="2000" dirty="0"/>
              <a:t>A recorded multimedia comparative study (10 minutes maximum). A list of all sources used. (20%)</a:t>
            </a:r>
          </a:p>
          <a:p>
            <a:r>
              <a:rPr lang="en-GB" sz="2000" b="1" u="sng" dirty="0">
                <a:solidFill>
                  <a:srgbClr val="FF0000"/>
                </a:solidFill>
              </a:rPr>
              <a:t>Exploring Film Production Roles  Film portfolio </a:t>
            </a:r>
            <a:r>
              <a:rPr lang="en-GB" sz="2000" b="1" dirty="0">
                <a:solidFill>
                  <a:srgbClr val="FF0000"/>
                </a:solidFill>
              </a:rPr>
              <a:t>–</a:t>
            </a:r>
          </a:p>
          <a:p>
            <a:pPr marL="0" indent="0">
              <a:buNone/>
            </a:pPr>
            <a:r>
              <a:rPr lang="en-GB" sz="2000" b="1" dirty="0">
                <a:solidFill>
                  <a:srgbClr val="FF0000"/>
                </a:solidFill>
              </a:rPr>
              <a:t>Portfolio pages (9 pages maximum: 3 pages maximum per film production role) and a list of all sources used. A film reel (9 minutes maximum: 3 minutes maximum per film production role, including one completed film).  (25%)</a:t>
            </a:r>
          </a:p>
          <a:p>
            <a:pPr marL="0" indent="0">
              <a:buNone/>
            </a:pPr>
            <a:endParaRPr lang="en-GB" sz="2000" dirty="0">
              <a:solidFill>
                <a:srgbClr val="FF0000"/>
              </a:solidFill>
            </a:endParaRPr>
          </a:p>
          <a:p>
            <a:r>
              <a:rPr lang="en-GB" sz="2000" b="1" dirty="0"/>
              <a:t>Collaborative Film Project -  </a:t>
            </a:r>
            <a:r>
              <a:rPr lang="en-GB" sz="2000" dirty="0"/>
              <a:t>A completed film (7 minutes maximum). A project report (2,000 words maximum) and a list of all sources used.   (35%)</a:t>
            </a:r>
          </a:p>
          <a:p>
            <a:endParaRPr lang="en-GB" sz="2000" dirty="0"/>
          </a:p>
          <a:p>
            <a:endParaRPr lang="en-GB" sz="2000" dirty="0"/>
          </a:p>
          <a:p>
            <a:endParaRPr lang="en-GB" sz="2000" dirty="0"/>
          </a:p>
        </p:txBody>
      </p:sp>
    </p:spTree>
    <p:extLst>
      <p:ext uri="{BB962C8B-B14F-4D97-AF65-F5344CB8AC3E}">
        <p14:creationId xmlns:p14="http://schemas.microsoft.com/office/powerpoint/2010/main" val="709382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8061DAE-C37F-4483-8FDF-F4406ACF503C}"/>
              </a:ext>
            </a:extLst>
          </p:cNvPr>
          <p:cNvSpPr>
            <a:spLocks noGrp="1"/>
          </p:cNvSpPr>
          <p:nvPr>
            <p:ph type="title"/>
          </p:nvPr>
        </p:nvSpPr>
        <p:spPr>
          <a:xfrm>
            <a:off x="838200" y="963877"/>
            <a:ext cx="3494362" cy="4930246"/>
          </a:xfrm>
        </p:spPr>
        <p:txBody>
          <a:bodyPr>
            <a:normAutofit/>
          </a:bodyPr>
          <a:lstStyle/>
          <a:p>
            <a:pPr algn="r"/>
            <a:r>
              <a:rPr lang="en-GB" dirty="0">
                <a:solidFill>
                  <a:schemeClr val="accent1"/>
                </a:solidFill>
              </a:rPr>
              <a:t>Assessment Context:</a:t>
            </a:r>
            <a:br>
              <a:rPr lang="en-GB" dirty="0">
                <a:solidFill>
                  <a:schemeClr val="accent1"/>
                </a:solidFill>
              </a:rPr>
            </a:br>
            <a:r>
              <a:rPr lang="en-GB" dirty="0">
                <a:solidFill>
                  <a:schemeClr val="accent1"/>
                </a:solidFill>
              </a:rPr>
              <a:t> </a:t>
            </a:r>
            <a:r>
              <a:rPr lang="en-GB" b="1" dirty="0">
                <a:solidFill>
                  <a:schemeClr val="accent1"/>
                </a:solidFill>
              </a:rPr>
              <a:t>Film Portfolio </a:t>
            </a:r>
            <a:br>
              <a:rPr lang="en-GB" dirty="0">
                <a:solidFill>
                  <a:schemeClr val="accent1"/>
                </a:solidFill>
              </a:rPr>
            </a:br>
            <a:endParaRPr lang="en-GB" dirty="0">
              <a:solidFill>
                <a:schemeClr val="accent1"/>
              </a:solidFill>
            </a:endParaRPr>
          </a:p>
        </p:txBody>
      </p:sp>
      <p:cxnSp>
        <p:nvCxnSpPr>
          <p:cNvPr id="12"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97FB5EE-AF08-4CA0-8585-F13B4BB8647F}"/>
              </a:ext>
            </a:extLst>
          </p:cNvPr>
          <p:cNvSpPr>
            <a:spLocks noGrp="1"/>
          </p:cNvSpPr>
          <p:nvPr>
            <p:ph idx="1"/>
          </p:nvPr>
        </p:nvSpPr>
        <p:spPr>
          <a:xfrm>
            <a:off x="4976031" y="963877"/>
            <a:ext cx="6377769" cy="4930246"/>
          </a:xfrm>
        </p:spPr>
        <p:txBody>
          <a:bodyPr anchor="ctr">
            <a:normAutofit/>
          </a:bodyPr>
          <a:lstStyle/>
          <a:p>
            <a:r>
              <a:rPr lang="en-GB" sz="2200"/>
              <a:t>Students at HL undertake a variety of filmmaking exercises in three </a:t>
            </a:r>
            <a:r>
              <a:rPr lang="en-GB" sz="2200" b="1"/>
              <a:t>film production roles</a:t>
            </a:r>
            <a:r>
              <a:rPr lang="en-GB" sz="2200"/>
              <a:t>, led by clearly defined </a:t>
            </a:r>
            <a:r>
              <a:rPr lang="en-GB" sz="2200" b="1"/>
              <a:t>filmmaker intentions</a:t>
            </a:r>
            <a:r>
              <a:rPr lang="en-GB" sz="2200"/>
              <a:t>. They acquire and develop practical skills and techniques through participation in film exercises, experiments and the creation of at least one completed film. </a:t>
            </a:r>
          </a:p>
          <a:p>
            <a:pPr marL="0" indent="0">
              <a:buNone/>
            </a:pPr>
            <a:r>
              <a:rPr lang="en-GB" sz="2200"/>
              <a:t>Students submit the following. </a:t>
            </a:r>
          </a:p>
          <a:p>
            <a:r>
              <a:rPr lang="en-GB" sz="2200"/>
              <a:t>a. Portfolio pages (9 pages maximum: 3 pages maximum per </a:t>
            </a:r>
            <a:r>
              <a:rPr lang="en-GB" sz="2200" b="1"/>
              <a:t>film production role</a:t>
            </a:r>
            <a:r>
              <a:rPr lang="en-GB" sz="2200"/>
              <a:t>) and a list of all sources used. </a:t>
            </a:r>
          </a:p>
          <a:p>
            <a:r>
              <a:rPr lang="en-GB" sz="2200"/>
              <a:t>b. A film reel (9 minutes maximum: 3 minutes maximum per </a:t>
            </a:r>
            <a:r>
              <a:rPr lang="en-GB" sz="2200" b="1"/>
              <a:t>film production role</a:t>
            </a:r>
            <a:r>
              <a:rPr lang="en-GB" sz="2200"/>
              <a:t>, including one completed film). </a:t>
            </a:r>
          </a:p>
          <a:p>
            <a:pPr marL="0" indent="0">
              <a:buNone/>
            </a:pPr>
            <a:r>
              <a:rPr lang="en-GB" sz="2200"/>
              <a:t>	</a:t>
            </a:r>
          </a:p>
          <a:p>
            <a:endParaRPr lang="en-GB" sz="2200"/>
          </a:p>
        </p:txBody>
      </p:sp>
    </p:spTree>
    <p:extLst>
      <p:ext uri="{BB962C8B-B14F-4D97-AF65-F5344CB8AC3E}">
        <p14:creationId xmlns:p14="http://schemas.microsoft.com/office/powerpoint/2010/main" val="1999847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50C1B-896A-41DD-904F-F75387149D90}"/>
              </a:ext>
            </a:extLst>
          </p:cNvPr>
          <p:cNvSpPr>
            <a:spLocks noGrp="1"/>
          </p:cNvSpPr>
          <p:nvPr>
            <p:ph type="title"/>
          </p:nvPr>
        </p:nvSpPr>
        <p:spPr/>
        <p:txBody>
          <a:bodyPr/>
          <a:lstStyle/>
          <a:p>
            <a:r>
              <a:rPr lang="en-GB" b="1" dirty="0"/>
              <a:t>Film reel = Max Length 9 minutes Long</a:t>
            </a:r>
            <a:endParaRPr lang="en-GB" dirty="0"/>
          </a:p>
        </p:txBody>
      </p:sp>
      <p:sp>
        <p:nvSpPr>
          <p:cNvPr id="3" name="Content Placeholder 2">
            <a:extLst>
              <a:ext uri="{FF2B5EF4-FFF2-40B4-BE49-F238E27FC236}">
                <a16:creationId xmlns:a16="http://schemas.microsoft.com/office/drawing/2014/main" id="{D8112145-1CD3-4C42-99F6-373B84714264}"/>
              </a:ext>
            </a:extLst>
          </p:cNvPr>
          <p:cNvSpPr>
            <a:spLocks noGrp="1"/>
          </p:cNvSpPr>
          <p:nvPr>
            <p:ph idx="1"/>
          </p:nvPr>
        </p:nvSpPr>
        <p:spPr/>
        <p:txBody>
          <a:bodyPr>
            <a:normAutofit/>
          </a:bodyPr>
          <a:lstStyle/>
          <a:p>
            <a:pPr marL="0" indent="0">
              <a:buNone/>
            </a:pPr>
            <a:r>
              <a:rPr lang="en-GB" sz="2400" b="1" dirty="0"/>
              <a:t>Film production role 1 </a:t>
            </a:r>
            <a:r>
              <a:rPr lang="en-GB" sz="2400" dirty="0"/>
              <a:t>	</a:t>
            </a:r>
            <a:r>
              <a:rPr lang="en-GB" sz="2400" b="1" dirty="0"/>
              <a:t>Film production role 2 </a:t>
            </a:r>
            <a:r>
              <a:rPr lang="en-GB" sz="2400" dirty="0"/>
              <a:t>	</a:t>
            </a:r>
            <a:r>
              <a:rPr lang="en-GB" sz="2400" b="1" dirty="0"/>
              <a:t>Film production role3 </a:t>
            </a:r>
            <a:r>
              <a:rPr lang="en-GB" sz="2400" dirty="0"/>
              <a:t>	</a:t>
            </a:r>
          </a:p>
          <a:p>
            <a:pPr marL="0" indent="0">
              <a:buNone/>
            </a:pPr>
            <a:r>
              <a:rPr lang="en-GB" sz="2400" dirty="0"/>
              <a:t>Black slate (10 seconds) 	Black slate (10 seconds) 	Black slate (10seconds) </a:t>
            </a:r>
            <a:r>
              <a:rPr lang="en-GB" dirty="0"/>
              <a:t>	</a:t>
            </a:r>
          </a:p>
          <a:p>
            <a:pPr marL="0" indent="0">
              <a:buNone/>
            </a:pPr>
            <a:r>
              <a:rPr lang="en-GB" sz="2400" dirty="0"/>
              <a:t>*1–6 clips of evidence            *1–6 clips of evidence 	              1 completed film                  </a:t>
            </a:r>
            <a:r>
              <a:rPr lang="en-GB" dirty="0"/>
              <a:t>	 </a:t>
            </a:r>
            <a:r>
              <a:rPr lang="en-GB" b="1" dirty="0"/>
              <a:t>                                                                               </a:t>
            </a:r>
            <a:r>
              <a:rPr lang="en-GB" sz="2400" dirty="0"/>
              <a:t>(Without Credits)</a:t>
            </a:r>
          </a:p>
          <a:p>
            <a:pPr marL="0" indent="0">
              <a:buNone/>
            </a:pPr>
            <a:r>
              <a:rPr lang="en-GB" sz="1500" dirty="0"/>
              <a:t>3 minutes maximum 	                                                      3 minutes maximum 	                         3 minutes maximum</a:t>
            </a:r>
          </a:p>
          <a:p>
            <a:pPr marL="0" indent="0">
              <a:buNone/>
            </a:pPr>
            <a:r>
              <a:rPr lang="en-GB" sz="1500" dirty="0"/>
              <a:t>(excluding black slate)                                                         (excluding black slate)                                       (excluding black slate)</a:t>
            </a:r>
          </a:p>
          <a:p>
            <a:pPr marL="0" indent="0">
              <a:buNone/>
            </a:pPr>
            <a:endParaRPr lang="en-GB" sz="1500" dirty="0"/>
          </a:p>
          <a:p>
            <a:pPr marL="0" indent="0">
              <a:buNone/>
            </a:pPr>
            <a:r>
              <a:rPr lang="en-GB" sz="2400" dirty="0"/>
              <a:t>*Best evidence from exercises, experiments, completed films or excerpts in the role </a:t>
            </a:r>
            <a:r>
              <a:rPr lang="en-GB" dirty="0"/>
              <a:t>	</a:t>
            </a:r>
          </a:p>
        </p:txBody>
      </p:sp>
    </p:spTree>
    <p:extLst>
      <p:ext uri="{BB962C8B-B14F-4D97-AF65-F5344CB8AC3E}">
        <p14:creationId xmlns:p14="http://schemas.microsoft.com/office/powerpoint/2010/main" val="4226464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C093121-8F11-43CD-8231-7D4551F710D8}"/>
              </a:ext>
            </a:extLst>
          </p:cNvPr>
          <p:cNvSpPr>
            <a:spLocks noGrp="1"/>
          </p:cNvSpPr>
          <p:nvPr>
            <p:ph type="title"/>
          </p:nvPr>
        </p:nvSpPr>
        <p:spPr>
          <a:xfrm>
            <a:off x="838200" y="963877"/>
            <a:ext cx="3494362" cy="4930246"/>
          </a:xfrm>
        </p:spPr>
        <p:txBody>
          <a:bodyPr>
            <a:normAutofit/>
          </a:bodyPr>
          <a:lstStyle/>
          <a:p>
            <a:pPr algn="r"/>
            <a:r>
              <a:rPr lang="en-GB" dirty="0">
                <a:solidFill>
                  <a:schemeClr val="accent1"/>
                </a:solidFill>
              </a:rPr>
              <a:t>The Roles : Film Portfolio</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CDDD2219-9652-4917-BB29-668DF9EE5B18}"/>
              </a:ext>
            </a:extLst>
          </p:cNvPr>
          <p:cNvSpPr>
            <a:spLocks noGrp="1"/>
          </p:cNvSpPr>
          <p:nvPr>
            <p:ph idx="1"/>
          </p:nvPr>
        </p:nvSpPr>
        <p:spPr>
          <a:xfrm>
            <a:off x="4976031" y="963877"/>
            <a:ext cx="6377769" cy="4930246"/>
          </a:xfrm>
        </p:spPr>
        <p:txBody>
          <a:bodyPr anchor="ctr">
            <a:normAutofit/>
          </a:bodyPr>
          <a:lstStyle/>
          <a:p>
            <a:r>
              <a:rPr lang="en-GB" sz="1700" dirty="0"/>
              <a:t>Students at SL and HL undertake a variety of filmmaking exercises in a range of </a:t>
            </a:r>
            <a:r>
              <a:rPr lang="en-GB" sz="1700" b="1" dirty="0">
                <a:hlinkClick r:id="rId2"/>
              </a:rPr>
              <a:t>film production roles</a:t>
            </a:r>
            <a:r>
              <a:rPr lang="en-GB" sz="1700" dirty="0">
                <a:hlinkClick r:id="rId2"/>
              </a:rPr>
              <a:t> </a:t>
            </a:r>
            <a:r>
              <a:rPr lang="en-GB" sz="1700" dirty="0"/>
              <a:t>throughout the film course. These </a:t>
            </a:r>
            <a:r>
              <a:rPr lang="en-GB" sz="1700" b="1" dirty="0"/>
              <a:t>film production roles</a:t>
            </a:r>
            <a:r>
              <a:rPr lang="en-GB" sz="1700" dirty="0"/>
              <a:t> are identified in the </a:t>
            </a:r>
            <a:r>
              <a:rPr lang="en-GB" sz="1700" i="1" dirty="0"/>
              <a:t>Film guide</a:t>
            </a:r>
            <a:r>
              <a:rPr lang="en-GB" sz="1700" dirty="0"/>
              <a:t> as follows. </a:t>
            </a:r>
          </a:p>
          <a:p>
            <a:endParaRPr lang="en-GB" sz="1700" dirty="0"/>
          </a:p>
          <a:p>
            <a:r>
              <a:rPr lang="en-GB" sz="1700" dirty="0"/>
              <a:t>Cinematographer</a:t>
            </a:r>
          </a:p>
          <a:p>
            <a:r>
              <a:rPr lang="en-GB" sz="1700" dirty="0"/>
              <a:t>Director</a:t>
            </a:r>
          </a:p>
          <a:p>
            <a:r>
              <a:rPr lang="en-GB" sz="1700" dirty="0"/>
              <a:t>Editor</a:t>
            </a:r>
          </a:p>
          <a:p>
            <a:r>
              <a:rPr lang="en-GB" sz="1700" dirty="0"/>
              <a:t>Sound</a:t>
            </a:r>
          </a:p>
          <a:p>
            <a:r>
              <a:rPr lang="en-GB" sz="1700" dirty="0"/>
              <a:t>Writer</a:t>
            </a:r>
          </a:p>
          <a:p>
            <a:r>
              <a:rPr lang="en-GB" sz="1700" dirty="0"/>
              <a:t>One other clearly defined </a:t>
            </a:r>
            <a:r>
              <a:rPr lang="en-GB" sz="1700" b="1" dirty="0"/>
              <a:t>film production role</a:t>
            </a:r>
            <a:r>
              <a:rPr lang="en-GB" sz="1700" dirty="0"/>
              <a:t> not specified above e.g. Title Design, Effects Design, Animation, Costume Design. Set/Props Design, Hair/Make-Up Design.</a:t>
            </a:r>
          </a:p>
          <a:p>
            <a:r>
              <a:rPr lang="en-GB" sz="1700" dirty="0"/>
              <a:t>Please note: The “one other clearly defined </a:t>
            </a:r>
            <a:r>
              <a:rPr lang="en-GB" sz="1700" b="1" dirty="0"/>
              <a:t>film production role</a:t>
            </a:r>
            <a:r>
              <a:rPr lang="en-GB" sz="1700" dirty="0"/>
              <a:t>” may only count as one of the three </a:t>
            </a:r>
            <a:r>
              <a:rPr lang="en-GB" sz="1700" b="1" dirty="0"/>
              <a:t>film production roles</a:t>
            </a:r>
            <a:r>
              <a:rPr lang="en-GB" sz="1700" dirty="0"/>
              <a:t> selected for this assessment. The other two roles must come from the prescribed list. </a:t>
            </a:r>
          </a:p>
        </p:txBody>
      </p:sp>
    </p:spTree>
    <p:extLst>
      <p:ext uri="{BB962C8B-B14F-4D97-AF65-F5344CB8AC3E}">
        <p14:creationId xmlns:p14="http://schemas.microsoft.com/office/powerpoint/2010/main" val="62666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1598F89-CE72-4DE5-9F14-9621FB12B096}"/>
              </a:ext>
            </a:extLst>
          </p:cNvPr>
          <p:cNvSpPr>
            <a:spLocks noGrp="1"/>
          </p:cNvSpPr>
          <p:nvPr>
            <p:ph type="title"/>
          </p:nvPr>
        </p:nvSpPr>
        <p:spPr>
          <a:xfrm>
            <a:off x="7859437" y="957695"/>
            <a:ext cx="3494362" cy="4930246"/>
          </a:xfrm>
        </p:spPr>
        <p:txBody>
          <a:bodyPr>
            <a:normAutofit/>
          </a:bodyPr>
          <a:lstStyle/>
          <a:p>
            <a:pPr algn="r"/>
            <a:r>
              <a:rPr lang="en-GB" dirty="0">
                <a:solidFill>
                  <a:schemeClr val="accent1"/>
                </a:solidFill>
              </a:rPr>
              <a:t>The Task : Evidencing Roles 1 and 2</a:t>
            </a:r>
          </a:p>
        </p:txBody>
      </p:sp>
      <p:sp>
        <p:nvSpPr>
          <p:cNvPr id="3" name="Content Placeholder 2">
            <a:extLst>
              <a:ext uri="{FF2B5EF4-FFF2-40B4-BE49-F238E27FC236}">
                <a16:creationId xmlns:a16="http://schemas.microsoft.com/office/drawing/2014/main" id="{A3562B21-3A1B-46D6-95F9-7CE10198E225}"/>
              </a:ext>
            </a:extLst>
          </p:cNvPr>
          <p:cNvSpPr>
            <a:spLocks noGrp="1"/>
          </p:cNvSpPr>
          <p:nvPr>
            <p:ph idx="1"/>
          </p:nvPr>
        </p:nvSpPr>
        <p:spPr>
          <a:xfrm>
            <a:off x="857266" y="963877"/>
            <a:ext cx="6377769" cy="4930246"/>
          </a:xfrm>
        </p:spPr>
        <p:txBody>
          <a:bodyPr anchor="ctr">
            <a:normAutofit/>
          </a:bodyPr>
          <a:lstStyle/>
          <a:p>
            <a:r>
              <a:rPr lang="en-GB" sz="2200"/>
              <a:t>You will need to complete at least three minutes of finished footage for roles 1 and 2 which will effectively showcase the skill you have been developing as you undertake the chosen role.</a:t>
            </a:r>
          </a:p>
          <a:p>
            <a:r>
              <a:rPr lang="en-GB" sz="2200"/>
              <a:t>This footage can contain between 2 and 3 specific clips showing different styles or approaches to demonstrating the skill e.g. Expressionist Horror or New Wave Thriller. </a:t>
            </a:r>
          </a:p>
          <a:p>
            <a:r>
              <a:rPr lang="en-GB" sz="2200"/>
              <a:t>The finished footage should have clear stylistic links to one or more of the movements we have studied.</a:t>
            </a:r>
          </a:p>
          <a:p>
            <a:r>
              <a:rPr lang="en-GB" sz="2200"/>
              <a:t>The genre (sub genre) should be clearly identifiable by the viewer.</a:t>
            </a:r>
          </a:p>
          <a:p>
            <a:endParaRPr lang="en-GB" sz="2200"/>
          </a:p>
        </p:txBody>
      </p:sp>
      <p:cxnSp>
        <p:nvCxnSpPr>
          <p:cNvPr id="16"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48571" y="2209249"/>
            <a:ext cx="0" cy="2506648"/>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2054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48EAC60-01A4-4C7A-8B33-50081B7DEEA9}"/>
              </a:ext>
            </a:extLst>
          </p:cNvPr>
          <p:cNvSpPr>
            <a:spLocks noGrp="1"/>
          </p:cNvSpPr>
          <p:nvPr>
            <p:ph type="title"/>
          </p:nvPr>
        </p:nvSpPr>
        <p:spPr>
          <a:xfrm>
            <a:off x="838200" y="963877"/>
            <a:ext cx="3494362" cy="4930246"/>
          </a:xfrm>
        </p:spPr>
        <p:txBody>
          <a:bodyPr>
            <a:normAutofit/>
          </a:bodyPr>
          <a:lstStyle/>
          <a:p>
            <a:pPr algn="r"/>
            <a:r>
              <a:rPr lang="en-GB">
                <a:solidFill>
                  <a:schemeClr val="accent1"/>
                </a:solidFill>
              </a:rPr>
              <a:t>The Process</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B4FC09C-EEB0-4B28-AAF1-38A93AEDB1E3}"/>
              </a:ext>
            </a:extLst>
          </p:cNvPr>
          <p:cNvSpPr>
            <a:spLocks noGrp="1"/>
          </p:cNvSpPr>
          <p:nvPr>
            <p:ph idx="1"/>
          </p:nvPr>
        </p:nvSpPr>
        <p:spPr>
          <a:xfrm>
            <a:off x="4976031" y="963877"/>
            <a:ext cx="6377769" cy="4930246"/>
          </a:xfrm>
        </p:spPr>
        <p:txBody>
          <a:bodyPr anchor="ctr">
            <a:normAutofit/>
          </a:bodyPr>
          <a:lstStyle/>
          <a:p>
            <a:r>
              <a:rPr lang="en-GB" sz="2400"/>
              <a:t>Every lesson in IB film will now involve undertaking a production log which documents specific intentions-products-reflections for that session.</a:t>
            </a:r>
          </a:p>
          <a:p>
            <a:r>
              <a:rPr lang="en-GB" sz="2400"/>
              <a:t>Intentions = specific aims for that session (10 mins at start of the lesson)</a:t>
            </a:r>
          </a:p>
          <a:p>
            <a:r>
              <a:rPr lang="en-GB" sz="2400"/>
              <a:t>Products = things that get made in that session</a:t>
            </a:r>
          </a:p>
          <a:p>
            <a:r>
              <a:rPr lang="en-GB" sz="2400"/>
              <a:t>Reflections = evaluate the work undertaken in that session (5 mins at the end of the lesson)</a:t>
            </a:r>
          </a:p>
          <a:p>
            <a:pPr marL="0" indent="0">
              <a:buNone/>
            </a:pPr>
            <a:r>
              <a:rPr lang="en-GB" sz="2400"/>
              <a:t>NOTE – the following sessions reflections should form the basis for the intentions for the next session.</a:t>
            </a:r>
          </a:p>
        </p:txBody>
      </p:sp>
    </p:spTree>
    <p:extLst>
      <p:ext uri="{BB962C8B-B14F-4D97-AF65-F5344CB8AC3E}">
        <p14:creationId xmlns:p14="http://schemas.microsoft.com/office/powerpoint/2010/main" val="8240881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09A16-EA1C-49C7-A7D7-044D65398AF5}"/>
              </a:ext>
            </a:extLst>
          </p:cNvPr>
          <p:cNvSpPr>
            <a:spLocks noGrp="1"/>
          </p:cNvSpPr>
          <p:nvPr>
            <p:ph type="title"/>
          </p:nvPr>
        </p:nvSpPr>
        <p:spPr/>
        <p:txBody>
          <a:bodyPr>
            <a:normAutofit/>
          </a:bodyPr>
          <a:lstStyle/>
          <a:p>
            <a:r>
              <a:rPr lang="en-GB" sz="3600" dirty="0"/>
              <a:t>Initial Statement of Film Maker Intentions (1 and 2) </a:t>
            </a:r>
          </a:p>
        </p:txBody>
      </p:sp>
      <p:sp>
        <p:nvSpPr>
          <p:cNvPr id="3" name="Content Placeholder 2">
            <a:extLst>
              <a:ext uri="{FF2B5EF4-FFF2-40B4-BE49-F238E27FC236}">
                <a16:creationId xmlns:a16="http://schemas.microsoft.com/office/drawing/2014/main" id="{BD09572C-173A-4895-AE47-C0191536B0F9}"/>
              </a:ext>
            </a:extLst>
          </p:cNvPr>
          <p:cNvSpPr>
            <a:spLocks noGrp="1"/>
          </p:cNvSpPr>
          <p:nvPr>
            <p:ph idx="1"/>
          </p:nvPr>
        </p:nvSpPr>
        <p:spPr/>
        <p:txBody>
          <a:bodyPr>
            <a:normAutofit fontScale="85000" lnSpcReduction="20000"/>
          </a:bodyPr>
          <a:lstStyle/>
          <a:p>
            <a:pPr marL="0" indent="0">
              <a:buNone/>
            </a:pPr>
            <a:endParaRPr lang="en-GB" dirty="0"/>
          </a:p>
          <a:p>
            <a:r>
              <a:rPr lang="en-GB" dirty="0"/>
              <a:t>Choose a </a:t>
            </a:r>
            <a:r>
              <a:rPr lang="en-GB" b="1" dirty="0"/>
              <a:t>role</a:t>
            </a:r>
            <a:r>
              <a:rPr lang="en-GB" dirty="0"/>
              <a:t> to undertake and explain which of the texts/practitioners that we have studied so far have influenced or inspired your decision.</a:t>
            </a:r>
          </a:p>
          <a:p>
            <a:r>
              <a:rPr lang="en-GB" dirty="0"/>
              <a:t>Choose a </a:t>
            </a:r>
            <a:r>
              <a:rPr lang="en-GB" b="1" dirty="0"/>
              <a:t>(sub)genre </a:t>
            </a:r>
            <a:r>
              <a:rPr lang="en-GB" dirty="0"/>
              <a:t>and explain whether your approach reinforces or challenges the conventions of that genre. Use intertextual referencing to illustrate your ideas.</a:t>
            </a:r>
          </a:p>
          <a:p>
            <a:r>
              <a:rPr lang="en-GB" dirty="0"/>
              <a:t>Explain briefly the plot of the film identifying its central characters and settings.</a:t>
            </a:r>
          </a:p>
          <a:p>
            <a:r>
              <a:rPr lang="en-GB" dirty="0"/>
              <a:t>Identify production scale – independent/mainstream.</a:t>
            </a:r>
          </a:p>
          <a:p>
            <a:r>
              <a:rPr lang="en-GB" dirty="0"/>
              <a:t>Identify target audience(age/gender/location)</a:t>
            </a:r>
          </a:p>
          <a:p>
            <a:r>
              <a:rPr lang="en-GB" dirty="0"/>
              <a:t>Identify key themes/angles/issues featured in the film and explain how these are designed to connect with the values of your target audience.</a:t>
            </a:r>
          </a:p>
          <a:p>
            <a:r>
              <a:rPr lang="en-GB" dirty="0"/>
              <a:t>Present all of the above as a brief statement of Film Maker’s Intentions for the project in no more than 750 words.</a:t>
            </a:r>
          </a:p>
          <a:p>
            <a:endParaRPr lang="en-GB" dirty="0"/>
          </a:p>
        </p:txBody>
      </p:sp>
    </p:spTree>
    <p:extLst>
      <p:ext uri="{BB962C8B-B14F-4D97-AF65-F5344CB8AC3E}">
        <p14:creationId xmlns:p14="http://schemas.microsoft.com/office/powerpoint/2010/main" val="1270598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tint val="95000"/>
            <a:satMod val="170000"/>
          </a:schemeClr>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876248C8-0720-48AB-91BA-5F530BB41E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2209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Rectangle 24">
            <a:extLst>
              <a:ext uri="{FF2B5EF4-FFF2-40B4-BE49-F238E27FC236}">
                <a16:creationId xmlns:a16="http://schemas.microsoft.com/office/drawing/2014/main" id="{523BEDA7-D0B8-4802-8168-92452653B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 cy="6858000"/>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a:extLst>
              <a:ext uri="{FF2B5EF4-FFF2-40B4-BE49-F238E27FC236}">
                <a16:creationId xmlns:a16="http://schemas.microsoft.com/office/drawing/2014/main" id="{D2EFF34B-7B1A-4F9D-8CEE-A40962BC7C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763724" y="0"/>
            <a:ext cx="457200" cy="6858000"/>
          </a:xfrm>
          <a:prstGeom prst="rect">
            <a:avLst/>
          </a:prstGeom>
          <a:solidFill>
            <a:schemeClr val="tx1">
              <a:lumMod val="65000"/>
              <a:lumOff val="3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4" name="Content Placeholder 3">
            <a:extLst>
              <a:ext uri="{FF2B5EF4-FFF2-40B4-BE49-F238E27FC236}">
                <a16:creationId xmlns:a16="http://schemas.microsoft.com/office/drawing/2014/main" id="{E004C21A-6FE2-4BA4-87F5-18E3E75724CC}"/>
              </a:ext>
            </a:extLst>
          </p:cNvPr>
          <p:cNvGraphicFramePr>
            <a:graphicFrameLocks noGrp="1"/>
          </p:cNvGraphicFramePr>
          <p:nvPr>
            <p:ph idx="1"/>
            <p:extLst>
              <p:ext uri="{D42A27DB-BD31-4B8C-83A1-F6EECF244321}">
                <p14:modId xmlns:p14="http://schemas.microsoft.com/office/powerpoint/2010/main" val="2000672188"/>
              </p:ext>
            </p:extLst>
          </p:nvPr>
        </p:nvGraphicFramePr>
        <p:xfrm>
          <a:off x="920150" y="0"/>
          <a:ext cx="10975503" cy="8076478"/>
        </p:xfrm>
        <a:graphic>
          <a:graphicData uri="http://schemas.openxmlformats.org/drawingml/2006/table">
            <a:tbl>
              <a:tblPr firstRow="1" bandRow="1">
                <a:noFill/>
                <a:tableStyleId>{5C22544A-7EE6-4342-B048-85BDC9FD1C3A}</a:tableStyleId>
              </a:tblPr>
              <a:tblGrid>
                <a:gridCol w="2152023">
                  <a:extLst>
                    <a:ext uri="{9D8B030D-6E8A-4147-A177-3AD203B41FA5}">
                      <a16:colId xmlns:a16="http://schemas.microsoft.com/office/drawing/2014/main" val="1049216571"/>
                    </a:ext>
                  </a:extLst>
                </a:gridCol>
                <a:gridCol w="1182916">
                  <a:extLst>
                    <a:ext uri="{9D8B030D-6E8A-4147-A177-3AD203B41FA5}">
                      <a16:colId xmlns:a16="http://schemas.microsoft.com/office/drawing/2014/main" val="1348923855"/>
                    </a:ext>
                  </a:extLst>
                </a:gridCol>
                <a:gridCol w="1172236">
                  <a:extLst>
                    <a:ext uri="{9D8B030D-6E8A-4147-A177-3AD203B41FA5}">
                      <a16:colId xmlns:a16="http://schemas.microsoft.com/office/drawing/2014/main" val="3463013398"/>
                    </a:ext>
                  </a:extLst>
                </a:gridCol>
                <a:gridCol w="1474807">
                  <a:extLst>
                    <a:ext uri="{9D8B030D-6E8A-4147-A177-3AD203B41FA5}">
                      <a16:colId xmlns:a16="http://schemas.microsoft.com/office/drawing/2014/main" val="3844640390"/>
                    </a:ext>
                  </a:extLst>
                </a:gridCol>
                <a:gridCol w="1464127">
                  <a:extLst>
                    <a:ext uri="{9D8B030D-6E8A-4147-A177-3AD203B41FA5}">
                      <a16:colId xmlns:a16="http://schemas.microsoft.com/office/drawing/2014/main" val="1379978383"/>
                    </a:ext>
                  </a:extLst>
                </a:gridCol>
                <a:gridCol w="3529394">
                  <a:extLst>
                    <a:ext uri="{9D8B030D-6E8A-4147-A177-3AD203B41FA5}">
                      <a16:colId xmlns:a16="http://schemas.microsoft.com/office/drawing/2014/main" val="2104346183"/>
                    </a:ext>
                  </a:extLst>
                </a:gridCol>
              </a:tblGrid>
              <a:tr h="378134">
                <a:tc>
                  <a:txBody>
                    <a:bodyPr/>
                    <a:lstStyle/>
                    <a:p>
                      <a:endParaRPr lang="en-GB" sz="1400">
                        <a:solidFill>
                          <a:schemeClr val="tx1">
                            <a:lumMod val="75000"/>
                            <a:lumOff val="25000"/>
                          </a:schemeClr>
                        </a:solidFill>
                      </a:endParaRPr>
                    </a:p>
                  </a:txBody>
                  <a:tcPr marL="178621" marR="107172" marT="107172" marB="107172">
                    <a:lnL w="12700" cmpd="sng">
                      <a:noFill/>
                      <a:prstDash val="solid"/>
                    </a:lnL>
                    <a:lnR w="12700" cmpd="sng">
                      <a:noFill/>
                      <a:prstDash val="solid"/>
                    </a:lnR>
                    <a:lnT w="19050" cap="flat" cmpd="sng" algn="ctr">
                      <a:solidFill>
                        <a:srgbClr val="8F9A9D">
                          <a:alpha val="60000"/>
                        </a:srgbClr>
                      </a:solidFill>
                      <a:prstDash val="solid"/>
                    </a:lnT>
                    <a:lnB w="12700" cmpd="sng">
                      <a:noFill/>
                      <a:prstDash val="solid"/>
                    </a:lnB>
                    <a:noFill/>
                  </a:tcPr>
                </a:tc>
                <a:tc gridSpan="2">
                  <a:txBody>
                    <a:bodyPr/>
                    <a:lstStyle/>
                    <a:p>
                      <a:r>
                        <a:rPr lang="en-GB" sz="1400" dirty="0">
                          <a:solidFill>
                            <a:schemeClr val="tx1">
                              <a:lumMod val="75000"/>
                              <a:lumOff val="25000"/>
                            </a:schemeClr>
                          </a:solidFill>
                        </a:rPr>
                        <a:t>Production Role 1</a:t>
                      </a:r>
                    </a:p>
                  </a:txBody>
                  <a:tcPr marL="178621" marR="107172" marT="107172" marB="107172">
                    <a:lnL w="12700" cmpd="sng">
                      <a:noFill/>
                      <a:prstDash val="solid"/>
                    </a:lnL>
                    <a:lnR w="12700" cmpd="sng">
                      <a:noFill/>
                      <a:prstDash val="solid"/>
                    </a:lnR>
                    <a:lnT w="19050" cap="flat" cmpd="sng" algn="ctr">
                      <a:solidFill>
                        <a:srgbClr val="8F9A9D">
                          <a:alpha val="60000"/>
                        </a:srgbClr>
                      </a:solidFill>
                      <a:prstDash val="solid"/>
                    </a:lnT>
                    <a:lnB w="12700" cmpd="sng">
                      <a:noFill/>
                      <a:prstDash val="solid"/>
                    </a:lnB>
                    <a:noFill/>
                  </a:tcPr>
                </a:tc>
                <a:tc hMerge="1">
                  <a:txBody>
                    <a:bodyPr/>
                    <a:lstStyle/>
                    <a:p>
                      <a:endParaRPr lang="en-GB"/>
                    </a:p>
                  </a:txBody>
                  <a:tcPr/>
                </a:tc>
                <a:tc gridSpan="2">
                  <a:txBody>
                    <a:bodyPr/>
                    <a:lstStyle/>
                    <a:p>
                      <a:r>
                        <a:rPr lang="en-GB" sz="1400" dirty="0">
                          <a:solidFill>
                            <a:schemeClr val="tx1">
                              <a:lumMod val="75000"/>
                              <a:lumOff val="25000"/>
                            </a:schemeClr>
                          </a:solidFill>
                        </a:rPr>
                        <a:t>Production Role 2</a:t>
                      </a:r>
                    </a:p>
                  </a:txBody>
                  <a:tcPr marL="178621" marR="107172" marT="107172" marB="107172">
                    <a:lnL w="12700" cmpd="sng">
                      <a:noFill/>
                      <a:prstDash val="solid"/>
                    </a:lnL>
                    <a:lnR w="12700" cmpd="sng">
                      <a:noFill/>
                      <a:prstDash val="solid"/>
                    </a:lnR>
                    <a:lnT w="19050" cap="flat" cmpd="sng" algn="ctr">
                      <a:solidFill>
                        <a:srgbClr val="8F9A9D">
                          <a:alpha val="60000"/>
                        </a:srgbClr>
                      </a:solidFill>
                      <a:prstDash val="solid"/>
                    </a:lnT>
                    <a:lnB w="12700" cmpd="sng">
                      <a:noFill/>
                      <a:prstDash val="solid"/>
                    </a:lnB>
                    <a:noFill/>
                  </a:tcPr>
                </a:tc>
                <a:tc hMerge="1">
                  <a:txBody>
                    <a:bodyPr/>
                    <a:lstStyle/>
                    <a:p>
                      <a:endParaRPr lang="en-GB"/>
                    </a:p>
                  </a:txBody>
                  <a:tcPr/>
                </a:tc>
                <a:tc>
                  <a:txBody>
                    <a:bodyPr/>
                    <a:lstStyle/>
                    <a:p>
                      <a:r>
                        <a:rPr lang="en-GB" sz="1400" dirty="0">
                          <a:solidFill>
                            <a:schemeClr val="tx1">
                              <a:lumMod val="75000"/>
                              <a:lumOff val="25000"/>
                            </a:schemeClr>
                          </a:solidFill>
                        </a:rPr>
                        <a:t>Production Role 3 – Complete Film</a:t>
                      </a:r>
                    </a:p>
                  </a:txBody>
                  <a:tcPr marL="178621" marR="107172" marT="107172" marB="107172">
                    <a:lnL w="12700" cmpd="sng">
                      <a:noFill/>
                      <a:prstDash val="solid"/>
                    </a:lnL>
                    <a:lnR w="12700" cmpd="sng">
                      <a:noFill/>
                      <a:prstDash val="solid"/>
                    </a:lnR>
                    <a:lnT w="19050" cap="flat" cmpd="sng" algn="ctr">
                      <a:solidFill>
                        <a:srgbClr val="8F9A9D">
                          <a:alpha val="60000"/>
                        </a:srgbClr>
                      </a:solidFill>
                      <a:prstDash val="solid"/>
                    </a:lnT>
                    <a:lnB w="12700" cmpd="sng">
                      <a:noFill/>
                      <a:prstDash val="solid"/>
                    </a:lnB>
                    <a:noFill/>
                  </a:tcPr>
                </a:tc>
                <a:extLst>
                  <a:ext uri="{0D108BD9-81ED-4DB2-BD59-A6C34878D82A}">
                    <a16:rowId xmlns:a16="http://schemas.microsoft.com/office/drawing/2014/main" val="4255993304"/>
                  </a:ext>
                </a:extLst>
              </a:tr>
              <a:tr h="876586">
                <a:tc>
                  <a:txBody>
                    <a:bodyPr/>
                    <a:lstStyle/>
                    <a:p>
                      <a:r>
                        <a:rPr lang="en-GB" sz="1800" dirty="0">
                          <a:solidFill>
                            <a:schemeClr val="tx1">
                              <a:lumMod val="75000"/>
                              <a:lumOff val="25000"/>
                            </a:schemeClr>
                          </a:solidFill>
                        </a:rPr>
                        <a:t>ROLE                                                                                  </a:t>
                      </a:r>
                    </a:p>
                  </a:txBody>
                  <a:tcPr marL="178621" marR="92883" marT="92883" marB="92883">
                    <a:lnL w="12700" cmpd="sng">
                      <a:noFill/>
                      <a:prstDash val="solid"/>
                    </a:lnL>
                    <a:lnR w="12700" cmpd="sng">
                      <a:noFill/>
                      <a:prstDash val="solid"/>
                    </a:lnR>
                    <a:lnT w="12700" cmpd="sng">
                      <a:noFill/>
                      <a:prstDash val="solid"/>
                    </a:lnT>
                    <a:lnB w="19050" cap="flat" cmpd="sng" algn="ctr">
                      <a:solidFill>
                        <a:srgbClr val="FFFFFF"/>
                      </a:solidFill>
                      <a:prstDash val="solid"/>
                    </a:lnB>
                    <a:solidFill>
                      <a:srgbClr val="B4BCBE">
                        <a:alpha val="34902"/>
                      </a:srgbClr>
                    </a:solidFill>
                  </a:tcPr>
                </a:tc>
                <a:tc gridSpan="2">
                  <a:txBody>
                    <a:bodyPr/>
                    <a:lstStyle/>
                    <a:p>
                      <a:r>
                        <a:rPr lang="en-GB" sz="1800" dirty="0">
                          <a:solidFill>
                            <a:schemeClr val="tx1">
                              <a:lumMod val="75000"/>
                              <a:lumOff val="25000"/>
                            </a:schemeClr>
                          </a:solidFill>
                        </a:rPr>
                        <a:t>Director </a:t>
                      </a:r>
                    </a:p>
                  </a:txBody>
                  <a:tcPr marL="178621" marR="92883" marT="92883" marB="92883">
                    <a:lnL w="12700" cmpd="sng">
                      <a:noFill/>
                      <a:prstDash val="solid"/>
                    </a:lnL>
                    <a:lnR w="12700" cmpd="sng">
                      <a:noFill/>
                      <a:prstDash val="solid"/>
                    </a:lnR>
                    <a:lnT w="12700" cmpd="sng">
                      <a:noFill/>
                      <a:prstDash val="solid"/>
                    </a:lnT>
                    <a:lnB w="19050" cap="flat" cmpd="sng" algn="ctr">
                      <a:solidFill>
                        <a:srgbClr val="FFFFFF"/>
                      </a:solidFill>
                      <a:prstDash val="solid"/>
                    </a:lnB>
                    <a:solidFill>
                      <a:srgbClr val="B4BCBE">
                        <a:alpha val="34902"/>
                      </a:srgbClr>
                    </a:solidFill>
                  </a:tcPr>
                </a:tc>
                <a:tc hMerge="1">
                  <a:txBody>
                    <a:bodyPr/>
                    <a:lstStyle/>
                    <a:p>
                      <a:endParaRPr lang="en-GB"/>
                    </a:p>
                  </a:txBody>
                  <a:tcPr/>
                </a:tc>
                <a:tc gridSpan="2">
                  <a:txBody>
                    <a:bodyPr/>
                    <a:lstStyle/>
                    <a:p>
                      <a:r>
                        <a:rPr lang="en-GB" sz="1800" dirty="0">
                          <a:solidFill>
                            <a:schemeClr val="tx1">
                              <a:lumMod val="75000"/>
                              <a:lumOff val="25000"/>
                            </a:schemeClr>
                          </a:solidFill>
                        </a:rPr>
                        <a:t>Editor </a:t>
                      </a:r>
                    </a:p>
                  </a:txBody>
                  <a:tcPr marL="178621" marR="92883" marT="92883" marB="92883">
                    <a:lnL w="12700" cmpd="sng">
                      <a:noFill/>
                      <a:prstDash val="solid"/>
                    </a:lnL>
                    <a:lnR w="12700" cmpd="sng">
                      <a:noFill/>
                      <a:prstDash val="solid"/>
                    </a:lnR>
                    <a:lnT w="12700" cmpd="sng">
                      <a:noFill/>
                      <a:prstDash val="solid"/>
                    </a:lnT>
                    <a:lnB w="19050" cap="flat" cmpd="sng" algn="ctr">
                      <a:solidFill>
                        <a:srgbClr val="FFFFFF"/>
                      </a:solidFill>
                      <a:prstDash val="solid"/>
                    </a:lnB>
                    <a:solidFill>
                      <a:srgbClr val="B4BCBE">
                        <a:alpha val="34902"/>
                      </a:srgbClr>
                    </a:solidFill>
                  </a:tcPr>
                </a:tc>
                <a:tc hMerge="1">
                  <a:txBody>
                    <a:bodyPr/>
                    <a:lstStyle/>
                    <a:p>
                      <a:endParaRPr lang="en-GB"/>
                    </a:p>
                  </a:txBody>
                  <a:tcPr/>
                </a:tc>
                <a:tc>
                  <a:txBody>
                    <a:bodyPr/>
                    <a:lstStyle/>
                    <a:p>
                      <a:endParaRPr lang="en-GB" sz="1100">
                        <a:solidFill>
                          <a:schemeClr val="tx1">
                            <a:lumMod val="75000"/>
                            <a:lumOff val="25000"/>
                          </a:schemeClr>
                        </a:solidFill>
                      </a:endParaRPr>
                    </a:p>
                  </a:txBody>
                  <a:tcPr marL="178621" marR="92883" marT="92883" marB="92883">
                    <a:lnL w="12700" cmpd="sng">
                      <a:noFill/>
                      <a:prstDash val="solid"/>
                    </a:lnL>
                    <a:lnR w="12700" cmpd="sng">
                      <a:noFill/>
                      <a:prstDash val="solid"/>
                    </a:lnR>
                    <a:lnT w="12700" cmpd="sng">
                      <a:noFill/>
                      <a:prstDash val="solid"/>
                    </a:lnT>
                    <a:lnB w="19050" cap="flat" cmpd="sng" algn="ctr">
                      <a:solidFill>
                        <a:srgbClr val="FFFFFF"/>
                      </a:solidFill>
                      <a:prstDash val="solid"/>
                    </a:lnB>
                    <a:solidFill>
                      <a:srgbClr val="B4BCBE">
                        <a:alpha val="34902"/>
                      </a:srgbClr>
                    </a:solidFill>
                  </a:tcPr>
                </a:tc>
                <a:extLst>
                  <a:ext uri="{0D108BD9-81ED-4DB2-BD59-A6C34878D82A}">
                    <a16:rowId xmlns:a16="http://schemas.microsoft.com/office/drawing/2014/main" val="1153912888"/>
                  </a:ext>
                </a:extLst>
              </a:tr>
              <a:tr h="773458">
                <a:tc>
                  <a:txBody>
                    <a:bodyPr/>
                    <a:lstStyle/>
                    <a:p>
                      <a:r>
                        <a:rPr lang="en-GB" sz="1800" dirty="0">
                          <a:solidFill>
                            <a:schemeClr val="tx1">
                              <a:lumMod val="75000"/>
                              <a:lumOff val="25000"/>
                            </a:schemeClr>
                          </a:solidFill>
                        </a:rPr>
                        <a:t>GENRE (SUBGENRE)</a:t>
                      </a:r>
                    </a:p>
                  </a:txBody>
                  <a:tcPr marL="178621" marR="92883" marT="92883" marB="92883">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tc>
                  <a:txBody>
                    <a:bodyPr/>
                    <a:lstStyle/>
                    <a:p>
                      <a:r>
                        <a:rPr lang="en-GB" sz="1800" dirty="0">
                          <a:solidFill>
                            <a:schemeClr val="tx1">
                              <a:lumMod val="75000"/>
                              <a:lumOff val="25000"/>
                            </a:schemeClr>
                          </a:solidFill>
                        </a:rPr>
                        <a:t>Melodrama </a:t>
                      </a:r>
                    </a:p>
                  </a:txBody>
                  <a:tcPr marL="178621" marR="92883" marT="92883" marB="92883">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tc>
                  <a:txBody>
                    <a:bodyPr/>
                    <a:lstStyle/>
                    <a:p>
                      <a:r>
                        <a:rPr lang="en-GB" sz="1800" dirty="0">
                          <a:solidFill>
                            <a:schemeClr val="tx1">
                              <a:lumMod val="75000"/>
                              <a:lumOff val="25000"/>
                            </a:schemeClr>
                          </a:solidFill>
                        </a:rPr>
                        <a:t>Slapstick Comedy </a:t>
                      </a:r>
                    </a:p>
                  </a:txBody>
                  <a:tcPr marL="178621" marR="92883" marT="92883" marB="92883">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tc>
                  <a:txBody>
                    <a:bodyPr/>
                    <a:lstStyle/>
                    <a:p>
                      <a:r>
                        <a:rPr lang="en-GB" sz="1800" dirty="0">
                          <a:solidFill>
                            <a:schemeClr val="tx1">
                              <a:lumMod val="75000"/>
                              <a:lumOff val="25000"/>
                            </a:schemeClr>
                          </a:solidFill>
                        </a:rPr>
                        <a:t>Tragic romance </a:t>
                      </a:r>
                    </a:p>
                  </a:txBody>
                  <a:tcPr marL="178621" marR="92883" marT="92883" marB="92883">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tc>
                  <a:txBody>
                    <a:bodyPr/>
                    <a:lstStyle/>
                    <a:p>
                      <a:r>
                        <a:rPr lang="en-GB" sz="1800" dirty="0">
                          <a:solidFill>
                            <a:schemeClr val="tx1">
                              <a:lumMod val="75000"/>
                              <a:lumOff val="25000"/>
                            </a:schemeClr>
                          </a:solidFill>
                        </a:rPr>
                        <a:t>Horror comedy </a:t>
                      </a:r>
                    </a:p>
                  </a:txBody>
                  <a:tcPr marL="178621" marR="92883" marT="92883" marB="92883">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tc>
                  <a:txBody>
                    <a:bodyPr/>
                    <a:lstStyle/>
                    <a:p>
                      <a:r>
                        <a:rPr lang="en-GB" sz="1800" dirty="0">
                          <a:solidFill>
                            <a:schemeClr val="tx1">
                              <a:lumMod val="75000"/>
                              <a:lumOff val="25000"/>
                            </a:schemeClr>
                          </a:solidFill>
                        </a:rPr>
                        <a:t> drama </a:t>
                      </a:r>
                    </a:p>
                  </a:txBody>
                  <a:tcPr marL="178621" marR="92883" marT="92883" marB="92883">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extLst>
                  <a:ext uri="{0D108BD9-81ED-4DB2-BD59-A6C34878D82A}">
                    <a16:rowId xmlns:a16="http://schemas.microsoft.com/office/drawing/2014/main" val="213440107"/>
                  </a:ext>
                </a:extLst>
              </a:tr>
              <a:tr h="893773">
                <a:tc>
                  <a:txBody>
                    <a:bodyPr/>
                    <a:lstStyle/>
                    <a:p>
                      <a:r>
                        <a:rPr lang="en-GB" sz="1800" dirty="0">
                          <a:solidFill>
                            <a:schemeClr val="tx1">
                              <a:lumMod val="75000"/>
                              <a:lumOff val="25000"/>
                            </a:schemeClr>
                          </a:solidFill>
                        </a:rPr>
                        <a:t>MOVEMENT INFLUENCE(S)</a:t>
                      </a:r>
                    </a:p>
                  </a:txBody>
                  <a:tcPr marL="178621" marR="92883" marT="92883" marB="92883">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tc>
                  <a:txBody>
                    <a:bodyPr/>
                    <a:lstStyle/>
                    <a:p>
                      <a:r>
                        <a:rPr lang="en-GB" sz="1800" dirty="0">
                          <a:solidFill>
                            <a:schemeClr val="tx1">
                              <a:lumMod val="75000"/>
                              <a:lumOff val="25000"/>
                            </a:schemeClr>
                          </a:solidFill>
                        </a:rPr>
                        <a:t>German expressionism </a:t>
                      </a:r>
                    </a:p>
                  </a:txBody>
                  <a:tcPr marL="178621" marR="92883" marT="92883" marB="92883">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tc>
                  <a:txBody>
                    <a:bodyPr/>
                    <a:lstStyle/>
                    <a:p>
                      <a:r>
                        <a:rPr lang="en-GB" sz="1800" dirty="0">
                          <a:solidFill>
                            <a:schemeClr val="tx1">
                              <a:lumMod val="75000"/>
                              <a:lumOff val="25000"/>
                            </a:schemeClr>
                          </a:solidFill>
                        </a:rPr>
                        <a:t>Soviet Constructivism </a:t>
                      </a:r>
                    </a:p>
                  </a:txBody>
                  <a:tcPr marL="178621" marR="92883" marT="92883" marB="92883">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tc>
                  <a:txBody>
                    <a:bodyPr/>
                    <a:lstStyle/>
                    <a:p>
                      <a:r>
                        <a:rPr lang="en-GB" sz="1800" dirty="0">
                          <a:solidFill>
                            <a:schemeClr val="tx1">
                              <a:lumMod val="75000"/>
                              <a:lumOff val="25000"/>
                            </a:schemeClr>
                          </a:solidFill>
                        </a:rPr>
                        <a:t>French New Wave </a:t>
                      </a:r>
                    </a:p>
                  </a:txBody>
                  <a:tcPr marL="178621" marR="92883" marT="92883" marB="92883">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tc>
                  <a:txBody>
                    <a:bodyPr/>
                    <a:lstStyle/>
                    <a:p>
                      <a:r>
                        <a:rPr lang="en-GB" sz="1800" dirty="0">
                          <a:solidFill>
                            <a:schemeClr val="tx1">
                              <a:lumMod val="75000"/>
                              <a:lumOff val="25000"/>
                            </a:schemeClr>
                          </a:solidFill>
                        </a:rPr>
                        <a:t>N/A </a:t>
                      </a:r>
                    </a:p>
                  </a:txBody>
                  <a:tcPr marL="178621" marR="92883" marT="92883" marB="92883">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tc>
                  <a:txBody>
                    <a:bodyPr/>
                    <a:lstStyle/>
                    <a:p>
                      <a:r>
                        <a:rPr lang="en-GB" sz="1800" dirty="0">
                          <a:solidFill>
                            <a:schemeClr val="tx1">
                              <a:lumMod val="75000"/>
                              <a:lumOff val="25000"/>
                            </a:schemeClr>
                          </a:solidFill>
                        </a:rPr>
                        <a:t>Classic Hollywood </a:t>
                      </a:r>
                    </a:p>
                  </a:txBody>
                  <a:tcPr marL="178621" marR="92883" marT="92883" marB="92883">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extLst>
                  <a:ext uri="{0D108BD9-81ED-4DB2-BD59-A6C34878D82A}">
                    <a16:rowId xmlns:a16="http://schemas.microsoft.com/office/drawing/2014/main" val="1927177453"/>
                  </a:ext>
                </a:extLst>
              </a:tr>
              <a:tr h="876586">
                <a:tc>
                  <a:txBody>
                    <a:bodyPr/>
                    <a:lstStyle/>
                    <a:p>
                      <a:r>
                        <a:rPr lang="en-GB" sz="1800" dirty="0">
                          <a:solidFill>
                            <a:schemeClr val="tx1">
                              <a:lumMod val="75000"/>
                              <a:lumOff val="25000"/>
                            </a:schemeClr>
                          </a:solidFill>
                        </a:rPr>
                        <a:t>PRACTITIONER </a:t>
                      </a:r>
                    </a:p>
                    <a:p>
                      <a:r>
                        <a:rPr lang="en-GB" sz="1800" dirty="0">
                          <a:solidFill>
                            <a:schemeClr val="tx1">
                              <a:lumMod val="75000"/>
                              <a:lumOff val="25000"/>
                            </a:schemeClr>
                          </a:solidFill>
                        </a:rPr>
                        <a:t>INFLUENCE (S)</a:t>
                      </a:r>
                    </a:p>
                  </a:txBody>
                  <a:tcPr marL="178621" marR="92883" marT="92883" marB="92883">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tc>
                  <a:txBody>
                    <a:bodyPr/>
                    <a:lstStyle/>
                    <a:p>
                      <a:pPr lvl="0">
                        <a:buNone/>
                      </a:pPr>
                      <a:r>
                        <a:rPr lang="en-GB" sz="1800" b="0" i="0" u="none" strike="noStrike" noProof="0" dirty="0">
                          <a:solidFill>
                            <a:srgbClr val="000000"/>
                          </a:solidFill>
                          <a:latin typeface="Calibri"/>
                        </a:rPr>
                        <a:t>    Robert Wiene</a:t>
                      </a:r>
                      <a:endParaRPr lang="en-US" dirty="0"/>
                    </a:p>
                  </a:txBody>
                  <a:tcPr marL="178621" marR="92883" marT="92883" marB="92883">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tc>
                  <a:txBody>
                    <a:bodyPr/>
                    <a:lstStyle/>
                    <a:p>
                      <a:r>
                        <a:rPr lang="en-GB" sz="1800" dirty="0">
                          <a:solidFill>
                            <a:schemeClr val="tx1">
                              <a:lumMod val="75000"/>
                              <a:lumOff val="25000"/>
                            </a:schemeClr>
                          </a:solidFill>
                        </a:rPr>
                        <a:t>Monty Python </a:t>
                      </a:r>
                    </a:p>
                  </a:txBody>
                  <a:tcPr marL="178621" marR="92883" marT="92883" marB="92883">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tc>
                  <a:txBody>
                    <a:bodyPr/>
                    <a:lstStyle/>
                    <a:p>
                      <a:r>
                        <a:rPr lang="en-GB" sz="1800" dirty="0">
                          <a:solidFill>
                            <a:schemeClr val="tx1">
                              <a:lumMod val="75000"/>
                              <a:lumOff val="25000"/>
                            </a:schemeClr>
                          </a:solidFill>
                        </a:rPr>
                        <a:t>Jean – Luc </a:t>
                      </a:r>
                    </a:p>
                    <a:p>
                      <a:pPr lvl="0">
                        <a:buNone/>
                      </a:pPr>
                      <a:r>
                        <a:rPr lang="en-GB" sz="1800" dirty="0">
                          <a:solidFill>
                            <a:schemeClr val="tx1">
                              <a:lumMod val="75000"/>
                              <a:lumOff val="25000"/>
                            </a:schemeClr>
                          </a:solidFill>
                        </a:rPr>
                        <a:t>Godard </a:t>
                      </a:r>
                    </a:p>
                  </a:txBody>
                  <a:tcPr marL="178621" marR="92883" marT="92883" marB="92883">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tc>
                  <a:txBody>
                    <a:bodyPr/>
                    <a:lstStyle/>
                    <a:p>
                      <a:r>
                        <a:rPr lang="en-GB" sz="1800" dirty="0">
                          <a:solidFill>
                            <a:schemeClr val="tx1">
                              <a:lumMod val="75000"/>
                              <a:lumOff val="25000"/>
                            </a:schemeClr>
                          </a:solidFill>
                        </a:rPr>
                        <a:t>Ruben Fleischer                                                     </a:t>
                      </a:r>
                    </a:p>
                  </a:txBody>
                  <a:tcPr marL="178621" marR="92883" marT="92883" marB="92883">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tc>
                  <a:txBody>
                    <a:bodyPr/>
                    <a:lstStyle/>
                    <a:p>
                      <a:endParaRPr lang="en-GB" sz="1100" dirty="0">
                        <a:solidFill>
                          <a:schemeClr val="tx1">
                            <a:lumMod val="75000"/>
                            <a:lumOff val="25000"/>
                          </a:schemeClr>
                        </a:solidFill>
                      </a:endParaRPr>
                    </a:p>
                  </a:txBody>
                  <a:tcPr marL="178621" marR="92883" marT="92883" marB="92883">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extLst>
                  <a:ext uri="{0D108BD9-81ED-4DB2-BD59-A6C34878D82A}">
                    <a16:rowId xmlns:a16="http://schemas.microsoft.com/office/drawing/2014/main" val="658945049"/>
                  </a:ext>
                </a:extLst>
              </a:tr>
              <a:tr h="1134405">
                <a:tc>
                  <a:txBody>
                    <a:bodyPr/>
                    <a:lstStyle/>
                    <a:p>
                      <a:r>
                        <a:rPr lang="en-GB" sz="1800" dirty="0">
                          <a:solidFill>
                            <a:schemeClr val="tx1">
                              <a:lumMod val="75000"/>
                              <a:lumOff val="25000"/>
                            </a:schemeClr>
                          </a:solidFill>
                        </a:rPr>
                        <a:t>TARGET AUDIENCE</a:t>
                      </a:r>
                    </a:p>
                  </a:txBody>
                  <a:tcPr marL="178621" marR="92883" marT="92883" marB="92883">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tc>
                  <a:txBody>
                    <a:bodyPr/>
                    <a:lstStyle/>
                    <a:p>
                      <a:r>
                        <a:rPr lang="en-GB" sz="1800" dirty="0">
                          <a:solidFill>
                            <a:schemeClr val="tx1">
                              <a:lumMod val="75000"/>
                              <a:lumOff val="25000"/>
                            </a:schemeClr>
                          </a:solidFill>
                        </a:rPr>
                        <a:t>Young adults </a:t>
                      </a:r>
                    </a:p>
                  </a:txBody>
                  <a:tcPr marL="178621" marR="92883" marT="92883" marB="92883">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tc>
                  <a:txBody>
                    <a:bodyPr/>
                    <a:lstStyle/>
                    <a:p>
                      <a:r>
                        <a:rPr lang="en-GB" sz="1800" dirty="0">
                          <a:solidFill>
                            <a:schemeClr val="tx1">
                              <a:lumMod val="75000"/>
                              <a:lumOff val="25000"/>
                            </a:schemeClr>
                          </a:solidFill>
                        </a:rPr>
                        <a:t>Adults and young  people </a:t>
                      </a:r>
                    </a:p>
                  </a:txBody>
                  <a:tcPr marL="178621" marR="92883" marT="92883" marB="92883">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tc>
                  <a:txBody>
                    <a:bodyPr/>
                    <a:lstStyle/>
                    <a:p>
                      <a:r>
                        <a:rPr lang="en-GB" sz="1800" dirty="0">
                          <a:solidFill>
                            <a:schemeClr val="tx1">
                              <a:lumMod val="75000"/>
                              <a:lumOff val="25000"/>
                            </a:schemeClr>
                          </a:solidFill>
                        </a:rPr>
                        <a:t>Teenagers and young people </a:t>
                      </a:r>
                    </a:p>
                  </a:txBody>
                  <a:tcPr marL="178621" marR="92883" marT="92883" marB="92883">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tc>
                  <a:txBody>
                    <a:bodyPr/>
                    <a:lstStyle/>
                    <a:p>
                      <a:r>
                        <a:rPr lang="en-GB" sz="1800" dirty="0">
                          <a:solidFill>
                            <a:schemeClr val="tx1">
                              <a:lumMod val="75000"/>
                              <a:lumOff val="25000"/>
                            </a:schemeClr>
                          </a:solidFill>
                        </a:rPr>
                        <a:t>Teens </a:t>
                      </a:r>
                    </a:p>
                  </a:txBody>
                  <a:tcPr marL="178621" marR="92883" marT="92883" marB="92883">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tc>
                  <a:txBody>
                    <a:bodyPr/>
                    <a:lstStyle/>
                    <a:p>
                      <a:endParaRPr lang="en-GB" sz="1100">
                        <a:solidFill>
                          <a:schemeClr val="tx1">
                            <a:lumMod val="75000"/>
                            <a:lumOff val="25000"/>
                          </a:schemeClr>
                        </a:solidFill>
                      </a:endParaRPr>
                    </a:p>
                  </a:txBody>
                  <a:tcPr marL="178621" marR="92883" marT="92883" marB="92883">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extLst>
                  <a:ext uri="{0D108BD9-81ED-4DB2-BD59-A6C34878D82A}">
                    <a16:rowId xmlns:a16="http://schemas.microsoft.com/office/drawing/2014/main" val="683673526"/>
                  </a:ext>
                </a:extLst>
              </a:tr>
              <a:tr h="550015">
                <a:tc>
                  <a:txBody>
                    <a:bodyPr/>
                    <a:lstStyle/>
                    <a:p>
                      <a:r>
                        <a:rPr lang="en-GB" sz="1800" dirty="0">
                          <a:solidFill>
                            <a:schemeClr val="tx1">
                              <a:lumMod val="75000"/>
                              <a:lumOff val="25000"/>
                            </a:schemeClr>
                          </a:solidFill>
                        </a:rPr>
                        <a:t>PRODUCTION SCALE</a:t>
                      </a:r>
                    </a:p>
                  </a:txBody>
                  <a:tcPr marL="178621" marR="92883" marT="92883" marB="92883">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tc>
                  <a:txBody>
                    <a:bodyPr/>
                    <a:lstStyle/>
                    <a:p>
                      <a:r>
                        <a:rPr lang="en-GB" sz="1800" dirty="0">
                          <a:solidFill>
                            <a:schemeClr val="tx1">
                              <a:lumMod val="75000"/>
                              <a:lumOff val="25000"/>
                            </a:schemeClr>
                          </a:solidFill>
                        </a:rPr>
                        <a:t>Small </a:t>
                      </a:r>
                    </a:p>
                  </a:txBody>
                  <a:tcPr marL="178621" marR="92883" marT="92883" marB="92883">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tc>
                  <a:txBody>
                    <a:bodyPr/>
                    <a:lstStyle/>
                    <a:p>
                      <a:r>
                        <a:rPr lang="en-GB" sz="1800" dirty="0">
                          <a:solidFill>
                            <a:schemeClr val="tx1">
                              <a:lumMod val="75000"/>
                              <a:lumOff val="25000"/>
                            </a:schemeClr>
                          </a:solidFill>
                        </a:rPr>
                        <a:t>Medium </a:t>
                      </a:r>
                    </a:p>
                  </a:txBody>
                  <a:tcPr marL="178621" marR="92883" marT="92883" marB="92883">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tc>
                  <a:txBody>
                    <a:bodyPr/>
                    <a:lstStyle/>
                    <a:p>
                      <a:r>
                        <a:rPr lang="en-GB" sz="1800" dirty="0">
                          <a:solidFill>
                            <a:schemeClr val="tx1">
                              <a:lumMod val="75000"/>
                              <a:lumOff val="25000"/>
                            </a:schemeClr>
                          </a:solidFill>
                        </a:rPr>
                        <a:t>Large scale </a:t>
                      </a:r>
                    </a:p>
                  </a:txBody>
                  <a:tcPr marL="178621" marR="92883" marT="92883" marB="92883">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tc>
                  <a:txBody>
                    <a:bodyPr/>
                    <a:lstStyle/>
                    <a:p>
                      <a:r>
                        <a:rPr lang="en-GB" sz="1800" dirty="0">
                          <a:solidFill>
                            <a:schemeClr val="tx1">
                              <a:lumMod val="75000"/>
                              <a:lumOff val="25000"/>
                            </a:schemeClr>
                          </a:solidFill>
                        </a:rPr>
                        <a:t>small</a:t>
                      </a:r>
                    </a:p>
                  </a:txBody>
                  <a:tcPr marL="178621" marR="92883" marT="92883" marB="92883">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tc>
                  <a:txBody>
                    <a:bodyPr/>
                    <a:lstStyle/>
                    <a:p>
                      <a:endParaRPr lang="en-GB" sz="1100">
                        <a:solidFill>
                          <a:schemeClr val="tx1">
                            <a:lumMod val="75000"/>
                            <a:lumOff val="25000"/>
                          </a:schemeClr>
                        </a:solidFill>
                      </a:endParaRPr>
                    </a:p>
                  </a:txBody>
                  <a:tcPr marL="178621" marR="92883" marT="92883" marB="92883">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extLst>
                  <a:ext uri="{0D108BD9-81ED-4DB2-BD59-A6C34878D82A}">
                    <a16:rowId xmlns:a16="http://schemas.microsoft.com/office/drawing/2014/main" val="1036454584"/>
                  </a:ext>
                </a:extLst>
              </a:tr>
              <a:tr h="1375037">
                <a:tc>
                  <a:txBody>
                    <a:bodyPr/>
                    <a:lstStyle/>
                    <a:p>
                      <a:r>
                        <a:rPr lang="en-GB" sz="1800" dirty="0">
                          <a:solidFill>
                            <a:schemeClr val="tx1">
                              <a:lumMod val="75000"/>
                              <a:lumOff val="25000"/>
                            </a:schemeClr>
                          </a:solidFill>
                        </a:rPr>
                        <a:t>KEY THEMES/ISSUES</a:t>
                      </a:r>
                    </a:p>
                  </a:txBody>
                  <a:tcPr marL="178621" marR="92883" marT="92883" marB="92883">
                    <a:lnL w="12700" cmpd="sng">
                      <a:noFill/>
                      <a:prstDash val="solid"/>
                    </a:lnL>
                    <a:lnR w="12700" cmpd="sng">
                      <a:noFill/>
                      <a:prstDash val="solid"/>
                    </a:lnR>
                    <a:lnT w="19050" cap="flat" cmpd="sng" algn="ctr">
                      <a:solidFill>
                        <a:srgbClr val="FFFFFF"/>
                      </a:solidFill>
                      <a:prstDash val="solid"/>
                    </a:lnT>
                    <a:lnB w="12700" cmpd="sng">
                      <a:noFill/>
                      <a:prstDash val="solid"/>
                    </a:lnB>
                    <a:solidFill>
                      <a:srgbClr val="B4BCBE">
                        <a:alpha val="34902"/>
                      </a:srgbClr>
                    </a:solidFill>
                  </a:tcPr>
                </a:tc>
                <a:tc>
                  <a:txBody>
                    <a:bodyPr/>
                    <a:lstStyle/>
                    <a:p>
                      <a:r>
                        <a:rPr lang="en-GB" sz="1800" dirty="0">
                          <a:solidFill>
                            <a:schemeClr val="tx1">
                              <a:lumMod val="75000"/>
                              <a:lumOff val="25000"/>
                            </a:schemeClr>
                          </a:solidFill>
                        </a:rPr>
                        <a:t>Love , betrayal , heartbreak</a:t>
                      </a:r>
                    </a:p>
                  </a:txBody>
                  <a:tcPr marL="178621" marR="92883" marT="92883" marB="92883">
                    <a:lnL w="12700" cmpd="sng">
                      <a:noFill/>
                      <a:prstDash val="solid"/>
                    </a:lnL>
                    <a:lnR w="12700" cmpd="sng">
                      <a:noFill/>
                      <a:prstDash val="solid"/>
                    </a:lnR>
                    <a:lnT w="19050" cap="flat" cmpd="sng" algn="ctr">
                      <a:solidFill>
                        <a:srgbClr val="FFFFFF"/>
                      </a:solidFill>
                      <a:prstDash val="solid"/>
                    </a:lnT>
                    <a:lnB w="12700" cmpd="sng">
                      <a:noFill/>
                      <a:prstDash val="solid"/>
                    </a:lnB>
                    <a:solidFill>
                      <a:srgbClr val="B4BCBE">
                        <a:alpha val="34902"/>
                      </a:srgbClr>
                    </a:solidFill>
                  </a:tcPr>
                </a:tc>
                <a:tc>
                  <a:txBody>
                    <a:bodyPr/>
                    <a:lstStyle/>
                    <a:p>
                      <a:r>
                        <a:rPr lang="en-GB" sz="1800" dirty="0">
                          <a:solidFill>
                            <a:schemeClr val="tx1">
                              <a:lumMod val="75000"/>
                              <a:lumOff val="25000"/>
                            </a:schemeClr>
                          </a:solidFill>
                        </a:rPr>
                        <a:t>Ownership , pointless arguments </a:t>
                      </a:r>
                    </a:p>
                  </a:txBody>
                  <a:tcPr marL="178621" marR="92883" marT="92883" marB="92883">
                    <a:lnL w="12700" cmpd="sng">
                      <a:noFill/>
                      <a:prstDash val="solid"/>
                    </a:lnL>
                    <a:lnR w="12700" cmpd="sng">
                      <a:noFill/>
                      <a:prstDash val="solid"/>
                    </a:lnR>
                    <a:lnT w="19050" cap="flat" cmpd="sng" algn="ctr">
                      <a:solidFill>
                        <a:srgbClr val="FFFFFF"/>
                      </a:solidFill>
                      <a:prstDash val="solid"/>
                    </a:lnT>
                    <a:lnB w="12700" cmpd="sng">
                      <a:noFill/>
                      <a:prstDash val="solid"/>
                    </a:lnB>
                    <a:solidFill>
                      <a:srgbClr val="B4BCBE">
                        <a:alpha val="34902"/>
                      </a:srgbClr>
                    </a:solidFill>
                  </a:tcPr>
                </a:tc>
                <a:tc>
                  <a:txBody>
                    <a:bodyPr/>
                    <a:lstStyle/>
                    <a:p>
                      <a:r>
                        <a:rPr lang="en-GB" sz="1800" dirty="0">
                          <a:solidFill>
                            <a:schemeClr val="tx1">
                              <a:lumMod val="75000"/>
                              <a:lumOff val="25000"/>
                            </a:schemeClr>
                          </a:solidFill>
                        </a:rPr>
                        <a:t>Conflict , forbidden love </a:t>
                      </a:r>
                    </a:p>
                  </a:txBody>
                  <a:tcPr marL="178621" marR="92883" marT="92883" marB="92883">
                    <a:lnL w="12700" cmpd="sng">
                      <a:noFill/>
                      <a:prstDash val="solid"/>
                    </a:lnL>
                    <a:lnR w="12700" cmpd="sng">
                      <a:noFill/>
                      <a:prstDash val="solid"/>
                    </a:lnR>
                    <a:lnT w="19050" cap="flat" cmpd="sng" algn="ctr">
                      <a:solidFill>
                        <a:srgbClr val="FFFFFF"/>
                      </a:solidFill>
                      <a:prstDash val="solid"/>
                    </a:lnT>
                    <a:lnB w="12700" cmpd="sng">
                      <a:noFill/>
                      <a:prstDash val="solid"/>
                    </a:lnB>
                    <a:solidFill>
                      <a:srgbClr val="B4BCBE">
                        <a:alpha val="34902"/>
                      </a:srgbClr>
                    </a:solidFill>
                  </a:tcPr>
                </a:tc>
                <a:tc>
                  <a:txBody>
                    <a:bodyPr/>
                    <a:lstStyle/>
                    <a:p>
                      <a:r>
                        <a:rPr lang="en-GB" sz="1800" dirty="0">
                          <a:solidFill>
                            <a:schemeClr val="tx1">
                              <a:lumMod val="75000"/>
                              <a:lumOff val="25000"/>
                            </a:schemeClr>
                          </a:solidFill>
                        </a:rPr>
                        <a:t> Resurrection , adjusting to the modern era </a:t>
                      </a:r>
                    </a:p>
                  </a:txBody>
                  <a:tcPr marL="178621" marR="92883" marT="92883" marB="92883">
                    <a:lnL w="12700" cmpd="sng">
                      <a:noFill/>
                      <a:prstDash val="solid"/>
                    </a:lnL>
                    <a:lnR w="12700" cmpd="sng">
                      <a:noFill/>
                      <a:prstDash val="solid"/>
                    </a:lnR>
                    <a:lnT w="19050" cap="flat" cmpd="sng" algn="ctr">
                      <a:solidFill>
                        <a:srgbClr val="FFFFFF"/>
                      </a:solidFill>
                      <a:prstDash val="solid"/>
                    </a:lnT>
                    <a:lnB w="12700" cmpd="sng">
                      <a:noFill/>
                      <a:prstDash val="solid"/>
                    </a:lnB>
                    <a:solidFill>
                      <a:srgbClr val="B4BCBE">
                        <a:alpha val="34902"/>
                      </a:srgbClr>
                    </a:solidFill>
                  </a:tcPr>
                </a:tc>
                <a:tc>
                  <a:txBody>
                    <a:bodyPr/>
                    <a:lstStyle/>
                    <a:p>
                      <a:endParaRPr lang="en-GB" sz="1100" dirty="0">
                        <a:solidFill>
                          <a:schemeClr val="tx1">
                            <a:lumMod val="75000"/>
                            <a:lumOff val="25000"/>
                          </a:schemeClr>
                        </a:solidFill>
                      </a:endParaRPr>
                    </a:p>
                  </a:txBody>
                  <a:tcPr marL="178621" marR="92883" marT="92883" marB="92883">
                    <a:lnL w="12700" cmpd="sng">
                      <a:noFill/>
                      <a:prstDash val="solid"/>
                    </a:lnL>
                    <a:lnR w="12700" cmpd="sng">
                      <a:noFill/>
                      <a:prstDash val="solid"/>
                    </a:lnR>
                    <a:lnT w="19050" cap="flat" cmpd="sng" algn="ctr">
                      <a:solidFill>
                        <a:srgbClr val="FFFFFF"/>
                      </a:solidFill>
                      <a:prstDash val="solid"/>
                    </a:lnT>
                    <a:lnB w="12700" cmpd="sng">
                      <a:noFill/>
                      <a:prstDash val="solid"/>
                    </a:lnB>
                    <a:solidFill>
                      <a:srgbClr val="B4BCBE">
                        <a:alpha val="34902"/>
                      </a:srgbClr>
                    </a:solidFill>
                  </a:tcPr>
                </a:tc>
                <a:extLst>
                  <a:ext uri="{0D108BD9-81ED-4DB2-BD59-A6C34878D82A}">
                    <a16:rowId xmlns:a16="http://schemas.microsoft.com/office/drawing/2014/main" val="758311007"/>
                  </a:ext>
                </a:extLst>
              </a:tr>
            </a:tbl>
          </a:graphicData>
        </a:graphic>
      </p:graphicFrame>
      <p:sp>
        <p:nvSpPr>
          <p:cNvPr id="3" name="TextBox 2">
            <a:extLst>
              <a:ext uri="{FF2B5EF4-FFF2-40B4-BE49-F238E27FC236}">
                <a16:creationId xmlns:a16="http://schemas.microsoft.com/office/drawing/2014/main" id="{A003A033-35A9-488E-A807-063DEBAD06A4}"/>
              </a:ext>
            </a:extLst>
          </p:cNvPr>
          <p:cNvSpPr txBox="1"/>
          <p:nvPr/>
        </p:nvSpPr>
        <p:spPr>
          <a:xfrm>
            <a:off x="8525443" y="918997"/>
            <a:ext cx="2728823"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cs typeface="Calibri"/>
              </a:rPr>
              <a:t>Writing </a:t>
            </a:r>
          </a:p>
        </p:txBody>
      </p:sp>
      <p:sp>
        <p:nvSpPr>
          <p:cNvPr id="6" name="TextBox 5">
            <a:extLst>
              <a:ext uri="{FF2B5EF4-FFF2-40B4-BE49-F238E27FC236}">
                <a16:creationId xmlns:a16="http://schemas.microsoft.com/office/drawing/2014/main" id="{37865721-9745-4C0E-9F0B-EB54A71053ED}"/>
              </a:ext>
            </a:extLst>
          </p:cNvPr>
          <p:cNvSpPr txBox="1"/>
          <p:nvPr/>
        </p:nvSpPr>
        <p:spPr>
          <a:xfrm>
            <a:off x="8230432" y="5197838"/>
            <a:ext cx="2743200"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cs typeface="Calibri"/>
              </a:rPr>
              <a:t>Young women </a:t>
            </a:r>
          </a:p>
        </p:txBody>
      </p:sp>
      <p:sp>
        <p:nvSpPr>
          <p:cNvPr id="7" name="TextBox 6">
            <a:extLst>
              <a:ext uri="{FF2B5EF4-FFF2-40B4-BE49-F238E27FC236}">
                <a16:creationId xmlns:a16="http://schemas.microsoft.com/office/drawing/2014/main" id="{475CDEC8-7334-440D-89AE-AC20E5597318}"/>
              </a:ext>
            </a:extLst>
          </p:cNvPr>
          <p:cNvSpPr txBox="1"/>
          <p:nvPr/>
        </p:nvSpPr>
        <p:spPr>
          <a:xfrm>
            <a:off x="8637733" y="3682921"/>
            <a:ext cx="1556479"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cs typeface="Calibri"/>
              </a:rPr>
              <a:t>Orson Welles</a:t>
            </a:r>
          </a:p>
        </p:txBody>
      </p:sp>
      <p:sp>
        <p:nvSpPr>
          <p:cNvPr id="8" name="TextBox 7">
            <a:extLst>
              <a:ext uri="{FF2B5EF4-FFF2-40B4-BE49-F238E27FC236}">
                <a16:creationId xmlns:a16="http://schemas.microsoft.com/office/drawing/2014/main" id="{2426737B-67AD-4A01-93FD-9CB8AA697FAB}"/>
              </a:ext>
            </a:extLst>
          </p:cNvPr>
          <p:cNvSpPr txBox="1"/>
          <p:nvPr/>
        </p:nvSpPr>
        <p:spPr>
          <a:xfrm>
            <a:off x="7591693" y="6484287"/>
            <a:ext cx="3904937"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cs typeface="Calibri"/>
              </a:rPr>
              <a:t>Female liberation , wealth, compassion </a:t>
            </a:r>
          </a:p>
        </p:txBody>
      </p:sp>
      <p:sp>
        <p:nvSpPr>
          <p:cNvPr id="9" name="TextBox 8">
            <a:extLst>
              <a:ext uri="{FF2B5EF4-FFF2-40B4-BE49-F238E27FC236}">
                <a16:creationId xmlns:a16="http://schemas.microsoft.com/office/drawing/2014/main" id="{A273564E-EF49-4410-A58F-110D4AEA0A38}"/>
              </a:ext>
            </a:extLst>
          </p:cNvPr>
          <p:cNvSpPr txBox="1"/>
          <p:nvPr/>
        </p:nvSpPr>
        <p:spPr>
          <a:xfrm>
            <a:off x="8280192" y="5962962"/>
            <a:ext cx="1606446"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cs typeface="Calibri"/>
              </a:rPr>
              <a:t>Small budget</a:t>
            </a:r>
          </a:p>
        </p:txBody>
      </p:sp>
    </p:spTree>
    <p:extLst>
      <p:ext uri="{BB962C8B-B14F-4D97-AF65-F5344CB8AC3E}">
        <p14:creationId xmlns:p14="http://schemas.microsoft.com/office/powerpoint/2010/main" val="2119345660"/>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docProps/app.xml><?xml version="1.0" encoding="utf-8"?>
<Properties xmlns="http://schemas.openxmlformats.org/officeDocument/2006/extended-properties" xmlns:vt="http://schemas.openxmlformats.org/officeDocument/2006/docPropsVTypes">
  <TotalTime>50</TotalTime>
  <Words>1015</Words>
  <Application>Microsoft Office PowerPoint</Application>
  <PresentationFormat>Widescreen</PresentationFormat>
  <Paragraphs>111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IB Film</vt:lpstr>
      <vt:lpstr>Assessment Structure :  4 Units</vt:lpstr>
      <vt:lpstr>Assessment Context:  Film Portfolio  </vt:lpstr>
      <vt:lpstr>Film reel = Max Length 9 minutes Long</vt:lpstr>
      <vt:lpstr>The Roles : Film Portfolio</vt:lpstr>
      <vt:lpstr>The Task : Evidencing Roles 1 and 2</vt:lpstr>
      <vt:lpstr>The Process</vt:lpstr>
      <vt:lpstr>Initial Statement of Film Maker Intentions (1 and 2) </vt:lpstr>
      <vt:lpstr>PowerPoint Presentation</vt:lpstr>
      <vt:lpstr>What the examiner is looking for* : </vt:lpstr>
      <vt:lpstr>Your work for this assessment task must not:  </vt:lpstr>
      <vt:lpstr>Copyright Issues</vt:lpstr>
      <vt:lpstr>Deadline for this half term: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IB Film</dc:title>
  <dc:creator>lynne magowan</dc:creator>
  <cp:lastModifiedBy>Lynne Magowan</cp:lastModifiedBy>
  <cp:revision>148</cp:revision>
  <dcterms:created xsi:type="dcterms:W3CDTF">2019-01-06T15:57:43Z</dcterms:created>
  <dcterms:modified xsi:type="dcterms:W3CDTF">2019-01-17T09:26:12Z</dcterms:modified>
</cp:coreProperties>
</file>