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73" r:id="rId2"/>
    <p:sldId id="256" r:id="rId3"/>
    <p:sldId id="262" r:id="rId4"/>
    <p:sldId id="257" r:id="rId5"/>
    <p:sldId id="263" r:id="rId6"/>
    <p:sldId id="264" r:id="rId7"/>
    <p:sldId id="258" r:id="rId8"/>
    <p:sldId id="265" r:id="rId9"/>
    <p:sldId id="266" r:id="rId10"/>
    <p:sldId id="267" r:id="rId11"/>
    <p:sldId id="259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96" d="100"/>
          <a:sy n="96" d="100"/>
        </p:scale>
        <p:origin x="-63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CDAFBE0F-61C2-4BAC-BC02-EEDA8056BA3C}" type="datetimeFigureOut">
              <a:rPr lang="en-GB" smtClean="0"/>
              <a:t>17/05/2018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FE9E59E-B41F-4D67-BB51-968230C4B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9645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FBE0F-61C2-4BAC-BC02-EEDA8056BA3C}" type="datetimeFigureOut">
              <a:rPr lang="en-GB" smtClean="0"/>
              <a:t>17/05/2018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9E59E-B41F-4D67-BB51-968230C4B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3049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FBE0F-61C2-4BAC-BC02-EEDA8056BA3C}" type="datetimeFigureOut">
              <a:rPr lang="en-GB" smtClean="0"/>
              <a:t>17/05/2018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9E59E-B41F-4D67-BB51-968230C4B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44673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FBE0F-61C2-4BAC-BC02-EEDA8056BA3C}" type="datetimeFigureOut">
              <a:rPr lang="en-GB" smtClean="0"/>
              <a:t>17/05/2018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9E59E-B41F-4D67-BB51-968230C4B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62045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FBE0F-61C2-4BAC-BC02-EEDA8056BA3C}" type="datetimeFigureOut">
              <a:rPr lang="en-GB" smtClean="0"/>
              <a:t>17/05/2018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9E59E-B41F-4D67-BB51-968230C4B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18766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FBE0F-61C2-4BAC-BC02-EEDA8056BA3C}" type="datetimeFigureOut">
              <a:rPr lang="en-GB" smtClean="0"/>
              <a:t>17/05/2018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9E59E-B41F-4D67-BB51-968230C4B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3102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FBE0F-61C2-4BAC-BC02-EEDA8056BA3C}" type="datetimeFigureOut">
              <a:rPr lang="en-GB" smtClean="0"/>
              <a:t>17/05/2018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9E59E-B41F-4D67-BB51-968230C4B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62386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FBE0F-61C2-4BAC-BC02-EEDA8056BA3C}" type="datetimeFigureOut">
              <a:rPr lang="en-GB" smtClean="0"/>
              <a:t>17/05/2018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9E59E-B41F-4D67-BB51-968230C4B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57169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FBE0F-61C2-4BAC-BC02-EEDA8056BA3C}" type="datetimeFigureOut">
              <a:rPr lang="en-GB" smtClean="0"/>
              <a:t>17/05/2018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9E59E-B41F-4D67-BB51-968230C4B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0936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FBE0F-61C2-4BAC-BC02-EEDA8056BA3C}" type="datetimeFigureOut">
              <a:rPr lang="en-GB" smtClean="0"/>
              <a:t>17/05/2018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9E59E-B41F-4D67-BB51-968230C4B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5053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FBE0F-61C2-4BAC-BC02-EEDA8056BA3C}" type="datetimeFigureOut">
              <a:rPr lang="en-GB" smtClean="0"/>
              <a:t>17/05/2018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9E59E-B41F-4D67-BB51-968230C4B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2517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FBE0F-61C2-4BAC-BC02-EEDA8056BA3C}" type="datetimeFigureOut">
              <a:rPr lang="en-GB" smtClean="0"/>
              <a:t>17/05/2018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9E59E-B41F-4D67-BB51-968230C4B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263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FBE0F-61C2-4BAC-BC02-EEDA8056BA3C}" type="datetimeFigureOut">
              <a:rPr lang="en-GB" smtClean="0"/>
              <a:t>17/05/2018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9E59E-B41F-4D67-BB51-968230C4B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8024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FBE0F-61C2-4BAC-BC02-EEDA8056BA3C}" type="datetimeFigureOut">
              <a:rPr lang="en-GB" smtClean="0"/>
              <a:t>17/05/2018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9E59E-B41F-4D67-BB51-968230C4B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6126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FBE0F-61C2-4BAC-BC02-EEDA8056BA3C}" type="datetimeFigureOut">
              <a:rPr lang="en-GB" smtClean="0"/>
              <a:t>17/05/2018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9E59E-B41F-4D67-BB51-968230C4B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8633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FBE0F-61C2-4BAC-BC02-EEDA8056BA3C}" type="datetimeFigureOut">
              <a:rPr lang="en-GB" smtClean="0"/>
              <a:t>17/05/2018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9E59E-B41F-4D67-BB51-968230C4B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0311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FBE0F-61C2-4BAC-BC02-EEDA8056BA3C}" type="datetimeFigureOut">
              <a:rPr lang="en-GB" smtClean="0"/>
              <a:t>17/05/2018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9E59E-B41F-4D67-BB51-968230C4B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794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CDAFBE0F-61C2-4BAC-BC02-EEDA8056BA3C}" type="datetimeFigureOut">
              <a:rPr lang="en-GB" smtClean="0"/>
              <a:t>17/05/2018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FE9E59E-B41F-4D67-BB51-968230C4B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1391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Audience Reception Theory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774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Factors to influence framing.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768" y="2500469"/>
            <a:ext cx="8825659" cy="3416300"/>
          </a:xfrm>
        </p:spPr>
        <p:txBody>
          <a:bodyPr>
            <a:normAutofit lnSpcReduction="10000"/>
          </a:bodyPr>
          <a:lstStyle/>
          <a:p>
            <a:r>
              <a:rPr lang="en-GB" sz="2800" dirty="0" smtClean="0"/>
              <a:t>Politics</a:t>
            </a:r>
          </a:p>
          <a:p>
            <a:r>
              <a:rPr lang="en-GB" sz="2800" dirty="0" smtClean="0"/>
              <a:t>Gender</a:t>
            </a:r>
          </a:p>
          <a:p>
            <a:r>
              <a:rPr lang="en-GB" sz="2800" dirty="0" smtClean="0"/>
              <a:t>Age </a:t>
            </a:r>
          </a:p>
          <a:p>
            <a:r>
              <a:rPr lang="en-GB" sz="2800" dirty="0" smtClean="0"/>
              <a:t>Religion</a:t>
            </a:r>
          </a:p>
          <a:p>
            <a:r>
              <a:rPr lang="en-GB" sz="2800" dirty="0" smtClean="0"/>
              <a:t>Culture/society (trends)</a:t>
            </a:r>
          </a:p>
          <a:p>
            <a:r>
              <a:rPr lang="en-GB" sz="2800" dirty="0" smtClean="0"/>
              <a:t>Economic issues and the influence of sponsors and money.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04787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Media myth making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011" y="2307286"/>
            <a:ext cx="3687502" cy="42480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The influence of agenda setting and framing can create myths- </a:t>
            </a:r>
            <a:r>
              <a:rPr lang="en-GB" sz="2400" b="1" dirty="0" smtClean="0">
                <a:solidFill>
                  <a:srgbClr val="FF0000"/>
                </a:solidFill>
              </a:rPr>
              <a:t>common beliefs- </a:t>
            </a:r>
            <a:r>
              <a:rPr lang="en-GB" sz="2400" dirty="0" smtClean="0"/>
              <a:t>in the media about how the world should be, the things we value and how we must act to become ‘correct’.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2050" name="Picture 2" descr="Image result for fat shami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38"/>
          <a:stretch/>
        </p:blipFill>
        <p:spPr bwMode="auto">
          <a:xfrm>
            <a:off x="4579020" y="2397439"/>
            <a:ext cx="2741009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773" y="2397440"/>
            <a:ext cx="2737069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30586" y="2309255"/>
            <a:ext cx="1481071" cy="175432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What myths could we see in these two media products?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0268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23" y="28866"/>
            <a:ext cx="11918731" cy="67003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b="1" dirty="0" smtClean="0">
                <a:effectLst/>
              </a:rPr>
              <a:t>MYTH #1. The world is a dangerous place. We need protecting.</a:t>
            </a:r>
          </a:p>
          <a:p>
            <a:pPr marL="0" indent="0">
              <a:buNone/>
            </a:pPr>
            <a:r>
              <a:rPr lang="en-GB" sz="2400" dirty="0" smtClean="0">
                <a:effectLst/>
              </a:rPr>
              <a:t/>
            </a:r>
            <a:br>
              <a:rPr lang="en-GB" sz="2400" dirty="0" smtClean="0">
                <a:effectLst/>
              </a:rPr>
            </a:br>
            <a:r>
              <a:rPr lang="en-GB" sz="2400" b="1" dirty="0" smtClean="0">
                <a:effectLst/>
              </a:rPr>
              <a:t>MYTH #2. Leave it to the experts (usually white men).</a:t>
            </a:r>
            <a:r>
              <a:rPr lang="en-GB" sz="2400" dirty="0" smtClean="0">
                <a:effectLst/>
              </a:rPr>
              <a:t> </a:t>
            </a:r>
          </a:p>
          <a:p>
            <a:pPr marL="0" indent="0">
              <a:buNone/>
            </a:pPr>
            <a:r>
              <a:rPr lang="en-GB" sz="2400" dirty="0" smtClean="0">
                <a:effectLst/>
              </a:rPr>
              <a:t/>
            </a:r>
            <a:br>
              <a:rPr lang="en-GB" sz="2400" dirty="0" smtClean="0">
                <a:effectLst/>
              </a:rPr>
            </a:br>
            <a:r>
              <a:rPr lang="en-GB" sz="2400" b="1" dirty="0" smtClean="0">
                <a:effectLst/>
              </a:rPr>
              <a:t>MYTH #3. The good life consists possessions/money.</a:t>
            </a:r>
            <a:r>
              <a:rPr lang="en-GB" sz="2400" dirty="0" smtClean="0">
                <a:effectLst/>
              </a:rPr>
              <a:t> </a:t>
            </a:r>
          </a:p>
          <a:p>
            <a:pPr marL="0" indent="0">
              <a:buNone/>
            </a:pPr>
            <a:r>
              <a:rPr lang="en-GB" sz="2400" dirty="0" smtClean="0">
                <a:effectLst/>
              </a:rPr>
              <a:t/>
            </a:r>
            <a:br>
              <a:rPr lang="en-GB" sz="2400" dirty="0" smtClean="0">
                <a:effectLst/>
              </a:rPr>
            </a:br>
            <a:r>
              <a:rPr lang="en-GB" sz="2400" b="1" dirty="0" smtClean="0">
                <a:effectLst/>
              </a:rPr>
              <a:t>MYTH#4. Happiness, satisfaction and sex appeal etc. are available with the next consumer purchase.</a:t>
            </a:r>
            <a:r>
              <a:rPr lang="en-GB" sz="2400" dirty="0" smtClean="0">
                <a:effectLst/>
              </a:rPr>
              <a:t> </a:t>
            </a:r>
          </a:p>
          <a:p>
            <a:pPr marL="0" indent="0">
              <a:buNone/>
            </a:pPr>
            <a:r>
              <a:rPr lang="en-GB" sz="2400" dirty="0" smtClean="0">
                <a:effectLst/>
              </a:rPr>
              <a:t/>
            </a:r>
            <a:br>
              <a:rPr lang="en-GB" sz="2400" dirty="0" smtClean="0">
                <a:effectLst/>
              </a:rPr>
            </a:br>
            <a:r>
              <a:rPr lang="en-GB" sz="2400" b="1" dirty="0" smtClean="0">
                <a:effectLst/>
              </a:rPr>
              <a:t>MYTH #5. Your body is not good enough.</a:t>
            </a:r>
            <a:r>
              <a:rPr lang="en-GB" sz="2400" dirty="0" smtClean="0">
                <a:effectLst/>
              </a:rPr>
              <a:t> </a:t>
            </a:r>
          </a:p>
          <a:p>
            <a:pPr marL="0" indent="0">
              <a:buNone/>
            </a:pPr>
            <a:r>
              <a:rPr lang="en-GB" sz="2400" dirty="0" smtClean="0">
                <a:effectLst/>
              </a:rPr>
              <a:t/>
            </a:r>
            <a:br>
              <a:rPr lang="en-GB" sz="2400" dirty="0" smtClean="0">
                <a:effectLst/>
              </a:rPr>
            </a:br>
            <a:r>
              <a:rPr lang="en-GB" sz="2400" b="1" dirty="0" smtClean="0">
                <a:effectLst/>
              </a:rPr>
              <a:t>MYTH #6. Businesses and corporations are concerned for the public welfare.</a:t>
            </a:r>
            <a:r>
              <a:rPr lang="en-GB" sz="2400" dirty="0" smtClean="0">
                <a:effectLst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6123" y="5576551"/>
            <a:ext cx="11918731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Can you think of examples of places these myths are commonly shown?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69655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Conditions of consumption.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252" y="2358801"/>
            <a:ext cx="11247402" cy="34163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800" dirty="0" smtClean="0"/>
              <a:t>So we have media that has been framed and presented to us in order to meet an agenda or support a myth. </a:t>
            </a:r>
          </a:p>
          <a:p>
            <a:pPr marL="0" indent="0">
              <a:buNone/>
            </a:pPr>
            <a:endParaRPr lang="en-GB" sz="2800" dirty="0" smtClean="0"/>
          </a:p>
          <a:p>
            <a:pPr marL="0" indent="0">
              <a:buNone/>
            </a:pPr>
            <a:r>
              <a:rPr lang="en-GB" sz="2800" b="1" dirty="0" smtClean="0"/>
              <a:t>Do we just accept it?</a:t>
            </a:r>
          </a:p>
          <a:p>
            <a:pPr marL="0" indent="0">
              <a:buNone/>
            </a:pPr>
            <a:endParaRPr lang="en-GB" sz="2800" b="1" dirty="0"/>
          </a:p>
          <a:p>
            <a:pPr marL="0" indent="0">
              <a:buNone/>
            </a:pPr>
            <a:r>
              <a:rPr lang="en-GB" sz="2800" b="1" dirty="0" smtClean="0"/>
              <a:t>What other things can help shape our reception of the media messages?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07672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647" y="819122"/>
            <a:ext cx="8825659" cy="706964"/>
          </a:xfrm>
        </p:spPr>
        <p:txBody>
          <a:bodyPr/>
          <a:lstStyle/>
          <a:p>
            <a:r>
              <a:rPr lang="en-GB" dirty="0" smtClean="0"/>
              <a:t>Other things that can affect our interpretations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647" y="2513348"/>
            <a:ext cx="8825659" cy="3416300"/>
          </a:xfrm>
        </p:spPr>
        <p:txBody>
          <a:bodyPr>
            <a:normAutofit/>
          </a:bodyPr>
          <a:lstStyle/>
          <a:p>
            <a:r>
              <a:rPr lang="en-GB" sz="2800" dirty="0" smtClean="0"/>
              <a:t>Daily lives</a:t>
            </a:r>
          </a:p>
          <a:p>
            <a:r>
              <a:rPr lang="en-GB" sz="2800" dirty="0" smtClean="0"/>
              <a:t>Routines</a:t>
            </a:r>
          </a:p>
          <a:p>
            <a:r>
              <a:rPr lang="en-GB" sz="2800" dirty="0" smtClean="0"/>
              <a:t>Upbringing </a:t>
            </a:r>
          </a:p>
          <a:p>
            <a:r>
              <a:rPr lang="en-GB" sz="2800" dirty="0" smtClean="0"/>
              <a:t>Education</a:t>
            </a:r>
          </a:p>
          <a:p>
            <a:r>
              <a:rPr lang="en-GB" sz="2800" dirty="0" smtClean="0"/>
              <a:t>Friendship groups</a:t>
            </a:r>
          </a:p>
          <a:p>
            <a:r>
              <a:rPr lang="en-GB" sz="2800" dirty="0"/>
              <a:t>R</a:t>
            </a:r>
            <a:r>
              <a:rPr lang="en-GB" sz="2800" dirty="0" smtClean="0"/>
              <a:t>elationships</a:t>
            </a:r>
          </a:p>
          <a:p>
            <a:pPr marL="0" indent="0">
              <a:buNone/>
            </a:pPr>
            <a:endParaRPr lang="en-GB" sz="28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589431" y="3245476"/>
            <a:ext cx="54992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FF0000"/>
                </a:solidFill>
              </a:rPr>
              <a:t>OTHER THINGS CAN AFFECT HOW WE VIEW MEDIA MESSAGES. </a:t>
            </a:r>
            <a:endParaRPr lang="en-GB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2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397" y="3373361"/>
            <a:ext cx="10454659" cy="267764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AGENDA SETTING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FRAMING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MYTH MAKING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CONDITIONS OF CONSUMPTION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306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10011029" cy="706964"/>
          </a:xfrm>
        </p:spPr>
        <p:txBody>
          <a:bodyPr/>
          <a:lstStyle/>
          <a:p>
            <a:r>
              <a:rPr lang="en-GB" dirty="0" smtClean="0"/>
              <a:t>WHAT KEY ISSUES CAN YOU IDENTIFY HERE?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6923"/>
            <a:ext cx="12228783" cy="440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42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AGENDA SETTING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737" y="2152738"/>
            <a:ext cx="8825659" cy="3416300"/>
          </a:xfrm>
        </p:spPr>
        <p:txBody>
          <a:bodyPr>
            <a:noAutofit/>
          </a:bodyPr>
          <a:lstStyle/>
          <a:p>
            <a:r>
              <a:rPr lang="en-GB" sz="2400" dirty="0" smtClean="0"/>
              <a:t>Agenda-setting is the creation of public awareness and concern of the big issues by the news media. </a:t>
            </a:r>
          </a:p>
          <a:p>
            <a:r>
              <a:rPr lang="en-GB" sz="2400" dirty="0" smtClean="0"/>
              <a:t>The media attempts to influence viewers, and establish a hierarchy of news importance. </a:t>
            </a:r>
          </a:p>
          <a:p>
            <a:r>
              <a:rPr lang="en-GB" sz="2400" dirty="0" smtClean="0"/>
              <a:t>Two basic ideas underpin agenda-setting:</a:t>
            </a:r>
          </a:p>
          <a:p>
            <a:pPr lvl="1"/>
            <a:r>
              <a:rPr lang="en-GB" sz="2000" dirty="0" smtClean="0"/>
              <a:t>the press and the media do not reflect reality; they filter and shape it</a:t>
            </a:r>
          </a:p>
          <a:p>
            <a:pPr lvl="1"/>
            <a:r>
              <a:rPr lang="en-GB" sz="2000" dirty="0" smtClean="0"/>
              <a:t>media concentrates on a few issues and subjects leads the public to perceive those issues as more important than other issues.</a:t>
            </a:r>
            <a:endParaRPr lang="en-GB" sz="4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sz="4000" b="1" dirty="0" smtClean="0">
                <a:solidFill>
                  <a:srgbClr val="FF0000"/>
                </a:solidFill>
              </a:rPr>
              <a:t>What is important</a:t>
            </a: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9569003" y="4805786"/>
            <a:ext cx="2395470" cy="181588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What is the current news media agenda?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979328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Current news media agenda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738" y="2075466"/>
            <a:ext cx="8825659" cy="3416300"/>
          </a:xfrm>
        </p:spPr>
        <p:txBody>
          <a:bodyPr>
            <a:noAutofit/>
          </a:bodyPr>
          <a:lstStyle/>
          <a:p>
            <a:r>
              <a:rPr lang="en-GB" sz="2400" dirty="0" smtClean="0"/>
              <a:t>Brexit</a:t>
            </a:r>
          </a:p>
          <a:p>
            <a:r>
              <a:rPr lang="en-GB" sz="2400" dirty="0" smtClean="0"/>
              <a:t>Immigration</a:t>
            </a:r>
          </a:p>
          <a:p>
            <a:r>
              <a:rPr lang="en-GB" sz="2400" dirty="0" smtClean="0"/>
              <a:t>Terrorism</a:t>
            </a:r>
          </a:p>
          <a:p>
            <a:r>
              <a:rPr lang="en-GB" sz="2400" dirty="0" smtClean="0"/>
              <a:t>Paedophiles</a:t>
            </a:r>
          </a:p>
          <a:p>
            <a:r>
              <a:rPr lang="en-GB" sz="2400" dirty="0" smtClean="0"/>
              <a:t>The internet/hackers/grooming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These are staples that are regularly seen in the media. Other parts of the agenda may be altered or triggered by a specific event.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95464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do these publications feel about Brexit and how do you know?</a:t>
            </a:r>
            <a:endParaRPr lang="en-GB" dirty="0"/>
          </a:p>
        </p:txBody>
      </p:sp>
      <p:pic>
        <p:nvPicPr>
          <p:cNvPr id="1026" name="Picture 2" descr="Image result for brexit front pag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35"/>
          <a:stretch/>
        </p:blipFill>
        <p:spPr bwMode="auto">
          <a:xfrm>
            <a:off x="503305" y="2327207"/>
            <a:ext cx="3373236" cy="43948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brexit front page mirro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89"/>
          <a:stretch/>
        </p:blipFill>
        <p:spPr bwMode="auto">
          <a:xfrm>
            <a:off x="3876541" y="2288200"/>
            <a:ext cx="3528811" cy="4479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brexit front page su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230" y="2326836"/>
            <a:ext cx="3469937" cy="44411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832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</a:t>
            </a:r>
            <a:r>
              <a:rPr lang="en-GB" dirty="0" smtClean="0"/>
              <a:t>RAMING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0" y="2152738"/>
            <a:ext cx="8929203" cy="3416300"/>
          </a:xfrm>
        </p:spPr>
        <p:txBody>
          <a:bodyPr>
            <a:noAutofit/>
          </a:bodyPr>
          <a:lstStyle/>
          <a:p>
            <a:r>
              <a:rPr lang="en-GB" sz="2400" dirty="0" smtClean="0"/>
              <a:t>how something is presented to the audience (called “the frame”) influences the choices people make about how to process that information. </a:t>
            </a:r>
          </a:p>
          <a:p>
            <a:r>
              <a:rPr lang="en-GB" sz="2400" dirty="0" smtClean="0"/>
              <a:t>The most common use of frames is in terms of the frame the news or media place on the information they convey. </a:t>
            </a:r>
          </a:p>
          <a:p>
            <a:r>
              <a:rPr lang="en-GB" sz="2400" dirty="0" smtClean="0"/>
              <a:t>a form of second level agenda-setting – they not only tell the audience what to think about (agenda-setting theory), but also how to think about that issue (framing theory).</a:t>
            </a:r>
          </a:p>
          <a:p>
            <a:pPr marL="0" indent="0" algn="ctr">
              <a:buNone/>
            </a:pPr>
            <a:r>
              <a:rPr lang="en-GB" sz="4400" b="1" dirty="0" smtClean="0">
                <a:solidFill>
                  <a:srgbClr val="FF0000"/>
                </a:solidFill>
              </a:rPr>
              <a:t>What to think about the issues</a:t>
            </a:r>
            <a:endParaRPr lang="en-GB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59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WHY</a:t>
            </a:r>
            <a:r>
              <a:rPr lang="en-GB" dirty="0" smtClean="0"/>
              <a:t> do these publications feel about differently about Brexit?</a:t>
            </a:r>
            <a:endParaRPr lang="en-GB" dirty="0"/>
          </a:p>
        </p:txBody>
      </p:sp>
      <p:pic>
        <p:nvPicPr>
          <p:cNvPr id="1026" name="Picture 2" descr="Image result for brexit front pag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35"/>
          <a:stretch/>
        </p:blipFill>
        <p:spPr bwMode="auto">
          <a:xfrm>
            <a:off x="503305" y="2327207"/>
            <a:ext cx="3373236" cy="43948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brexit front page mirro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89"/>
          <a:stretch/>
        </p:blipFill>
        <p:spPr bwMode="auto">
          <a:xfrm>
            <a:off x="3876541" y="2288200"/>
            <a:ext cx="3528811" cy="4479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brexit front page su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230" y="2326836"/>
            <a:ext cx="3469937" cy="44411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628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Political bias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253" y="2373408"/>
            <a:ext cx="8825659" cy="3416300"/>
          </a:xfrm>
        </p:spPr>
        <p:txBody>
          <a:bodyPr>
            <a:normAutofit/>
          </a:bodyPr>
          <a:lstStyle/>
          <a:p>
            <a:r>
              <a:rPr lang="en-GB" sz="2800" dirty="0" smtClean="0"/>
              <a:t>The Sun is very PRO BREXIT.</a:t>
            </a:r>
          </a:p>
          <a:p>
            <a:r>
              <a:rPr lang="en-GB" sz="2800" dirty="0" smtClean="0"/>
              <a:t>The Mirror is not totally against BREXIT, but is pro-labour, so will criticise the Conservatives. </a:t>
            </a:r>
          </a:p>
          <a:p>
            <a:r>
              <a:rPr lang="en-GB" sz="2800" dirty="0" smtClean="0"/>
              <a:t>The Independent is trying to remain more neutral on the subject – hence the name! </a:t>
            </a:r>
            <a:endParaRPr lang="en-GB" sz="2800" dirty="0"/>
          </a:p>
        </p:txBody>
      </p:sp>
      <p:pic>
        <p:nvPicPr>
          <p:cNvPr id="4" name="Picture 2" descr="Image result for brexit front page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35"/>
          <a:stretch/>
        </p:blipFill>
        <p:spPr bwMode="auto">
          <a:xfrm>
            <a:off x="10308659" y="4081558"/>
            <a:ext cx="1237529" cy="16123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result for brexit front page mirro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89"/>
          <a:stretch/>
        </p:blipFill>
        <p:spPr bwMode="auto">
          <a:xfrm>
            <a:off x="10251584" y="2289940"/>
            <a:ext cx="1294604" cy="1643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Image result for brexit front page su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1584" y="512496"/>
            <a:ext cx="1273006" cy="16293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95459" y="5651486"/>
            <a:ext cx="81652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What other factors may affect the framing of news media?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16443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 Boardroom" id="{FC33163D-4339-46B1-8EED-24C834239D99}" vid="{EC7F02AD-9687-440F-A9DF-FAA6F22270D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168</TotalTime>
  <Words>399</Words>
  <Application>Microsoft Office PowerPoint</Application>
  <PresentationFormat>Custom</PresentationFormat>
  <Paragraphs>62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Ion Boardroom</vt:lpstr>
      <vt:lpstr>Audience Reception Theory</vt:lpstr>
      <vt:lpstr>AGENDA SETTING  FRAMING  MYTH MAKING  CONDITIONS OF CONSUMPTION</vt:lpstr>
      <vt:lpstr>WHAT KEY ISSUES CAN YOU IDENTIFY HERE?</vt:lpstr>
      <vt:lpstr>AGENDA SETTING</vt:lpstr>
      <vt:lpstr>Current news media agenda</vt:lpstr>
      <vt:lpstr>How do these publications feel about Brexit and how do you know?</vt:lpstr>
      <vt:lpstr>FRAMING</vt:lpstr>
      <vt:lpstr>WHY do these publications feel about differently about Brexit?</vt:lpstr>
      <vt:lpstr>Political bias </vt:lpstr>
      <vt:lpstr>Factors to influence framing.</vt:lpstr>
      <vt:lpstr>Media myth making</vt:lpstr>
      <vt:lpstr>PowerPoint Presentation</vt:lpstr>
      <vt:lpstr>Conditions of consumption.</vt:lpstr>
      <vt:lpstr>Other things that can affect our interpretations </vt:lpstr>
    </vt:vector>
  </TitlesOfParts>
  <Company>Derby Moor Community Sports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AGENDA SETTING FRAMING MYTH MAKING CONDITIONS OF CONSUMPTION</dc:title>
  <dc:creator>J. Cliffman</dc:creator>
  <cp:lastModifiedBy>Samantha Hearn</cp:lastModifiedBy>
  <cp:revision>29</cp:revision>
  <dcterms:created xsi:type="dcterms:W3CDTF">2017-11-20T14:53:26Z</dcterms:created>
  <dcterms:modified xsi:type="dcterms:W3CDTF">2018-05-17T11:16:46Z</dcterms:modified>
</cp:coreProperties>
</file>