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2" r:id="rId6"/>
    <p:sldId id="258" r:id="rId7"/>
    <p:sldId id="265" r:id="rId8"/>
    <p:sldId id="266" r:id="rId9"/>
    <p:sldId id="257" r:id="rId10"/>
    <p:sldId id="268" r:id="rId11"/>
    <p:sldId id="269" r:id="rId12"/>
    <p:sldId id="270" r:id="rId13"/>
    <p:sldId id="263" r:id="rId14"/>
    <p:sldId id="271" r:id="rId15"/>
    <p:sldId id="272" r:id="rId16"/>
    <p:sldId id="273" r:id="rId17"/>
    <p:sldId id="264" r:id="rId18"/>
    <p:sldId id="267" r:id="rId19"/>
    <p:sldId id="274" r:id="rId20"/>
    <p:sldId id="275" r:id="rId21"/>
    <p:sldId id="276"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7EF7E1-548F-AFCD-5C17-CE033F3D861D}" v="4" dt="2022-09-29T08:28:41.419"/>
    <p1510:client id="{66227625-C221-D552-5078-7AAD22603C41}" v="104" dt="2023-09-24T09:22:12.004"/>
    <p1510:client id="{6EF4849B-7512-E98C-AEEE-B654EB621180}" v="52" dt="2020-09-20T12:12:57.988"/>
    <p1510:client id="{777238D1-EC97-B18C-54CE-DBB47C38ED93}" v="2" dt="2021-09-24T08:41:34.005"/>
    <p1510:client id="{85E13C39-F10E-CEE2-BAA2-9741487E2964}" v="44" dt="2023-09-24T11:20:44.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6" d="100"/>
          <a:sy n="86" d="100"/>
        </p:scale>
        <p:origin x="73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6343DB-9475-4A80-9919-CE26C7CD7F56}"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94447DA-46F8-4CB8-B97B-E10B63A9B2BC}">
      <dgm:prSet/>
      <dgm:spPr/>
      <dgm:t>
        <a:bodyPr/>
        <a:lstStyle/>
        <a:p>
          <a:pPr>
            <a:lnSpc>
              <a:spcPct val="100000"/>
            </a:lnSpc>
          </a:pPr>
          <a:r>
            <a:rPr lang="en-GB" dirty="0"/>
            <a:t>ACTIVITY 2</a:t>
          </a:r>
          <a:endParaRPr lang="en-US" dirty="0"/>
        </a:p>
      </dgm:t>
    </dgm:pt>
    <dgm:pt modelId="{5E8DB5EF-49FA-4AF4-B4E6-3D50C6A4AFC9}" type="parTrans" cxnId="{7884C10D-BBF0-4FBC-9E68-B5ADFA6D4056}">
      <dgm:prSet/>
      <dgm:spPr/>
      <dgm:t>
        <a:bodyPr/>
        <a:lstStyle/>
        <a:p>
          <a:endParaRPr lang="en-US"/>
        </a:p>
      </dgm:t>
    </dgm:pt>
    <dgm:pt modelId="{44EF1A8B-72DC-457B-98AF-2A94653BC04B}" type="sibTrans" cxnId="{7884C10D-BBF0-4FBC-9E68-B5ADFA6D4056}">
      <dgm:prSet/>
      <dgm:spPr/>
      <dgm:t>
        <a:bodyPr/>
        <a:lstStyle/>
        <a:p>
          <a:pPr>
            <a:lnSpc>
              <a:spcPct val="100000"/>
            </a:lnSpc>
          </a:pPr>
          <a:endParaRPr lang="en-US"/>
        </a:p>
      </dgm:t>
    </dgm:pt>
    <dgm:pt modelId="{1DB86550-8A8D-48FF-A6BD-16FFEB7453A5}">
      <dgm:prSet/>
      <dgm:spPr/>
      <dgm:t>
        <a:bodyPr/>
        <a:lstStyle/>
        <a:p>
          <a:pPr rtl="0">
            <a:lnSpc>
              <a:spcPct val="100000"/>
            </a:lnSpc>
          </a:pPr>
          <a:r>
            <a:rPr lang="en-GB" dirty="0"/>
            <a:t>Give an example of where at least 3 of these shots were used in</a:t>
          </a:r>
          <a:r>
            <a:rPr lang="en-GB" dirty="0">
              <a:latin typeface="Calibri Light" panose="020F0302020204030204"/>
            </a:rPr>
            <a:t> the film</a:t>
          </a:r>
          <a:r>
            <a:rPr lang="en-GB" dirty="0"/>
            <a:t> </a:t>
          </a:r>
          <a:r>
            <a:rPr lang="en-GB" dirty="0">
              <a:latin typeface="Calibri Light" panose="020F0302020204030204"/>
            </a:rPr>
            <a:t>Moonlight </a:t>
          </a:r>
          <a:r>
            <a:rPr lang="en-GB" dirty="0"/>
            <a:t>and explain the effect on you as a viewer.</a:t>
          </a:r>
          <a:endParaRPr lang="en-US" dirty="0"/>
        </a:p>
      </dgm:t>
    </dgm:pt>
    <dgm:pt modelId="{49B24919-B6A4-49BE-884C-5327B42E268F}" type="parTrans" cxnId="{8F0F5A47-5E9A-4FFC-B3E0-A4070D6C8F6F}">
      <dgm:prSet/>
      <dgm:spPr/>
      <dgm:t>
        <a:bodyPr/>
        <a:lstStyle/>
        <a:p>
          <a:endParaRPr lang="en-US"/>
        </a:p>
      </dgm:t>
    </dgm:pt>
    <dgm:pt modelId="{DA423C2C-EDF5-4F9A-B3CB-DBE83C77DF30}" type="sibTrans" cxnId="{8F0F5A47-5E9A-4FFC-B3E0-A4070D6C8F6F}">
      <dgm:prSet/>
      <dgm:spPr/>
      <dgm:t>
        <a:bodyPr/>
        <a:lstStyle/>
        <a:p>
          <a:pPr>
            <a:lnSpc>
              <a:spcPct val="100000"/>
            </a:lnSpc>
          </a:pPr>
          <a:endParaRPr lang="en-US"/>
        </a:p>
      </dgm:t>
    </dgm:pt>
    <dgm:pt modelId="{0A30E78E-0055-4324-9D66-E32AF5CE42E9}">
      <dgm:prSet/>
      <dgm:spPr/>
      <dgm:t>
        <a:bodyPr/>
        <a:lstStyle/>
        <a:p>
          <a:pPr>
            <a:lnSpc>
              <a:spcPct val="100000"/>
            </a:lnSpc>
          </a:pPr>
          <a:r>
            <a:rPr lang="en-GB" dirty="0"/>
            <a:t>Extension: Address all of them.</a:t>
          </a:r>
          <a:endParaRPr lang="en-US" dirty="0"/>
        </a:p>
      </dgm:t>
    </dgm:pt>
    <dgm:pt modelId="{3AA33EFB-AAE5-4227-AB35-AD286F1B9E04}" type="parTrans" cxnId="{ED85CE03-8701-4695-93E2-47EC8757D6C4}">
      <dgm:prSet/>
      <dgm:spPr/>
      <dgm:t>
        <a:bodyPr/>
        <a:lstStyle/>
        <a:p>
          <a:endParaRPr lang="en-US"/>
        </a:p>
      </dgm:t>
    </dgm:pt>
    <dgm:pt modelId="{6E5B4410-5326-4D52-92E1-D8091CAEA99B}" type="sibTrans" cxnId="{ED85CE03-8701-4695-93E2-47EC8757D6C4}">
      <dgm:prSet/>
      <dgm:spPr/>
      <dgm:t>
        <a:bodyPr/>
        <a:lstStyle/>
        <a:p>
          <a:endParaRPr lang="en-US"/>
        </a:p>
      </dgm:t>
    </dgm:pt>
    <dgm:pt modelId="{8F391976-B73F-4609-9728-F58DB9E9A096}" type="pres">
      <dgm:prSet presAssocID="{F86343DB-9475-4A80-9919-CE26C7CD7F56}" presName="root" presStyleCnt="0">
        <dgm:presLayoutVars>
          <dgm:dir/>
          <dgm:resizeHandles val="exact"/>
        </dgm:presLayoutVars>
      </dgm:prSet>
      <dgm:spPr/>
    </dgm:pt>
    <dgm:pt modelId="{FB2AA879-3C89-42F8-A075-2C0619936518}" type="pres">
      <dgm:prSet presAssocID="{394447DA-46F8-4CB8-B97B-E10B63A9B2BC}" presName="compNode" presStyleCnt="0"/>
      <dgm:spPr/>
    </dgm:pt>
    <dgm:pt modelId="{5A3123D6-A093-4791-8B36-CA45EBB822E8}" type="pres">
      <dgm:prSet presAssocID="{394447DA-46F8-4CB8-B97B-E10B63A9B2BC}" presName="bgRect" presStyleLbl="bgShp" presStyleIdx="0" presStyleCnt="3"/>
      <dgm:spPr/>
    </dgm:pt>
    <dgm:pt modelId="{0F315B43-9DC0-4DB9-B4D5-644609E8260B}" type="pres">
      <dgm:prSet presAssocID="{394447DA-46F8-4CB8-B97B-E10B63A9B2BC}"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F1F14E15-20F9-4B58-AA67-F2531E3955D5}" type="pres">
      <dgm:prSet presAssocID="{394447DA-46F8-4CB8-B97B-E10B63A9B2BC}" presName="spaceRect" presStyleCnt="0"/>
      <dgm:spPr/>
    </dgm:pt>
    <dgm:pt modelId="{A49603D7-51B7-48A1-B4E3-CD08ADDCD3E6}" type="pres">
      <dgm:prSet presAssocID="{394447DA-46F8-4CB8-B97B-E10B63A9B2BC}" presName="parTx" presStyleLbl="revTx" presStyleIdx="0" presStyleCnt="3">
        <dgm:presLayoutVars>
          <dgm:chMax val="0"/>
          <dgm:chPref val="0"/>
        </dgm:presLayoutVars>
      </dgm:prSet>
      <dgm:spPr/>
    </dgm:pt>
    <dgm:pt modelId="{C7C42449-03CB-4CBD-A069-60065A382EA9}" type="pres">
      <dgm:prSet presAssocID="{44EF1A8B-72DC-457B-98AF-2A94653BC04B}" presName="sibTrans" presStyleCnt="0"/>
      <dgm:spPr/>
    </dgm:pt>
    <dgm:pt modelId="{F0A1630E-EB3E-4AEE-B924-F29CE9B42C8D}" type="pres">
      <dgm:prSet presAssocID="{1DB86550-8A8D-48FF-A6BD-16FFEB7453A5}" presName="compNode" presStyleCnt="0"/>
      <dgm:spPr/>
    </dgm:pt>
    <dgm:pt modelId="{5FA41278-7E64-4B36-AAB8-60271DEA52A9}" type="pres">
      <dgm:prSet presAssocID="{1DB86550-8A8D-48FF-A6BD-16FFEB7453A5}" presName="bgRect" presStyleLbl="bgShp" presStyleIdx="1" presStyleCnt="3"/>
      <dgm:spPr/>
    </dgm:pt>
    <dgm:pt modelId="{9DD2DC0D-54B8-41DA-80EA-593FC3A5B6EA}" type="pres">
      <dgm:prSet presAssocID="{1DB86550-8A8D-48FF-A6BD-16FFEB7453A5}"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deo camera"/>
        </a:ext>
      </dgm:extLst>
    </dgm:pt>
    <dgm:pt modelId="{D1D016C2-F8AD-4D8A-A677-18B45E7AAF60}" type="pres">
      <dgm:prSet presAssocID="{1DB86550-8A8D-48FF-A6BD-16FFEB7453A5}" presName="spaceRect" presStyleCnt="0"/>
      <dgm:spPr/>
    </dgm:pt>
    <dgm:pt modelId="{A60DD71E-5AE0-4408-80BB-E059C3C0DF80}" type="pres">
      <dgm:prSet presAssocID="{1DB86550-8A8D-48FF-A6BD-16FFEB7453A5}" presName="parTx" presStyleLbl="revTx" presStyleIdx="1" presStyleCnt="3">
        <dgm:presLayoutVars>
          <dgm:chMax val="0"/>
          <dgm:chPref val="0"/>
        </dgm:presLayoutVars>
      </dgm:prSet>
      <dgm:spPr/>
    </dgm:pt>
    <dgm:pt modelId="{A9E56C42-A0F3-4FDD-9DA9-50B1948D8AD5}" type="pres">
      <dgm:prSet presAssocID="{DA423C2C-EDF5-4F9A-B3CB-DBE83C77DF30}" presName="sibTrans" presStyleCnt="0"/>
      <dgm:spPr/>
    </dgm:pt>
    <dgm:pt modelId="{4C9CEB27-28AD-454D-A473-EE3C0BD497D6}" type="pres">
      <dgm:prSet presAssocID="{0A30E78E-0055-4324-9D66-E32AF5CE42E9}" presName="compNode" presStyleCnt="0"/>
      <dgm:spPr/>
    </dgm:pt>
    <dgm:pt modelId="{9EC76FCB-13E0-4F7D-9265-F0D34ADFD545}" type="pres">
      <dgm:prSet presAssocID="{0A30E78E-0055-4324-9D66-E32AF5CE42E9}" presName="bgRect" presStyleLbl="bgShp" presStyleIdx="2" presStyleCnt="3"/>
      <dgm:spPr/>
    </dgm:pt>
    <dgm:pt modelId="{BDF3A593-401F-4FD1-B14E-5C0962E44D12}" type="pres">
      <dgm:prSet presAssocID="{0A30E78E-0055-4324-9D66-E32AF5CE42E9}"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4572AED7-9634-4DA4-ADE5-AB0BF6CBEEAD}" type="pres">
      <dgm:prSet presAssocID="{0A30E78E-0055-4324-9D66-E32AF5CE42E9}" presName="spaceRect" presStyleCnt="0"/>
      <dgm:spPr/>
    </dgm:pt>
    <dgm:pt modelId="{1918E022-0967-4A2B-B4A8-2D4C0B0E88AC}" type="pres">
      <dgm:prSet presAssocID="{0A30E78E-0055-4324-9D66-E32AF5CE42E9}" presName="parTx" presStyleLbl="revTx" presStyleIdx="2" presStyleCnt="3">
        <dgm:presLayoutVars>
          <dgm:chMax val="0"/>
          <dgm:chPref val="0"/>
        </dgm:presLayoutVars>
      </dgm:prSet>
      <dgm:spPr/>
    </dgm:pt>
  </dgm:ptLst>
  <dgm:cxnLst>
    <dgm:cxn modelId="{121E7A01-A0C2-4554-B6F2-5E156D408D86}" type="presOf" srcId="{F86343DB-9475-4A80-9919-CE26C7CD7F56}" destId="{8F391976-B73F-4609-9728-F58DB9E9A096}" srcOrd="0" destOrd="0" presId="urn:microsoft.com/office/officeart/2018/2/layout/IconVerticalSolidList"/>
    <dgm:cxn modelId="{ED85CE03-8701-4695-93E2-47EC8757D6C4}" srcId="{F86343DB-9475-4A80-9919-CE26C7CD7F56}" destId="{0A30E78E-0055-4324-9D66-E32AF5CE42E9}" srcOrd="2" destOrd="0" parTransId="{3AA33EFB-AAE5-4227-AB35-AD286F1B9E04}" sibTransId="{6E5B4410-5326-4D52-92E1-D8091CAEA99B}"/>
    <dgm:cxn modelId="{7884C10D-BBF0-4FBC-9E68-B5ADFA6D4056}" srcId="{F86343DB-9475-4A80-9919-CE26C7CD7F56}" destId="{394447DA-46F8-4CB8-B97B-E10B63A9B2BC}" srcOrd="0" destOrd="0" parTransId="{5E8DB5EF-49FA-4AF4-B4E6-3D50C6A4AFC9}" sibTransId="{44EF1A8B-72DC-457B-98AF-2A94653BC04B}"/>
    <dgm:cxn modelId="{55B4865E-B34E-49C6-9406-09A8A804964A}" type="presOf" srcId="{1DB86550-8A8D-48FF-A6BD-16FFEB7453A5}" destId="{A60DD71E-5AE0-4408-80BB-E059C3C0DF80}" srcOrd="0" destOrd="0" presId="urn:microsoft.com/office/officeart/2018/2/layout/IconVerticalSolidList"/>
    <dgm:cxn modelId="{8F0F5A47-5E9A-4FFC-B3E0-A4070D6C8F6F}" srcId="{F86343DB-9475-4A80-9919-CE26C7CD7F56}" destId="{1DB86550-8A8D-48FF-A6BD-16FFEB7453A5}" srcOrd="1" destOrd="0" parTransId="{49B24919-B6A4-49BE-884C-5327B42E268F}" sibTransId="{DA423C2C-EDF5-4F9A-B3CB-DBE83C77DF30}"/>
    <dgm:cxn modelId="{150A828A-4698-40FB-9514-4D2E2536B4DA}" type="presOf" srcId="{0A30E78E-0055-4324-9D66-E32AF5CE42E9}" destId="{1918E022-0967-4A2B-B4A8-2D4C0B0E88AC}" srcOrd="0" destOrd="0" presId="urn:microsoft.com/office/officeart/2018/2/layout/IconVerticalSolidList"/>
    <dgm:cxn modelId="{8E11EDA9-878E-4496-8C5B-B832FF2B8474}" type="presOf" srcId="{394447DA-46F8-4CB8-B97B-E10B63A9B2BC}" destId="{A49603D7-51B7-48A1-B4E3-CD08ADDCD3E6}" srcOrd="0" destOrd="0" presId="urn:microsoft.com/office/officeart/2018/2/layout/IconVerticalSolidList"/>
    <dgm:cxn modelId="{D335D6C7-3C56-4644-81A2-BD7D329C0CA5}" type="presParOf" srcId="{8F391976-B73F-4609-9728-F58DB9E9A096}" destId="{FB2AA879-3C89-42F8-A075-2C0619936518}" srcOrd="0" destOrd="0" presId="urn:microsoft.com/office/officeart/2018/2/layout/IconVerticalSolidList"/>
    <dgm:cxn modelId="{8683B36A-5C72-4EB6-8F72-EF1CC3CB1E45}" type="presParOf" srcId="{FB2AA879-3C89-42F8-A075-2C0619936518}" destId="{5A3123D6-A093-4791-8B36-CA45EBB822E8}" srcOrd="0" destOrd="0" presId="urn:microsoft.com/office/officeart/2018/2/layout/IconVerticalSolidList"/>
    <dgm:cxn modelId="{2822DDAF-D62E-464A-B79A-9154C1659B62}" type="presParOf" srcId="{FB2AA879-3C89-42F8-A075-2C0619936518}" destId="{0F315B43-9DC0-4DB9-B4D5-644609E8260B}" srcOrd="1" destOrd="0" presId="urn:microsoft.com/office/officeart/2018/2/layout/IconVerticalSolidList"/>
    <dgm:cxn modelId="{2BA5D964-DAA5-4D51-9711-F72B8B837EE9}" type="presParOf" srcId="{FB2AA879-3C89-42F8-A075-2C0619936518}" destId="{F1F14E15-20F9-4B58-AA67-F2531E3955D5}" srcOrd="2" destOrd="0" presId="urn:microsoft.com/office/officeart/2018/2/layout/IconVerticalSolidList"/>
    <dgm:cxn modelId="{D62D9441-AEC3-45BC-B6EF-687876EEB959}" type="presParOf" srcId="{FB2AA879-3C89-42F8-A075-2C0619936518}" destId="{A49603D7-51B7-48A1-B4E3-CD08ADDCD3E6}" srcOrd="3" destOrd="0" presId="urn:microsoft.com/office/officeart/2018/2/layout/IconVerticalSolidList"/>
    <dgm:cxn modelId="{048359E6-869E-4BA7-AB09-E70A1F8AB94B}" type="presParOf" srcId="{8F391976-B73F-4609-9728-F58DB9E9A096}" destId="{C7C42449-03CB-4CBD-A069-60065A382EA9}" srcOrd="1" destOrd="0" presId="urn:microsoft.com/office/officeart/2018/2/layout/IconVerticalSolidList"/>
    <dgm:cxn modelId="{DE105A6E-ADA6-4F59-8594-A3574CE6A547}" type="presParOf" srcId="{8F391976-B73F-4609-9728-F58DB9E9A096}" destId="{F0A1630E-EB3E-4AEE-B924-F29CE9B42C8D}" srcOrd="2" destOrd="0" presId="urn:microsoft.com/office/officeart/2018/2/layout/IconVerticalSolidList"/>
    <dgm:cxn modelId="{843C2393-A576-4F53-A5EA-6CA176ADD6A0}" type="presParOf" srcId="{F0A1630E-EB3E-4AEE-B924-F29CE9B42C8D}" destId="{5FA41278-7E64-4B36-AAB8-60271DEA52A9}" srcOrd="0" destOrd="0" presId="urn:microsoft.com/office/officeart/2018/2/layout/IconVerticalSolidList"/>
    <dgm:cxn modelId="{44000AA3-8FA5-4C1B-8E0C-76FE581EC850}" type="presParOf" srcId="{F0A1630E-EB3E-4AEE-B924-F29CE9B42C8D}" destId="{9DD2DC0D-54B8-41DA-80EA-593FC3A5B6EA}" srcOrd="1" destOrd="0" presId="urn:microsoft.com/office/officeart/2018/2/layout/IconVerticalSolidList"/>
    <dgm:cxn modelId="{6CB095D1-5AB9-4DB7-A83C-291DE7D4B591}" type="presParOf" srcId="{F0A1630E-EB3E-4AEE-B924-F29CE9B42C8D}" destId="{D1D016C2-F8AD-4D8A-A677-18B45E7AAF60}" srcOrd="2" destOrd="0" presId="urn:microsoft.com/office/officeart/2018/2/layout/IconVerticalSolidList"/>
    <dgm:cxn modelId="{9CFD6375-090C-45FC-95FE-26B7E8CF1707}" type="presParOf" srcId="{F0A1630E-EB3E-4AEE-B924-F29CE9B42C8D}" destId="{A60DD71E-5AE0-4408-80BB-E059C3C0DF80}" srcOrd="3" destOrd="0" presId="urn:microsoft.com/office/officeart/2018/2/layout/IconVerticalSolidList"/>
    <dgm:cxn modelId="{45D1A78F-6A65-44AE-8B49-ACDF00D4CCBA}" type="presParOf" srcId="{8F391976-B73F-4609-9728-F58DB9E9A096}" destId="{A9E56C42-A0F3-4FDD-9DA9-50B1948D8AD5}" srcOrd="3" destOrd="0" presId="urn:microsoft.com/office/officeart/2018/2/layout/IconVerticalSolidList"/>
    <dgm:cxn modelId="{5BDC76E0-4790-4142-9305-B096536A5214}" type="presParOf" srcId="{8F391976-B73F-4609-9728-F58DB9E9A096}" destId="{4C9CEB27-28AD-454D-A473-EE3C0BD497D6}" srcOrd="4" destOrd="0" presId="urn:microsoft.com/office/officeart/2018/2/layout/IconVerticalSolidList"/>
    <dgm:cxn modelId="{FD023C56-F71F-47A9-AB89-C582E665EC55}" type="presParOf" srcId="{4C9CEB27-28AD-454D-A473-EE3C0BD497D6}" destId="{9EC76FCB-13E0-4F7D-9265-F0D34ADFD545}" srcOrd="0" destOrd="0" presId="urn:microsoft.com/office/officeart/2018/2/layout/IconVerticalSolidList"/>
    <dgm:cxn modelId="{4A0AA010-09ED-4F75-9747-6FDF02E1AFC8}" type="presParOf" srcId="{4C9CEB27-28AD-454D-A473-EE3C0BD497D6}" destId="{BDF3A593-401F-4FD1-B14E-5C0962E44D12}" srcOrd="1" destOrd="0" presId="urn:microsoft.com/office/officeart/2018/2/layout/IconVerticalSolidList"/>
    <dgm:cxn modelId="{F9AC1F0F-1788-46E8-8FCA-B8E4C82B8DB8}" type="presParOf" srcId="{4C9CEB27-28AD-454D-A473-EE3C0BD497D6}" destId="{4572AED7-9634-4DA4-ADE5-AB0BF6CBEEAD}" srcOrd="2" destOrd="0" presId="urn:microsoft.com/office/officeart/2018/2/layout/IconVerticalSolidList"/>
    <dgm:cxn modelId="{D3D06B9B-472C-4F38-8A2D-039DA3280994}" type="presParOf" srcId="{4C9CEB27-28AD-454D-A473-EE3C0BD497D6}" destId="{1918E022-0967-4A2B-B4A8-2D4C0B0E88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6343DB-9475-4A80-9919-CE26C7CD7F56}"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94447DA-46F8-4CB8-B97B-E10B63A9B2BC}">
      <dgm:prSet/>
      <dgm:spPr/>
      <dgm:t>
        <a:bodyPr/>
        <a:lstStyle/>
        <a:p>
          <a:pPr>
            <a:lnSpc>
              <a:spcPct val="100000"/>
            </a:lnSpc>
          </a:pPr>
          <a:r>
            <a:rPr lang="en-GB" dirty="0"/>
            <a:t>ACTIVITY 3</a:t>
          </a:r>
          <a:endParaRPr lang="en-US" dirty="0"/>
        </a:p>
      </dgm:t>
    </dgm:pt>
    <dgm:pt modelId="{5E8DB5EF-49FA-4AF4-B4E6-3D50C6A4AFC9}" type="parTrans" cxnId="{7884C10D-BBF0-4FBC-9E68-B5ADFA6D4056}">
      <dgm:prSet/>
      <dgm:spPr/>
      <dgm:t>
        <a:bodyPr/>
        <a:lstStyle/>
        <a:p>
          <a:endParaRPr lang="en-US"/>
        </a:p>
      </dgm:t>
    </dgm:pt>
    <dgm:pt modelId="{44EF1A8B-72DC-457B-98AF-2A94653BC04B}" type="sibTrans" cxnId="{7884C10D-BBF0-4FBC-9E68-B5ADFA6D4056}">
      <dgm:prSet/>
      <dgm:spPr/>
      <dgm:t>
        <a:bodyPr/>
        <a:lstStyle/>
        <a:p>
          <a:pPr>
            <a:lnSpc>
              <a:spcPct val="100000"/>
            </a:lnSpc>
          </a:pPr>
          <a:endParaRPr lang="en-US"/>
        </a:p>
      </dgm:t>
    </dgm:pt>
    <dgm:pt modelId="{1DB86550-8A8D-48FF-A6BD-16FFEB7453A5}">
      <dgm:prSet/>
      <dgm:spPr/>
      <dgm:t>
        <a:bodyPr/>
        <a:lstStyle/>
        <a:p>
          <a:pPr rtl="0">
            <a:lnSpc>
              <a:spcPct val="100000"/>
            </a:lnSpc>
          </a:pPr>
          <a:r>
            <a:rPr lang="en-GB" dirty="0"/>
            <a:t>Give an example of where at least 3 of these angles were used in</a:t>
          </a:r>
          <a:r>
            <a:rPr lang="en-GB" dirty="0">
              <a:latin typeface="Calibri Light" panose="020F0302020204030204"/>
            </a:rPr>
            <a:t> Moonlight</a:t>
          </a:r>
          <a:r>
            <a:rPr lang="en-GB" dirty="0"/>
            <a:t> and explain the effect on you as a viewer.</a:t>
          </a:r>
          <a:endParaRPr lang="en-US" dirty="0"/>
        </a:p>
      </dgm:t>
    </dgm:pt>
    <dgm:pt modelId="{49B24919-B6A4-49BE-884C-5327B42E268F}" type="parTrans" cxnId="{8F0F5A47-5E9A-4FFC-B3E0-A4070D6C8F6F}">
      <dgm:prSet/>
      <dgm:spPr/>
      <dgm:t>
        <a:bodyPr/>
        <a:lstStyle/>
        <a:p>
          <a:endParaRPr lang="en-US"/>
        </a:p>
      </dgm:t>
    </dgm:pt>
    <dgm:pt modelId="{DA423C2C-EDF5-4F9A-B3CB-DBE83C77DF30}" type="sibTrans" cxnId="{8F0F5A47-5E9A-4FFC-B3E0-A4070D6C8F6F}">
      <dgm:prSet/>
      <dgm:spPr/>
      <dgm:t>
        <a:bodyPr/>
        <a:lstStyle/>
        <a:p>
          <a:pPr>
            <a:lnSpc>
              <a:spcPct val="100000"/>
            </a:lnSpc>
          </a:pPr>
          <a:endParaRPr lang="en-US"/>
        </a:p>
      </dgm:t>
    </dgm:pt>
    <dgm:pt modelId="{0A30E78E-0055-4324-9D66-E32AF5CE42E9}">
      <dgm:prSet/>
      <dgm:spPr/>
      <dgm:t>
        <a:bodyPr/>
        <a:lstStyle/>
        <a:p>
          <a:pPr>
            <a:lnSpc>
              <a:spcPct val="100000"/>
            </a:lnSpc>
          </a:pPr>
          <a:r>
            <a:rPr lang="en-GB" dirty="0"/>
            <a:t>Extension: Address all of them.</a:t>
          </a:r>
          <a:endParaRPr lang="en-US" dirty="0"/>
        </a:p>
      </dgm:t>
    </dgm:pt>
    <dgm:pt modelId="{3AA33EFB-AAE5-4227-AB35-AD286F1B9E04}" type="parTrans" cxnId="{ED85CE03-8701-4695-93E2-47EC8757D6C4}">
      <dgm:prSet/>
      <dgm:spPr/>
      <dgm:t>
        <a:bodyPr/>
        <a:lstStyle/>
        <a:p>
          <a:endParaRPr lang="en-US"/>
        </a:p>
      </dgm:t>
    </dgm:pt>
    <dgm:pt modelId="{6E5B4410-5326-4D52-92E1-D8091CAEA99B}" type="sibTrans" cxnId="{ED85CE03-8701-4695-93E2-47EC8757D6C4}">
      <dgm:prSet/>
      <dgm:spPr/>
      <dgm:t>
        <a:bodyPr/>
        <a:lstStyle/>
        <a:p>
          <a:endParaRPr lang="en-US"/>
        </a:p>
      </dgm:t>
    </dgm:pt>
    <dgm:pt modelId="{8F391976-B73F-4609-9728-F58DB9E9A096}" type="pres">
      <dgm:prSet presAssocID="{F86343DB-9475-4A80-9919-CE26C7CD7F56}" presName="root" presStyleCnt="0">
        <dgm:presLayoutVars>
          <dgm:dir/>
          <dgm:resizeHandles val="exact"/>
        </dgm:presLayoutVars>
      </dgm:prSet>
      <dgm:spPr/>
    </dgm:pt>
    <dgm:pt modelId="{FB2AA879-3C89-42F8-A075-2C0619936518}" type="pres">
      <dgm:prSet presAssocID="{394447DA-46F8-4CB8-B97B-E10B63A9B2BC}" presName="compNode" presStyleCnt="0"/>
      <dgm:spPr/>
    </dgm:pt>
    <dgm:pt modelId="{5A3123D6-A093-4791-8B36-CA45EBB822E8}" type="pres">
      <dgm:prSet presAssocID="{394447DA-46F8-4CB8-B97B-E10B63A9B2BC}" presName="bgRect" presStyleLbl="bgShp" presStyleIdx="0" presStyleCnt="3"/>
      <dgm:spPr/>
    </dgm:pt>
    <dgm:pt modelId="{0F315B43-9DC0-4DB9-B4D5-644609E8260B}" type="pres">
      <dgm:prSet presAssocID="{394447DA-46F8-4CB8-B97B-E10B63A9B2BC}"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F1F14E15-20F9-4B58-AA67-F2531E3955D5}" type="pres">
      <dgm:prSet presAssocID="{394447DA-46F8-4CB8-B97B-E10B63A9B2BC}" presName="spaceRect" presStyleCnt="0"/>
      <dgm:spPr/>
    </dgm:pt>
    <dgm:pt modelId="{A49603D7-51B7-48A1-B4E3-CD08ADDCD3E6}" type="pres">
      <dgm:prSet presAssocID="{394447DA-46F8-4CB8-B97B-E10B63A9B2BC}" presName="parTx" presStyleLbl="revTx" presStyleIdx="0" presStyleCnt="3">
        <dgm:presLayoutVars>
          <dgm:chMax val="0"/>
          <dgm:chPref val="0"/>
        </dgm:presLayoutVars>
      </dgm:prSet>
      <dgm:spPr/>
    </dgm:pt>
    <dgm:pt modelId="{C7C42449-03CB-4CBD-A069-60065A382EA9}" type="pres">
      <dgm:prSet presAssocID="{44EF1A8B-72DC-457B-98AF-2A94653BC04B}" presName="sibTrans" presStyleCnt="0"/>
      <dgm:spPr/>
    </dgm:pt>
    <dgm:pt modelId="{F0A1630E-EB3E-4AEE-B924-F29CE9B42C8D}" type="pres">
      <dgm:prSet presAssocID="{1DB86550-8A8D-48FF-A6BD-16FFEB7453A5}" presName="compNode" presStyleCnt="0"/>
      <dgm:spPr/>
    </dgm:pt>
    <dgm:pt modelId="{5FA41278-7E64-4B36-AAB8-60271DEA52A9}" type="pres">
      <dgm:prSet presAssocID="{1DB86550-8A8D-48FF-A6BD-16FFEB7453A5}" presName="bgRect" presStyleLbl="bgShp" presStyleIdx="1" presStyleCnt="3"/>
      <dgm:spPr/>
    </dgm:pt>
    <dgm:pt modelId="{9DD2DC0D-54B8-41DA-80EA-593FC3A5B6EA}" type="pres">
      <dgm:prSet presAssocID="{1DB86550-8A8D-48FF-A6BD-16FFEB7453A5}"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deo camera"/>
        </a:ext>
      </dgm:extLst>
    </dgm:pt>
    <dgm:pt modelId="{D1D016C2-F8AD-4D8A-A677-18B45E7AAF60}" type="pres">
      <dgm:prSet presAssocID="{1DB86550-8A8D-48FF-A6BD-16FFEB7453A5}" presName="spaceRect" presStyleCnt="0"/>
      <dgm:spPr/>
    </dgm:pt>
    <dgm:pt modelId="{A60DD71E-5AE0-4408-80BB-E059C3C0DF80}" type="pres">
      <dgm:prSet presAssocID="{1DB86550-8A8D-48FF-A6BD-16FFEB7453A5}" presName="parTx" presStyleLbl="revTx" presStyleIdx="1" presStyleCnt="3">
        <dgm:presLayoutVars>
          <dgm:chMax val="0"/>
          <dgm:chPref val="0"/>
        </dgm:presLayoutVars>
      </dgm:prSet>
      <dgm:spPr/>
    </dgm:pt>
    <dgm:pt modelId="{A9E56C42-A0F3-4FDD-9DA9-50B1948D8AD5}" type="pres">
      <dgm:prSet presAssocID="{DA423C2C-EDF5-4F9A-B3CB-DBE83C77DF30}" presName="sibTrans" presStyleCnt="0"/>
      <dgm:spPr/>
    </dgm:pt>
    <dgm:pt modelId="{4C9CEB27-28AD-454D-A473-EE3C0BD497D6}" type="pres">
      <dgm:prSet presAssocID="{0A30E78E-0055-4324-9D66-E32AF5CE42E9}" presName="compNode" presStyleCnt="0"/>
      <dgm:spPr/>
    </dgm:pt>
    <dgm:pt modelId="{9EC76FCB-13E0-4F7D-9265-F0D34ADFD545}" type="pres">
      <dgm:prSet presAssocID="{0A30E78E-0055-4324-9D66-E32AF5CE42E9}" presName="bgRect" presStyleLbl="bgShp" presStyleIdx="2" presStyleCnt="3"/>
      <dgm:spPr/>
    </dgm:pt>
    <dgm:pt modelId="{BDF3A593-401F-4FD1-B14E-5C0962E44D12}" type="pres">
      <dgm:prSet presAssocID="{0A30E78E-0055-4324-9D66-E32AF5CE42E9}"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4572AED7-9634-4DA4-ADE5-AB0BF6CBEEAD}" type="pres">
      <dgm:prSet presAssocID="{0A30E78E-0055-4324-9D66-E32AF5CE42E9}" presName="spaceRect" presStyleCnt="0"/>
      <dgm:spPr/>
    </dgm:pt>
    <dgm:pt modelId="{1918E022-0967-4A2B-B4A8-2D4C0B0E88AC}" type="pres">
      <dgm:prSet presAssocID="{0A30E78E-0055-4324-9D66-E32AF5CE42E9}" presName="parTx" presStyleLbl="revTx" presStyleIdx="2" presStyleCnt="3">
        <dgm:presLayoutVars>
          <dgm:chMax val="0"/>
          <dgm:chPref val="0"/>
        </dgm:presLayoutVars>
      </dgm:prSet>
      <dgm:spPr/>
    </dgm:pt>
  </dgm:ptLst>
  <dgm:cxnLst>
    <dgm:cxn modelId="{121E7A01-A0C2-4554-B6F2-5E156D408D86}" type="presOf" srcId="{F86343DB-9475-4A80-9919-CE26C7CD7F56}" destId="{8F391976-B73F-4609-9728-F58DB9E9A096}" srcOrd="0" destOrd="0" presId="urn:microsoft.com/office/officeart/2018/2/layout/IconVerticalSolidList"/>
    <dgm:cxn modelId="{ED85CE03-8701-4695-93E2-47EC8757D6C4}" srcId="{F86343DB-9475-4A80-9919-CE26C7CD7F56}" destId="{0A30E78E-0055-4324-9D66-E32AF5CE42E9}" srcOrd="2" destOrd="0" parTransId="{3AA33EFB-AAE5-4227-AB35-AD286F1B9E04}" sibTransId="{6E5B4410-5326-4D52-92E1-D8091CAEA99B}"/>
    <dgm:cxn modelId="{7884C10D-BBF0-4FBC-9E68-B5ADFA6D4056}" srcId="{F86343DB-9475-4A80-9919-CE26C7CD7F56}" destId="{394447DA-46F8-4CB8-B97B-E10B63A9B2BC}" srcOrd="0" destOrd="0" parTransId="{5E8DB5EF-49FA-4AF4-B4E6-3D50C6A4AFC9}" sibTransId="{44EF1A8B-72DC-457B-98AF-2A94653BC04B}"/>
    <dgm:cxn modelId="{55B4865E-B34E-49C6-9406-09A8A804964A}" type="presOf" srcId="{1DB86550-8A8D-48FF-A6BD-16FFEB7453A5}" destId="{A60DD71E-5AE0-4408-80BB-E059C3C0DF80}" srcOrd="0" destOrd="0" presId="urn:microsoft.com/office/officeart/2018/2/layout/IconVerticalSolidList"/>
    <dgm:cxn modelId="{8F0F5A47-5E9A-4FFC-B3E0-A4070D6C8F6F}" srcId="{F86343DB-9475-4A80-9919-CE26C7CD7F56}" destId="{1DB86550-8A8D-48FF-A6BD-16FFEB7453A5}" srcOrd="1" destOrd="0" parTransId="{49B24919-B6A4-49BE-884C-5327B42E268F}" sibTransId="{DA423C2C-EDF5-4F9A-B3CB-DBE83C77DF30}"/>
    <dgm:cxn modelId="{150A828A-4698-40FB-9514-4D2E2536B4DA}" type="presOf" srcId="{0A30E78E-0055-4324-9D66-E32AF5CE42E9}" destId="{1918E022-0967-4A2B-B4A8-2D4C0B0E88AC}" srcOrd="0" destOrd="0" presId="urn:microsoft.com/office/officeart/2018/2/layout/IconVerticalSolidList"/>
    <dgm:cxn modelId="{8E11EDA9-878E-4496-8C5B-B832FF2B8474}" type="presOf" srcId="{394447DA-46F8-4CB8-B97B-E10B63A9B2BC}" destId="{A49603D7-51B7-48A1-B4E3-CD08ADDCD3E6}" srcOrd="0" destOrd="0" presId="urn:microsoft.com/office/officeart/2018/2/layout/IconVerticalSolidList"/>
    <dgm:cxn modelId="{D335D6C7-3C56-4644-81A2-BD7D329C0CA5}" type="presParOf" srcId="{8F391976-B73F-4609-9728-F58DB9E9A096}" destId="{FB2AA879-3C89-42F8-A075-2C0619936518}" srcOrd="0" destOrd="0" presId="urn:microsoft.com/office/officeart/2018/2/layout/IconVerticalSolidList"/>
    <dgm:cxn modelId="{8683B36A-5C72-4EB6-8F72-EF1CC3CB1E45}" type="presParOf" srcId="{FB2AA879-3C89-42F8-A075-2C0619936518}" destId="{5A3123D6-A093-4791-8B36-CA45EBB822E8}" srcOrd="0" destOrd="0" presId="urn:microsoft.com/office/officeart/2018/2/layout/IconVerticalSolidList"/>
    <dgm:cxn modelId="{2822DDAF-D62E-464A-B79A-9154C1659B62}" type="presParOf" srcId="{FB2AA879-3C89-42F8-A075-2C0619936518}" destId="{0F315B43-9DC0-4DB9-B4D5-644609E8260B}" srcOrd="1" destOrd="0" presId="urn:microsoft.com/office/officeart/2018/2/layout/IconVerticalSolidList"/>
    <dgm:cxn modelId="{2BA5D964-DAA5-4D51-9711-F72B8B837EE9}" type="presParOf" srcId="{FB2AA879-3C89-42F8-A075-2C0619936518}" destId="{F1F14E15-20F9-4B58-AA67-F2531E3955D5}" srcOrd="2" destOrd="0" presId="urn:microsoft.com/office/officeart/2018/2/layout/IconVerticalSolidList"/>
    <dgm:cxn modelId="{D62D9441-AEC3-45BC-B6EF-687876EEB959}" type="presParOf" srcId="{FB2AA879-3C89-42F8-A075-2C0619936518}" destId="{A49603D7-51B7-48A1-B4E3-CD08ADDCD3E6}" srcOrd="3" destOrd="0" presId="urn:microsoft.com/office/officeart/2018/2/layout/IconVerticalSolidList"/>
    <dgm:cxn modelId="{048359E6-869E-4BA7-AB09-E70A1F8AB94B}" type="presParOf" srcId="{8F391976-B73F-4609-9728-F58DB9E9A096}" destId="{C7C42449-03CB-4CBD-A069-60065A382EA9}" srcOrd="1" destOrd="0" presId="urn:microsoft.com/office/officeart/2018/2/layout/IconVerticalSolidList"/>
    <dgm:cxn modelId="{DE105A6E-ADA6-4F59-8594-A3574CE6A547}" type="presParOf" srcId="{8F391976-B73F-4609-9728-F58DB9E9A096}" destId="{F0A1630E-EB3E-4AEE-B924-F29CE9B42C8D}" srcOrd="2" destOrd="0" presId="urn:microsoft.com/office/officeart/2018/2/layout/IconVerticalSolidList"/>
    <dgm:cxn modelId="{843C2393-A576-4F53-A5EA-6CA176ADD6A0}" type="presParOf" srcId="{F0A1630E-EB3E-4AEE-B924-F29CE9B42C8D}" destId="{5FA41278-7E64-4B36-AAB8-60271DEA52A9}" srcOrd="0" destOrd="0" presId="urn:microsoft.com/office/officeart/2018/2/layout/IconVerticalSolidList"/>
    <dgm:cxn modelId="{44000AA3-8FA5-4C1B-8E0C-76FE581EC850}" type="presParOf" srcId="{F0A1630E-EB3E-4AEE-B924-F29CE9B42C8D}" destId="{9DD2DC0D-54B8-41DA-80EA-593FC3A5B6EA}" srcOrd="1" destOrd="0" presId="urn:microsoft.com/office/officeart/2018/2/layout/IconVerticalSolidList"/>
    <dgm:cxn modelId="{6CB095D1-5AB9-4DB7-A83C-291DE7D4B591}" type="presParOf" srcId="{F0A1630E-EB3E-4AEE-B924-F29CE9B42C8D}" destId="{D1D016C2-F8AD-4D8A-A677-18B45E7AAF60}" srcOrd="2" destOrd="0" presId="urn:microsoft.com/office/officeart/2018/2/layout/IconVerticalSolidList"/>
    <dgm:cxn modelId="{9CFD6375-090C-45FC-95FE-26B7E8CF1707}" type="presParOf" srcId="{F0A1630E-EB3E-4AEE-B924-F29CE9B42C8D}" destId="{A60DD71E-5AE0-4408-80BB-E059C3C0DF80}" srcOrd="3" destOrd="0" presId="urn:microsoft.com/office/officeart/2018/2/layout/IconVerticalSolidList"/>
    <dgm:cxn modelId="{45D1A78F-6A65-44AE-8B49-ACDF00D4CCBA}" type="presParOf" srcId="{8F391976-B73F-4609-9728-F58DB9E9A096}" destId="{A9E56C42-A0F3-4FDD-9DA9-50B1948D8AD5}" srcOrd="3" destOrd="0" presId="urn:microsoft.com/office/officeart/2018/2/layout/IconVerticalSolidList"/>
    <dgm:cxn modelId="{5BDC76E0-4790-4142-9305-B096536A5214}" type="presParOf" srcId="{8F391976-B73F-4609-9728-F58DB9E9A096}" destId="{4C9CEB27-28AD-454D-A473-EE3C0BD497D6}" srcOrd="4" destOrd="0" presId="urn:microsoft.com/office/officeart/2018/2/layout/IconVerticalSolidList"/>
    <dgm:cxn modelId="{FD023C56-F71F-47A9-AB89-C582E665EC55}" type="presParOf" srcId="{4C9CEB27-28AD-454D-A473-EE3C0BD497D6}" destId="{9EC76FCB-13E0-4F7D-9265-F0D34ADFD545}" srcOrd="0" destOrd="0" presId="urn:microsoft.com/office/officeart/2018/2/layout/IconVerticalSolidList"/>
    <dgm:cxn modelId="{4A0AA010-09ED-4F75-9747-6FDF02E1AFC8}" type="presParOf" srcId="{4C9CEB27-28AD-454D-A473-EE3C0BD497D6}" destId="{BDF3A593-401F-4FD1-B14E-5C0962E44D12}" srcOrd="1" destOrd="0" presId="urn:microsoft.com/office/officeart/2018/2/layout/IconVerticalSolidList"/>
    <dgm:cxn modelId="{F9AC1F0F-1788-46E8-8FCA-B8E4C82B8DB8}" type="presParOf" srcId="{4C9CEB27-28AD-454D-A473-EE3C0BD497D6}" destId="{4572AED7-9634-4DA4-ADE5-AB0BF6CBEEAD}" srcOrd="2" destOrd="0" presId="urn:microsoft.com/office/officeart/2018/2/layout/IconVerticalSolidList"/>
    <dgm:cxn modelId="{D3D06B9B-472C-4F38-8A2D-039DA3280994}" type="presParOf" srcId="{4C9CEB27-28AD-454D-A473-EE3C0BD497D6}" destId="{1918E022-0967-4A2B-B4A8-2D4C0B0E88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6343DB-9475-4A80-9919-CE26C7CD7F56}"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94447DA-46F8-4CB8-B97B-E10B63A9B2BC}">
      <dgm:prSet/>
      <dgm:spPr/>
      <dgm:t>
        <a:bodyPr/>
        <a:lstStyle/>
        <a:p>
          <a:pPr>
            <a:lnSpc>
              <a:spcPct val="100000"/>
            </a:lnSpc>
          </a:pPr>
          <a:r>
            <a:rPr lang="en-GB" dirty="0"/>
            <a:t>ACTIVITY 4</a:t>
          </a:r>
          <a:endParaRPr lang="en-US" dirty="0"/>
        </a:p>
      </dgm:t>
    </dgm:pt>
    <dgm:pt modelId="{5E8DB5EF-49FA-4AF4-B4E6-3D50C6A4AFC9}" type="parTrans" cxnId="{7884C10D-BBF0-4FBC-9E68-B5ADFA6D4056}">
      <dgm:prSet/>
      <dgm:spPr/>
      <dgm:t>
        <a:bodyPr/>
        <a:lstStyle/>
        <a:p>
          <a:endParaRPr lang="en-US"/>
        </a:p>
      </dgm:t>
    </dgm:pt>
    <dgm:pt modelId="{44EF1A8B-72DC-457B-98AF-2A94653BC04B}" type="sibTrans" cxnId="{7884C10D-BBF0-4FBC-9E68-B5ADFA6D4056}">
      <dgm:prSet/>
      <dgm:spPr/>
      <dgm:t>
        <a:bodyPr/>
        <a:lstStyle/>
        <a:p>
          <a:pPr>
            <a:lnSpc>
              <a:spcPct val="100000"/>
            </a:lnSpc>
          </a:pPr>
          <a:endParaRPr lang="en-US"/>
        </a:p>
      </dgm:t>
    </dgm:pt>
    <dgm:pt modelId="{1DB86550-8A8D-48FF-A6BD-16FFEB7453A5}">
      <dgm:prSet/>
      <dgm:spPr/>
      <dgm:t>
        <a:bodyPr/>
        <a:lstStyle/>
        <a:p>
          <a:pPr rtl="0">
            <a:lnSpc>
              <a:spcPct val="100000"/>
            </a:lnSpc>
          </a:pPr>
          <a:r>
            <a:rPr lang="en-GB" dirty="0"/>
            <a:t>Give an example of where at least 3 of these movements were used in</a:t>
          </a:r>
          <a:r>
            <a:rPr lang="en-GB" dirty="0">
              <a:latin typeface="Calibri Light" panose="020F0302020204030204"/>
            </a:rPr>
            <a:t> Moonlight</a:t>
          </a:r>
          <a:r>
            <a:rPr lang="en-GB" dirty="0"/>
            <a:t> and explain the effect on you as a viewer</a:t>
          </a:r>
          <a:endParaRPr lang="en-US" dirty="0"/>
        </a:p>
      </dgm:t>
    </dgm:pt>
    <dgm:pt modelId="{49B24919-B6A4-49BE-884C-5327B42E268F}" type="parTrans" cxnId="{8F0F5A47-5E9A-4FFC-B3E0-A4070D6C8F6F}">
      <dgm:prSet/>
      <dgm:spPr/>
      <dgm:t>
        <a:bodyPr/>
        <a:lstStyle/>
        <a:p>
          <a:endParaRPr lang="en-US"/>
        </a:p>
      </dgm:t>
    </dgm:pt>
    <dgm:pt modelId="{DA423C2C-EDF5-4F9A-B3CB-DBE83C77DF30}" type="sibTrans" cxnId="{8F0F5A47-5E9A-4FFC-B3E0-A4070D6C8F6F}">
      <dgm:prSet/>
      <dgm:spPr/>
      <dgm:t>
        <a:bodyPr/>
        <a:lstStyle/>
        <a:p>
          <a:pPr>
            <a:lnSpc>
              <a:spcPct val="100000"/>
            </a:lnSpc>
          </a:pPr>
          <a:endParaRPr lang="en-US"/>
        </a:p>
      </dgm:t>
    </dgm:pt>
    <dgm:pt modelId="{0A30E78E-0055-4324-9D66-E32AF5CE42E9}">
      <dgm:prSet/>
      <dgm:spPr/>
      <dgm:t>
        <a:bodyPr/>
        <a:lstStyle/>
        <a:p>
          <a:pPr>
            <a:lnSpc>
              <a:spcPct val="100000"/>
            </a:lnSpc>
          </a:pPr>
          <a:r>
            <a:rPr lang="en-GB" dirty="0"/>
            <a:t>Extension: Address all of them.</a:t>
          </a:r>
          <a:endParaRPr lang="en-US" dirty="0"/>
        </a:p>
      </dgm:t>
    </dgm:pt>
    <dgm:pt modelId="{3AA33EFB-AAE5-4227-AB35-AD286F1B9E04}" type="parTrans" cxnId="{ED85CE03-8701-4695-93E2-47EC8757D6C4}">
      <dgm:prSet/>
      <dgm:spPr/>
      <dgm:t>
        <a:bodyPr/>
        <a:lstStyle/>
        <a:p>
          <a:endParaRPr lang="en-US"/>
        </a:p>
      </dgm:t>
    </dgm:pt>
    <dgm:pt modelId="{6E5B4410-5326-4D52-92E1-D8091CAEA99B}" type="sibTrans" cxnId="{ED85CE03-8701-4695-93E2-47EC8757D6C4}">
      <dgm:prSet/>
      <dgm:spPr/>
      <dgm:t>
        <a:bodyPr/>
        <a:lstStyle/>
        <a:p>
          <a:endParaRPr lang="en-US"/>
        </a:p>
      </dgm:t>
    </dgm:pt>
    <dgm:pt modelId="{8F391976-B73F-4609-9728-F58DB9E9A096}" type="pres">
      <dgm:prSet presAssocID="{F86343DB-9475-4A80-9919-CE26C7CD7F56}" presName="root" presStyleCnt="0">
        <dgm:presLayoutVars>
          <dgm:dir/>
          <dgm:resizeHandles val="exact"/>
        </dgm:presLayoutVars>
      </dgm:prSet>
      <dgm:spPr/>
    </dgm:pt>
    <dgm:pt modelId="{FB2AA879-3C89-42F8-A075-2C0619936518}" type="pres">
      <dgm:prSet presAssocID="{394447DA-46F8-4CB8-B97B-E10B63A9B2BC}" presName="compNode" presStyleCnt="0"/>
      <dgm:spPr/>
    </dgm:pt>
    <dgm:pt modelId="{5A3123D6-A093-4791-8B36-CA45EBB822E8}" type="pres">
      <dgm:prSet presAssocID="{394447DA-46F8-4CB8-B97B-E10B63A9B2BC}" presName="bgRect" presStyleLbl="bgShp" presStyleIdx="0" presStyleCnt="3"/>
      <dgm:spPr/>
    </dgm:pt>
    <dgm:pt modelId="{0F315B43-9DC0-4DB9-B4D5-644609E8260B}" type="pres">
      <dgm:prSet presAssocID="{394447DA-46F8-4CB8-B97B-E10B63A9B2BC}"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F1F14E15-20F9-4B58-AA67-F2531E3955D5}" type="pres">
      <dgm:prSet presAssocID="{394447DA-46F8-4CB8-B97B-E10B63A9B2BC}" presName="spaceRect" presStyleCnt="0"/>
      <dgm:spPr/>
    </dgm:pt>
    <dgm:pt modelId="{A49603D7-51B7-48A1-B4E3-CD08ADDCD3E6}" type="pres">
      <dgm:prSet presAssocID="{394447DA-46F8-4CB8-B97B-E10B63A9B2BC}" presName="parTx" presStyleLbl="revTx" presStyleIdx="0" presStyleCnt="3">
        <dgm:presLayoutVars>
          <dgm:chMax val="0"/>
          <dgm:chPref val="0"/>
        </dgm:presLayoutVars>
      </dgm:prSet>
      <dgm:spPr/>
    </dgm:pt>
    <dgm:pt modelId="{C7C42449-03CB-4CBD-A069-60065A382EA9}" type="pres">
      <dgm:prSet presAssocID="{44EF1A8B-72DC-457B-98AF-2A94653BC04B}" presName="sibTrans" presStyleCnt="0"/>
      <dgm:spPr/>
    </dgm:pt>
    <dgm:pt modelId="{F0A1630E-EB3E-4AEE-B924-F29CE9B42C8D}" type="pres">
      <dgm:prSet presAssocID="{1DB86550-8A8D-48FF-A6BD-16FFEB7453A5}" presName="compNode" presStyleCnt="0"/>
      <dgm:spPr/>
    </dgm:pt>
    <dgm:pt modelId="{5FA41278-7E64-4B36-AAB8-60271DEA52A9}" type="pres">
      <dgm:prSet presAssocID="{1DB86550-8A8D-48FF-A6BD-16FFEB7453A5}" presName="bgRect" presStyleLbl="bgShp" presStyleIdx="1" presStyleCnt="3"/>
      <dgm:spPr/>
    </dgm:pt>
    <dgm:pt modelId="{9DD2DC0D-54B8-41DA-80EA-593FC3A5B6EA}" type="pres">
      <dgm:prSet presAssocID="{1DB86550-8A8D-48FF-A6BD-16FFEB7453A5}"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deo camera"/>
        </a:ext>
      </dgm:extLst>
    </dgm:pt>
    <dgm:pt modelId="{D1D016C2-F8AD-4D8A-A677-18B45E7AAF60}" type="pres">
      <dgm:prSet presAssocID="{1DB86550-8A8D-48FF-A6BD-16FFEB7453A5}" presName="spaceRect" presStyleCnt="0"/>
      <dgm:spPr/>
    </dgm:pt>
    <dgm:pt modelId="{A60DD71E-5AE0-4408-80BB-E059C3C0DF80}" type="pres">
      <dgm:prSet presAssocID="{1DB86550-8A8D-48FF-A6BD-16FFEB7453A5}" presName="parTx" presStyleLbl="revTx" presStyleIdx="1" presStyleCnt="3">
        <dgm:presLayoutVars>
          <dgm:chMax val="0"/>
          <dgm:chPref val="0"/>
        </dgm:presLayoutVars>
      </dgm:prSet>
      <dgm:spPr/>
    </dgm:pt>
    <dgm:pt modelId="{A9E56C42-A0F3-4FDD-9DA9-50B1948D8AD5}" type="pres">
      <dgm:prSet presAssocID="{DA423C2C-EDF5-4F9A-B3CB-DBE83C77DF30}" presName="sibTrans" presStyleCnt="0"/>
      <dgm:spPr/>
    </dgm:pt>
    <dgm:pt modelId="{4C9CEB27-28AD-454D-A473-EE3C0BD497D6}" type="pres">
      <dgm:prSet presAssocID="{0A30E78E-0055-4324-9D66-E32AF5CE42E9}" presName="compNode" presStyleCnt="0"/>
      <dgm:spPr/>
    </dgm:pt>
    <dgm:pt modelId="{9EC76FCB-13E0-4F7D-9265-F0D34ADFD545}" type="pres">
      <dgm:prSet presAssocID="{0A30E78E-0055-4324-9D66-E32AF5CE42E9}" presName="bgRect" presStyleLbl="bgShp" presStyleIdx="2" presStyleCnt="3"/>
      <dgm:spPr/>
    </dgm:pt>
    <dgm:pt modelId="{BDF3A593-401F-4FD1-B14E-5C0962E44D12}" type="pres">
      <dgm:prSet presAssocID="{0A30E78E-0055-4324-9D66-E32AF5CE42E9}"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4572AED7-9634-4DA4-ADE5-AB0BF6CBEEAD}" type="pres">
      <dgm:prSet presAssocID="{0A30E78E-0055-4324-9D66-E32AF5CE42E9}" presName="spaceRect" presStyleCnt="0"/>
      <dgm:spPr/>
    </dgm:pt>
    <dgm:pt modelId="{1918E022-0967-4A2B-B4A8-2D4C0B0E88AC}" type="pres">
      <dgm:prSet presAssocID="{0A30E78E-0055-4324-9D66-E32AF5CE42E9}" presName="parTx" presStyleLbl="revTx" presStyleIdx="2" presStyleCnt="3">
        <dgm:presLayoutVars>
          <dgm:chMax val="0"/>
          <dgm:chPref val="0"/>
        </dgm:presLayoutVars>
      </dgm:prSet>
      <dgm:spPr/>
    </dgm:pt>
  </dgm:ptLst>
  <dgm:cxnLst>
    <dgm:cxn modelId="{121E7A01-A0C2-4554-B6F2-5E156D408D86}" type="presOf" srcId="{F86343DB-9475-4A80-9919-CE26C7CD7F56}" destId="{8F391976-B73F-4609-9728-F58DB9E9A096}" srcOrd="0" destOrd="0" presId="urn:microsoft.com/office/officeart/2018/2/layout/IconVerticalSolidList"/>
    <dgm:cxn modelId="{ED85CE03-8701-4695-93E2-47EC8757D6C4}" srcId="{F86343DB-9475-4A80-9919-CE26C7CD7F56}" destId="{0A30E78E-0055-4324-9D66-E32AF5CE42E9}" srcOrd="2" destOrd="0" parTransId="{3AA33EFB-AAE5-4227-AB35-AD286F1B9E04}" sibTransId="{6E5B4410-5326-4D52-92E1-D8091CAEA99B}"/>
    <dgm:cxn modelId="{7884C10D-BBF0-4FBC-9E68-B5ADFA6D4056}" srcId="{F86343DB-9475-4A80-9919-CE26C7CD7F56}" destId="{394447DA-46F8-4CB8-B97B-E10B63A9B2BC}" srcOrd="0" destOrd="0" parTransId="{5E8DB5EF-49FA-4AF4-B4E6-3D50C6A4AFC9}" sibTransId="{44EF1A8B-72DC-457B-98AF-2A94653BC04B}"/>
    <dgm:cxn modelId="{55B4865E-B34E-49C6-9406-09A8A804964A}" type="presOf" srcId="{1DB86550-8A8D-48FF-A6BD-16FFEB7453A5}" destId="{A60DD71E-5AE0-4408-80BB-E059C3C0DF80}" srcOrd="0" destOrd="0" presId="urn:microsoft.com/office/officeart/2018/2/layout/IconVerticalSolidList"/>
    <dgm:cxn modelId="{8F0F5A47-5E9A-4FFC-B3E0-A4070D6C8F6F}" srcId="{F86343DB-9475-4A80-9919-CE26C7CD7F56}" destId="{1DB86550-8A8D-48FF-A6BD-16FFEB7453A5}" srcOrd="1" destOrd="0" parTransId="{49B24919-B6A4-49BE-884C-5327B42E268F}" sibTransId="{DA423C2C-EDF5-4F9A-B3CB-DBE83C77DF30}"/>
    <dgm:cxn modelId="{150A828A-4698-40FB-9514-4D2E2536B4DA}" type="presOf" srcId="{0A30E78E-0055-4324-9D66-E32AF5CE42E9}" destId="{1918E022-0967-4A2B-B4A8-2D4C0B0E88AC}" srcOrd="0" destOrd="0" presId="urn:microsoft.com/office/officeart/2018/2/layout/IconVerticalSolidList"/>
    <dgm:cxn modelId="{8E11EDA9-878E-4496-8C5B-B832FF2B8474}" type="presOf" srcId="{394447DA-46F8-4CB8-B97B-E10B63A9B2BC}" destId="{A49603D7-51B7-48A1-B4E3-CD08ADDCD3E6}" srcOrd="0" destOrd="0" presId="urn:microsoft.com/office/officeart/2018/2/layout/IconVerticalSolidList"/>
    <dgm:cxn modelId="{D335D6C7-3C56-4644-81A2-BD7D329C0CA5}" type="presParOf" srcId="{8F391976-B73F-4609-9728-F58DB9E9A096}" destId="{FB2AA879-3C89-42F8-A075-2C0619936518}" srcOrd="0" destOrd="0" presId="urn:microsoft.com/office/officeart/2018/2/layout/IconVerticalSolidList"/>
    <dgm:cxn modelId="{8683B36A-5C72-4EB6-8F72-EF1CC3CB1E45}" type="presParOf" srcId="{FB2AA879-3C89-42F8-A075-2C0619936518}" destId="{5A3123D6-A093-4791-8B36-CA45EBB822E8}" srcOrd="0" destOrd="0" presId="urn:microsoft.com/office/officeart/2018/2/layout/IconVerticalSolidList"/>
    <dgm:cxn modelId="{2822DDAF-D62E-464A-B79A-9154C1659B62}" type="presParOf" srcId="{FB2AA879-3C89-42F8-A075-2C0619936518}" destId="{0F315B43-9DC0-4DB9-B4D5-644609E8260B}" srcOrd="1" destOrd="0" presId="urn:microsoft.com/office/officeart/2018/2/layout/IconVerticalSolidList"/>
    <dgm:cxn modelId="{2BA5D964-DAA5-4D51-9711-F72B8B837EE9}" type="presParOf" srcId="{FB2AA879-3C89-42F8-A075-2C0619936518}" destId="{F1F14E15-20F9-4B58-AA67-F2531E3955D5}" srcOrd="2" destOrd="0" presId="urn:microsoft.com/office/officeart/2018/2/layout/IconVerticalSolidList"/>
    <dgm:cxn modelId="{D62D9441-AEC3-45BC-B6EF-687876EEB959}" type="presParOf" srcId="{FB2AA879-3C89-42F8-A075-2C0619936518}" destId="{A49603D7-51B7-48A1-B4E3-CD08ADDCD3E6}" srcOrd="3" destOrd="0" presId="urn:microsoft.com/office/officeart/2018/2/layout/IconVerticalSolidList"/>
    <dgm:cxn modelId="{048359E6-869E-4BA7-AB09-E70A1F8AB94B}" type="presParOf" srcId="{8F391976-B73F-4609-9728-F58DB9E9A096}" destId="{C7C42449-03CB-4CBD-A069-60065A382EA9}" srcOrd="1" destOrd="0" presId="urn:microsoft.com/office/officeart/2018/2/layout/IconVerticalSolidList"/>
    <dgm:cxn modelId="{DE105A6E-ADA6-4F59-8594-A3574CE6A547}" type="presParOf" srcId="{8F391976-B73F-4609-9728-F58DB9E9A096}" destId="{F0A1630E-EB3E-4AEE-B924-F29CE9B42C8D}" srcOrd="2" destOrd="0" presId="urn:microsoft.com/office/officeart/2018/2/layout/IconVerticalSolidList"/>
    <dgm:cxn modelId="{843C2393-A576-4F53-A5EA-6CA176ADD6A0}" type="presParOf" srcId="{F0A1630E-EB3E-4AEE-B924-F29CE9B42C8D}" destId="{5FA41278-7E64-4B36-AAB8-60271DEA52A9}" srcOrd="0" destOrd="0" presId="urn:microsoft.com/office/officeart/2018/2/layout/IconVerticalSolidList"/>
    <dgm:cxn modelId="{44000AA3-8FA5-4C1B-8E0C-76FE581EC850}" type="presParOf" srcId="{F0A1630E-EB3E-4AEE-B924-F29CE9B42C8D}" destId="{9DD2DC0D-54B8-41DA-80EA-593FC3A5B6EA}" srcOrd="1" destOrd="0" presId="urn:microsoft.com/office/officeart/2018/2/layout/IconVerticalSolidList"/>
    <dgm:cxn modelId="{6CB095D1-5AB9-4DB7-A83C-291DE7D4B591}" type="presParOf" srcId="{F0A1630E-EB3E-4AEE-B924-F29CE9B42C8D}" destId="{D1D016C2-F8AD-4D8A-A677-18B45E7AAF60}" srcOrd="2" destOrd="0" presId="urn:microsoft.com/office/officeart/2018/2/layout/IconVerticalSolidList"/>
    <dgm:cxn modelId="{9CFD6375-090C-45FC-95FE-26B7E8CF1707}" type="presParOf" srcId="{F0A1630E-EB3E-4AEE-B924-F29CE9B42C8D}" destId="{A60DD71E-5AE0-4408-80BB-E059C3C0DF80}" srcOrd="3" destOrd="0" presId="urn:microsoft.com/office/officeart/2018/2/layout/IconVerticalSolidList"/>
    <dgm:cxn modelId="{45D1A78F-6A65-44AE-8B49-ACDF00D4CCBA}" type="presParOf" srcId="{8F391976-B73F-4609-9728-F58DB9E9A096}" destId="{A9E56C42-A0F3-4FDD-9DA9-50B1948D8AD5}" srcOrd="3" destOrd="0" presId="urn:microsoft.com/office/officeart/2018/2/layout/IconVerticalSolidList"/>
    <dgm:cxn modelId="{5BDC76E0-4790-4142-9305-B096536A5214}" type="presParOf" srcId="{8F391976-B73F-4609-9728-F58DB9E9A096}" destId="{4C9CEB27-28AD-454D-A473-EE3C0BD497D6}" srcOrd="4" destOrd="0" presId="urn:microsoft.com/office/officeart/2018/2/layout/IconVerticalSolidList"/>
    <dgm:cxn modelId="{FD023C56-F71F-47A9-AB89-C582E665EC55}" type="presParOf" srcId="{4C9CEB27-28AD-454D-A473-EE3C0BD497D6}" destId="{9EC76FCB-13E0-4F7D-9265-F0D34ADFD545}" srcOrd="0" destOrd="0" presId="urn:microsoft.com/office/officeart/2018/2/layout/IconVerticalSolidList"/>
    <dgm:cxn modelId="{4A0AA010-09ED-4F75-9747-6FDF02E1AFC8}" type="presParOf" srcId="{4C9CEB27-28AD-454D-A473-EE3C0BD497D6}" destId="{BDF3A593-401F-4FD1-B14E-5C0962E44D12}" srcOrd="1" destOrd="0" presId="urn:microsoft.com/office/officeart/2018/2/layout/IconVerticalSolidList"/>
    <dgm:cxn modelId="{F9AC1F0F-1788-46E8-8FCA-B8E4C82B8DB8}" type="presParOf" srcId="{4C9CEB27-28AD-454D-A473-EE3C0BD497D6}" destId="{4572AED7-9634-4DA4-ADE5-AB0BF6CBEEAD}" srcOrd="2" destOrd="0" presId="urn:microsoft.com/office/officeart/2018/2/layout/IconVerticalSolidList"/>
    <dgm:cxn modelId="{D3D06B9B-472C-4F38-8A2D-039DA3280994}" type="presParOf" srcId="{4C9CEB27-28AD-454D-A473-EE3C0BD497D6}" destId="{1918E022-0967-4A2B-B4A8-2D4C0B0E88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123D6-A093-4791-8B36-CA45EBB822E8}">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315B43-9DC0-4DB9-B4D5-644609E8260B}">
      <dsp:nvSpPr>
        <dsp:cNvPr id="0" name=""/>
        <dsp:cNvSpPr/>
      </dsp:nvSpPr>
      <dsp:spPr>
        <a:xfrm>
          <a:off x="375988" y="280191"/>
          <a:ext cx="683614" cy="6836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9603D7-51B7-48A1-B4E3-CD08ADDCD3E6}">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t>ACTIVITY 2</a:t>
          </a:r>
          <a:endParaRPr lang="en-US" sz="2500" kern="1200" dirty="0"/>
        </a:p>
      </dsp:txBody>
      <dsp:txXfrm>
        <a:off x="1435590" y="531"/>
        <a:ext cx="9080009" cy="1242935"/>
      </dsp:txXfrm>
    </dsp:sp>
    <dsp:sp modelId="{5FA41278-7E64-4B36-AAB8-60271DEA52A9}">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D2DC0D-54B8-41DA-80EA-593FC3A5B6EA}">
      <dsp:nvSpPr>
        <dsp:cNvPr id="0" name=""/>
        <dsp:cNvSpPr/>
      </dsp:nvSpPr>
      <dsp:spPr>
        <a:xfrm>
          <a:off x="375988" y="1833861"/>
          <a:ext cx="683614" cy="6836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0DD71E-5AE0-4408-80BB-E059C3C0DF8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rtl="0">
            <a:lnSpc>
              <a:spcPct val="100000"/>
            </a:lnSpc>
            <a:spcBef>
              <a:spcPct val="0"/>
            </a:spcBef>
            <a:spcAft>
              <a:spcPct val="35000"/>
            </a:spcAft>
            <a:buNone/>
          </a:pPr>
          <a:r>
            <a:rPr lang="en-GB" sz="2500" kern="1200" dirty="0"/>
            <a:t>Give an example of where at least 3 of these shots were used in</a:t>
          </a:r>
          <a:r>
            <a:rPr lang="en-GB" sz="2500" kern="1200" dirty="0">
              <a:latin typeface="Calibri Light" panose="020F0302020204030204"/>
            </a:rPr>
            <a:t> the film</a:t>
          </a:r>
          <a:r>
            <a:rPr lang="en-GB" sz="2500" kern="1200" dirty="0"/>
            <a:t> </a:t>
          </a:r>
          <a:r>
            <a:rPr lang="en-GB" sz="2500" kern="1200" dirty="0">
              <a:latin typeface="Calibri Light" panose="020F0302020204030204"/>
            </a:rPr>
            <a:t>Moonlight </a:t>
          </a:r>
          <a:r>
            <a:rPr lang="en-GB" sz="2500" kern="1200" dirty="0"/>
            <a:t>and explain the effect on you as a viewer.</a:t>
          </a:r>
          <a:endParaRPr lang="en-US" sz="2500" kern="1200" dirty="0"/>
        </a:p>
      </dsp:txBody>
      <dsp:txXfrm>
        <a:off x="1435590" y="1554201"/>
        <a:ext cx="9080009" cy="1242935"/>
      </dsp:txXfrm>
    </dsp:sp>
    <dsp:sp modelId="{9EC76FCB-13E0-4F7D-9265-F0D34ADFD545}">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F3A593-401F-4FD1-B14E-5C0962E44D12}">
      <dsp:nvSpPr>
        <dsp:cNvPr id="0" name=""/>
        <dsp:cNvSpPr/>
      </dsp:nvSpPr>
      <dsp:spPr>
        <a:xfrm>
          <a:off x="375988" y="3387531"/>
          <a:ext cx="683614" cy="6836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18E022-0967-4A2B-B4A8-2D4C0B0E88A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t>Extension: Address all of them.</a:t>
          </a:r>
          <a:endParaRPr lang="en-US" sz="2500" kern="1200" dirty="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123D6-A093-4791-8B36-CA45EBB822E8}">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315B43-9DC0-4DB9-B4D5-644609E8260B}">
      <dsp:nvSpPr>
        <dsp:cNvPr id="0" name=""/>
        <dsp:cNvSpPr/>
      </dsp:nvSpPr>
      <dsp:spPr>
        <a:xfrm>
          <a:off x="375988" y="280191"/>
          <a:ext cx="683614" cy="6836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9603D7-51B7-48A1-B4E3-CD08ADDCD3E6}">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t>ACTIVITY 3</a:t>
          </a:r>
          <a:endParaRPr lang="en-US" sz="2500" kern="1200" dirty="0"/>
        </a:p>
      </dsp:txBody>
      <dsp:txXfrm>
        <a:off x="1435590" y="531"/>
        <a:ext cx="9080009" cy="1242935"/>
      </dsp:txXfrm>
    </dsp:sp>
    <dsp:sp modelId="{5FA41278-7E64-4B36-AAB8-60271DEA52A9}">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D2DC0D-54B8-41DA-80EA-593FC3A5B6EA}">
      <dsp:nvSpPr>
        <dsp:cNvPr id="0" name=""/>
        <dsp:cNvSpPr/>
      </dsp:nvSpPr>
      <dsp:spPr>
        <a:xfrm>
          <a:off x="375988" y="1833861"/>
          <a:ext cx="683614" cy="6836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0DD71E-5AE0-4408-80BB-E059C3C0DF8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rtl="0">
            <a:lnSpc>
              <a:spcPct val="100000"/>
            </a:lnSpc>
            <a:spcBef>
              <a:spcPct val="0"/>
            </a:spcBef>
            <a:spcAft>
              <a:spcPct val="35000"/>
            </a:spcAft>
            <a:buNone/>
          </a:pPr>
          <a:r>
            <a:rPr lang="en-GB" sz="2500" kern="1200" dirty="0"/>
            <a:t>Give an example of where at least 3 of these angles were used in</a:t>
          </a:r>
          <a:r>
            <a:rPr lang="en-GB" sz="2500" kern="1200" dirty="0">
              <a:latin typeface="Calibri Light" panose="020F0302020204030204"/>
            </a:rPr>
            <a:t> Moonlight</a:t>
          </a:r>
          <a:r>
            <a:rPr lang="en-GB" sz="2500" kern="1200" dirty="0"/>
            <a:t> and explain the effect on you as a viewer.</a:t>
          </a:r>
          <a:endParaRPr lang="en-US" sz="2500" kern="1200" dirty="0"/>
        </a:p>
      </dsp:txBody>
      <dsp:txXfrm>
        <a:off x="1435590" y="1554201"/>
        <a:ext cx="9080009" cy="1242935"/>
      </dsp:txXfrm>
    </dsp:sp>
    <dsp:sp modelId="{9EC76FCB-13E0-4F7D-9265-F0D34ADFD545}">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F3A593-401F-4FD1-B14E-5C0962E44D12}">
      <dsp:nvSpPr>
        <dsp:cNvPr id="0" name=""/>
        <dsp:cNvSpPr/>
      </dsp:nvSpPr>
      <dsp:spPr>
        <a:xfrm>
          <a:off x="375988" y="3387531"/>
          <a:ext cx="683614" cy="6836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18E022-0967-4A2B-B4A8-2D4C0B0E88A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t>Extension: Address all of them.</a:t>
          </a:r>
          <a:endParaRPr lang="en-US" sz="2500" kern="1200" dirty="0"/>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123D6-A093-4791-8B36-CA45EBB822E8}">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315B43-9DC0-4DB9-B4D5-644609E8260B}">
      <dsp:nvSpPr>
        <dsp:cNvPr id="0" name=""/>
        <dsp:cNvSpPr/>
      </dsp:nvSpPr>
      <dsp:spPr>
        <a:xfrm>
          <a:off x="375988" y="280191"/>
          <a:ext cx="683614" cy="6836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9603D7-51B7-48A1-B4E3-CD08ADDCD3E6}">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t>ACTIVITY 4</a:t>
          </a:r>
          <a:endParaRPr lang="en-US" sz="2500" kern="1200" dirty="0"/>
        </a:p>
      </dsp:txBody>
      <dsp:txXfrm>
        <a:off x="1435590" y="531"/>
        <a:ext cx="9080009" cy="1242935"/>
      </dsp:txXfrm>
    </dsp:sp>
    <dsp:sp modelId="{5FA41278-7E64-4B36-AAB8-60271DEA52A9}">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D2DC0D-54B8-41DA-80EA-593FC3A5B6EA}">
      <dsp:nvSpPr>
        <dsp:cNvPr id="0" name=""/>
        <dsp:cNvSpPr/>
      </dsp:nvSpPr>
      <dsp:spPr>
        <a:xfrm>
          <a:off x="375988" y="1833861"/>
          <a:ext cx="683614" cy="6836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0DD71E-5AE0-4408-80BB-E059C3C0DF8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rtl="0">
            <a:lnSpc>
              <a:spcPct val="100000"/>
            </a:lnSpc>
            <a:spcBef>
              <a:spcPct val="0"/>
            </a:spcBef>
            <a:spcAft>
              <a:spcPct val="35000"/>
            </a:spcAft>
            <a:buNone/>
          </a:pPr>
          <a:r>
            <a:rPr lang="en-GB" sz="2500" kern="1200" dirty="0"/>
            <a:t>Give an example of where at least 3 of these movements were used in</a:t>
          </a:r>
          <a:r>
            <a:rPr lang="en-GB" sz="2500" kern="1200" dirty="0">
              <a:latin typeface="Calibri Light" panose="020F0302020204030204"/>
            </a:rPr>
            <a:t> Moonlight</a:t>
          </a:r>
          <a:r>
            <a:rPr lang="en-GB" sz="2500" kern="1200" dirty="0"/>
            <a:t> and explain the effect on you as a viewer</a:t>
          </a:r>
          <a:endParaRPr lang="en-US" sz="2500" kern="1200" dirty="0"/>
        </a:p>
      </dsp:txBody>
      <dsp:txXfrm>
        <a:off x="1435590" y="1554201"/>
        <a:ext cx="9080009" cy="1242935"/>
      </dsp:txXfrm>
    </dsp:sp>
    <dsp:sp modelId="{9EC76FCB-13E0-4F7D-9265-F0D34ADFD545}">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F3A593-401F-4FD1-B14E-5C0962E44D12}">
      <dsp:nvSpPr>
        <dsp:cNvPr id="0" name=""/>
        <dsp:cNvSpPr/>
      </dsp:nvSpPr>
      <dsp:spPr>
        <a:xfrm>
          <a:off x="375988" y="3387531"/>
          <a:ext cx="683614" cy="6836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18E022-0967-4A2B-B4A8-2D4C0B0E88A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t>Extension: Address all of them.</a:t>
          </a:r>
          <a:endParaRPr lang="en-US" sz="2500" kern="1200" dirty="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2F5E-EB99-4CB6-8D33-BAB39D802C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B2833A-1D79-4558-B381-B44EF8D633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44BF1A-0449-4BF1-8718-68081906EA2F}"/>
              </a:ext>
            </a:extLst>
          </p:cNvPr>
          <p:cNvSpPr>
            <a:spLocks noGrp="1"/>
          </p:cNvSpPr>
          <p:nvPr>
            <p:ph type="dt" sz="half" idx="10"/>
          </p:nvPr>
        </p:nvSpPr>
        <p:spPr/>
        <p:txBody>
          <a:bodyPr/>
          <a:lstStyle/>
          <a:p>
            <a:fld id="{BCA01DDD-0A00-4980-88E5-110894E77390}" type="datetimeFigureOut">
              <a:rPr lang="en-GB" smtClean="0"/>
              <a:t>12/10/2023</a:t>
            </a:fld>
            <a:endParaRPr lang="en-GB"/>
          </a:p>
        </p:txBody>
      </p:sp>
      <p:sp>
        <p:nvSpPr>
          <p:cNvPr id="5" name="Footer Placeholder 4">
            <a:extLst>
              <a:ext uri="{FF2B5EF4-FFF2-40B4-BE49-F238E27FC236}">
                <a16:creationId xmlns:a16="http://schemas.microsoft.com/office/drawing/2014/main" id="{C0EC56C5-59EF-4CD8-8110-0B4D43EFFA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CA4D0D-4D02-4AEF-A699-EBA4E91182AD}"/>
              </a:ext>
            </a:extLst>
          </p:cNvPr>
          <p:cNvSpPr>
            <a:spLocks noGrp="1"/>
          </p:cNvSpPr>
          <p:nvPr>
            <p:ph type="sldNum" sz="quarter" idx="12"/>
          </p:nvPr>
        </p:nvSpPr>
        <p:spPr/>
        <p:txBody>
          <a:bodyPr/>
          <a:lstStyle/>
          <a:p>
            <a:fld id="{385D921F-2C96-407C-95C3-41F32D43A3AE}" type="slidenum">
              <a:rPr lang="en-GB" smtClean="0"/>
              <a:t>‹#›</a:t>
            </a:fld>
            <a:endParaRPr lang="en-GB"/>
          </a:p>
        </p:txBody>
      </p:sp>
    </p:spTree>
    <p:extLst>
      <p:ext uri="{BB962C8B-B14F-4D97-AF65-F5344CB8AC3E}">
        <p14:creationId xmlns:p14="http://schemas.microsoft.com/office/powerpoint/2010/main" val="11138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07DB-F1EC-4BE9-821B-7E32CEA7A2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0388EC-EBD6-43F4-9808-9A694E1640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8780E7-8193-4408-92AF-B2A4F103AB25}"/>
              </a:ext>
            </a:extLst>
          </p:cNvPr>
          <p:cNvSpPr>
            <a:spLocks noGrp="1"/>
          </p:cNvSpPr>
          <p:nvPr>
            <p:ph type="dt" sz="half" idx="10"/>
          </p:nvPr>
        </p:nvSpPr>
        <p:spPr/>
        <p:txBody>
          <a:bodyPr/>
          <a:lstStyle/>
          <a:p>
            <a:fld id="{BCA01DDD-0A00-4980-88E5-110894E77390}" type="datetimeFigureOut">
              <a:rPr lang="en-GB" smtClean="0"/>
              <a:t>12/10/2023</a:t>
            </a:fld>
            <a:endParaRPr lang="en-GB"/>
          </a:p>
        </p:txBody>
      </p:sp>
      <p:sp>
        <p:nvSpPr>
          <p:cNvPr id="5" name="Footer Placeholder 4">
            <a:extLst>
              <a:ext uri="{FF2B5EF4-FFF2-40B4-BE49-F238E27FC236}">
                <a16:creationId xmlns:a16="http://schemas.microsoft.com/office/drawing/2014/main" id="{7C890E00-D936-4CC6-9ABE-15A8C17F54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3156E5-35CF-4347-9BFE-810E13A11A6D}"/>
              </a:ext>
            </a:extLst>
          </p:cNvPr>
          <p:cNvSpPr>
            <a:spLocks noGrp="1"/>
          </p:cNvSpPr>
          <p:nvPr>
            <p:ph type="sldNum" sz="quarter" idx="12"/>
          </p:nvPr>
        </p:nvSpPr>
        <p:spPr/>
        <p:txBody>
          <a:bodyPr/>
          <a:lstStyle/>
          <a:p>
            <a:fld id="{385D921F-2C96-407C-95C3-41F32D43A3AE}" type="slidenum">
              <a:rPr lang="en-GB" smtClean="0"/>
              <a:t>‹#›</a:t>
            </a:fld>
            <a:endParaRPr lang="en-GB"/>
          </a:p>
        </p:txBody>
      </p:sp>
    </p:spTree>
    <p:extLst>
      <p:ext uri="{BB962C8B-B14F-4D97-AF65-F5344CB8AC3E}">
        <p14:creationId xmlns:p14="http://schemas.microsoft.com/office/powerpoint/2010/main" val="3565417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4BACA0-9829-4B9D-ADD8-0B71E1340E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386EC2-137F-4EB7-842D-DEDD81E198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2A5078-A485-4701-93B5-032AC11EC387}"/>
              </a:ext>
            </a:extLst>
          </p:cNvPr>
          <p:cNvSpPr>
            <a:spLocks noGrp="1"/>
          </p:cNvSpPr>
          <p:nvPr>
            <p:ph type="dt" sz="half" idx="10"/>
          </p:nvPr>
        </p:nvSpPr>
        <p:spPr/>
        <p:txBody>
          <a:bodyPr/>
          <a:lstStyle/>
          <a:p>
            <a:fld id="{BCA01DDD-0A00-4980-88E5-110894E77390}" type="datetimeFigureOut">
              <a:rPr lang="en-GB" smtClean="0"/>
              <a:t>12/10/2023</a:t>
            </a:fld>
            <a:endParaRPr lang="en-GB"/>
          </a:p>
        </p:txBody>
      </p:sp>
      <p:sp>
        <p:nvSpPr>
          <p:cNvPr id="5" name="Footer Placeholder 4">
            <a:extLst>
              <a:ext uri="{FF2B5EF4-FFF2-40B4-BE49-F238E27FC236}">
                <a16:creationId xmlns:a16="http://schemas.microsoft.com/office/drawing/2014/main" id="{B683769E-6957-46D7-9183-867B1CF1A7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396B5B-2E56-43D8-9815-544B837BBFD2}"/>
              </a:ext>
            </a:extLst>
          </p:cNvPr>
          <p:cNvSpPr>
            <a:spLocks noGrp="1"/>
          </p:cNvSpPr>
          <p:nvPr>
            <p:ph type="sldNum" sz="quarter" idx="12"/>
          </p:nvPr>
        </p:nvSpPr>
        <p:spPr/>
        <p:txBody>
          <a:bodyPr/>
          <a:lstStyle/>
          <a:p>
            <a:fld id="{385D921F-2C96-407C-95C3-41F32D43A3AE}" type="slidenum">
              <a:rPr lang="en-GB" smtClean="0"/>
              <a:t>‹#›</a:t>
            </a:fld>
            <a:endParaRPr lang="en-GB"/>
          </a:p>
        </p:txBody>
      </p:sp>
    </p:spTree>
    <p:extLst>
      <p:ext uri="{BB962C8B-B14F-4D97-AF65-F5344CB8AC3E}">
        <p14:creationId xmlns:p14="http://schemas.microsoft.com/office/powerpoint/2010/main" val="266843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AC68-B5BC-4C9A-A423-E5A85DD7D6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C32AE8-E97E-42C0-805B-81807C6F3D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517DB0-1205-4504-AD61-7B6D9167A4E4}"/>
              </a:ext>
            </a:extLst>
          </p:cNvPr>
          <p:cNvSpPr>
            <a:spLocks noGrp="1"/>
          </p:cNvSpPr>
          <p:nvPr>
            <p:ph type="dt" sz="half" idx="10"/>
          </p:nvPr>
        </p:nvSpPr>
        <p:spPr/>
        <p:txBody>
          <a:bodyPr/>
          <a:lstStyle/>
          <a:p>
            <a:fld id="{BCA01DDD-0A00-4980-88E5-110894E77390}" type="datetimeFigureOut">
              <a:rPr lang="en-GB" smtClean="0"/>
              <a:t>12/10/2023</a:t>
            </a:fld>
            <a:endParaRPr lang="en-GB"/>
          </a:p>
        </p:txBody>
      </p:sp>
      <p:sp>
        <p:nvSpPr>
          <p:cNvPr id="5" name="Footer Placeholder 4">
            <a:extLst>
              <a:ext uri="{FF2B5EF4-FFF2-40B4-BE49-F238E27FC236}">
                <a16:creationId xmlns:a16="http://schemas.microsoft.com/office/drawing/2014/main" id="{91234A59-DEA2-4297-8A0C-E822AEEC51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6EA49D-B082-4D93-90DF-24FF80E9C374}"/>
              </a:ext>
            </a:extLst>
          </p:cNvPr>
          <p:cNvSpPr>
            <a:spLocks noGrp="1"/>
          </p:cNvSpPr>
          <p:nvPr>
            <p:ph type="sldNum" sz="quarter" idx="12"/>
          </p:nvPr>
        </p:nvSpPr>
        <p:spPr/>
        <p:txBody>
          <a:bodyPr/>
          <a:lstStyle/>
          <a:p>
            <a:fld id="{385D921F-2C96-407C-95C3-41F32D43A3AE}" type="slidenum">
              <a:rPr lang="en-GB" smtClean="0"/>
              <a:t>‹#›</a:t>
            </a:fld>
            <a:endParaRPr lang="en-GB"/>
          </a:p>
        </p:txBody>
      </p:sp>
    </p:spTree>
    <p:extLst>
      <p:ext uri="{BB962C8B-B14F-4D97-AF65-F5344CB8AC3E}">
        <p14:creationId xmlns:p14="http://schemas.microsoft.com/office/powerpoint/2010/main" val="353354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50CD4-7690-4EF5-B4B2-B9606C291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D2B93AD-4394-4EAF-855E-179B7B2781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DC5465-361D-4E98-9AF3-46396B68544C}"/>
              </a:ext>
            </a:extLst>
          </p:cNvPr>
          <p:cNvSpPr>
            <a:spLocks noGrp="1"/>
          </p:cNvSpPr>
          <p:nvPr>
            <p:ph type="dt" sz="half" idx="10"/>
          </p:nvPr>
        </p:nvSpPr>
        <p:spPr/>
        <p:txBody>
          <a:bodyPr/>
          <a:lstStyle/>
          <a:p>
            <a:fld id="{BCA01DDD-0A00-4980-88E5-110894E77390}" type="datetimeFigureOut">
              <a:rPr lang="en-GB" smtClean="0"/>
              <a:t>12/10/2023</a:t>
            </a:fld>
            <a:endParaRPr lang="en-GB"/>
          </a:p>
        </p:txBody>
      </p:sp>
      <p:sp>
        <p:nvSpPr>
          <p:cNvPr id="5" name="Footer Placeholder 4">
            <a:extLst>
              <a:ext uri="{FF2B5EF4-FFF2-40B4-BE49-F238E27FC236}">
                <a16:creationId xmlns:a16="http://schemas.microsoft.com/office/drawing/2014/main" id="{5A22F605-37DC-4590-99F9-52845569D7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494EEA-E46A-4ED4-9FE6-DD2FAB522F9D}"/>
              </a:ext>
            </a:extLst>
          </p:cNvPr>
          <p:cNvSpPr>
            <a:spLocks noGrp="1"/>
          </p:cNvSpPr>
          <p:nvPr>
            <p:ph type="sldNum" sz="quarter" idx="12"/>
          </p:nvPr>
        </p:nvSpPr>
        <p:spPr/>
        <p:txBody>
          <a:bodyPr/>
          <a:lstStyle/>
          <a:p>
            <a:fld id="{385D921F-2C96-407C-95C3-41F32D43A3AE}" type="slidenum">
              <a:rPr lang="en-GB" smtClean="0"/>
              <a:t>‹#›</a:t>
            </a:fld>
            <a:endParaRPr lang="en-GB"/>
          </a:p>
        </p:txBody>
      </p:sp>
    </p:spTree>
    <p:extLst>
      <p:ext uri="{BB962C8B-B14F-4D97-AF65-F5344CB8AC3E}">
        <p14:creationId xmlns:p14="http://schemas.microsoft.com/office/powerpoint/2010/main" val="1319061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28DCF-E40D-48E9-AC13-A38EFFDCBB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0EB239-F302-47CE-8F7E-76280D1E7E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0EDBDE2-589A-4A8E-B84B-B47595AE31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B90C6C-385F-40ED-966F-434F7C7D9087}"/>
              </a:ext>
            </a:extLst>
          </p:cNvPr>
          <p:cNvSpPr>
            <a:spLocks noGrp="1"/>
          </p:cNvSpPr>
          <p:nvPr>
            <p:ph type="dt" sz="half" idx="10"/>
          </p:nvPr>
        </p:nvSpPr>
        <p:spPr/>
        <p:txBody>
          <a:bodyPr/>
          <a:lstStyle/>
          <a:p>
            <a:fld id="{BCA01DDD-0A00-4980-88E5-110894E77390}" type="datetimeFigureOut">
              <a:rPr lang="en-GB" smtClean="0"/>
              <a:t>12/10/2023</a:t>
            </a:fld>
            <a:endParaRPr lang="en-GB"/>
          </a:p>
        </p:txBody>
      </p:sp>
      <p:sp>
        <p:nvSpPr>
          <p:cNvPr id="6" name="Footer Placeholder 5">
            <a:extLst>
              <a:ext uri="{FF2B5EF4-FFF2-40B4-BE49-F238E27FC236}">
                <a16:creationId xmlns:a16="http://schemas.microsoft.com/office/drawing/2014/main" id="{DCD2BE7F-FFBE-484A-AB6C-904D578FD3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FA2202-6E96-4E3D-A327-D1042EC4A6CE}"/>
              </a:ext>
            </a:extLst>
          </p:cNvPr>
          <p:cNvSpPr>
            <a:spLocks noGrp="1"/>
          </p:cNvSpPr>
          <p:nvPr>
            <p:ph type="sldNum" sz="quarter" idx="12"/>
          </p:nvPr>
        </p:nvSpPr>
        <p:spPr/>
        <p:txBody>
          <a:bodyPr/>
          <a:lstStyle/>
          <a:p>
            <a:fld id="{385D921F-2C96-407C-95C3-41F32D43A3AE}" type="slidenum">
              <a:rPr lang="en-GB" smtClean="0"/>
              <a:t>‹#›</a:t>
            </a:fld>
            <a:endParaRPr lang="en-GB"/>
          </a:p>
        </p:txBody>
      </p:sp>
    </p:spTree>
    <p:extLst>
      <p:ext uri="{BB962C8B-B14F-4D97-AF65-F5344CB8AC3E}">
        <p14:creationId xmlns:p14="http://schemas.microsoft.com/office/powerpoint/2010/main" val="413611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A1B4-E0F6-40E1-AE14-FFAE4BE8E4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548FA9-831A-4F43-BA1F-A05E650060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4B15C2-83DF-489B-A12E-DD796CC6B2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C51915-EFCE-4C78-B05E-2CDE2D74B7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5223E3-0D8E-4779-9320-C771BA58F6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88E8A7-339B-4A71-AD84-492D19140AEE}"/>
              </a:ext>
            </a:extLst>
          </p:cNvPr>
          <p:cNvSpPr>
            <a:spLocks noGrp="1"/>
          </p:cNvSpPr>
          <p:nvPr>
            <p:ph type="dt" sz="half" idx="10"/>
          </p:nvPr>
        </p:nvSpPr>
        <p:spPr/>
        <p:txBody>
          <a:bodyPr/>
          <a:lstStyle/>
          <a:p>
            <a:fld id="{BCA01DDD-0A00-4980-88E5-110894E77390}" type="datetimeFigureOut">
              <a:rPr lang="en-GB" smtClean="0"/>
              <a:t>12/10/2023</a:t>
            </a:fld>
            <a:endParaRPr lang="en-GB"/>
          </a:p>
        </p:txBody>
      </p:sp>
      <p:sp>
        <p:nvSpPr>
          <p:cNvPr id="8" name="Footer Placeholder 7">
            <a:extLst>
              <a:ext uri="{FF2B5EF4-FFF2-40B4-BE49-F238E27FC236}">
                <a16:creationId xmlns:a16="http://schemas.microsoft.com/office/drawing/2014/main" id="{89ACFD2D-B880-4E34-9E78-4D9A11EE60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B474BD0-D0FA-48E2-A021-81CDAC3C0E92}"/>
              </a:ext>
            </a:extLst>
          </p:cNvPr>
          <p:cNvSpPr>
            <a:spLocks noGrp="1"/>
          </p:cNvSpPr>
          <p:nvPr>
            <p:ph type="sldNum" sz="quarter" idx="12"/>
          </p:nvPr>
        </p:nvSpPr>
        <p:spPr/>
        <p:txBody>
          <a:bodyPr/>
          <a:lstStyle/>
          <a:p>
            <a:fld id="{385D921F-2C96-407C-95C3-41F32D43A3AE}" type="slidenum">
              <a:rPr lang="en-GB" smtClean="0"/>
              <a:t>‹#›</a:t>
            </a:fld>
            <a:endParaRPr lang="en-GB"/>
          </a:p>
        </p:txBody>
      </p:sp>
    </p:spTree>
    <p:extLst>
      <p:ext uri="{BB962C8B-B14F-4D97-AF65-F5344CB8AC3E}">
        <p14:creationId xmlns:p14="http://schemas.microsoft.com/office/powerpoint/2010/main" val="383034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3B543-535F-40D7-AF30-D3C8041F75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D39F62-0F55-417A-9FFD-0DC392F1A0DE}"/>
              </a:ext>
            </a:extLst>
          </p:cNvPr>
          <p:cNvSpPr>
            <a:spLocks noGrp="1"/>
          </p:cNvSpPr>
          <p:nvPr>
            <p:ph type="dt" sz="half" idx="10"/>
          </p:nvPr>
        </p:nvSpPr>
        <p:spPr/>
        <p:txBody>
          <a:bodyPr/>
          <a:lstStyle/>
          <a:p>
            <a:fld id="{BCA01DDD-0A00-4980-88E5-110894E77390}" type="datetimeFigureOut">
              <a:rPr lang="en-GB" smtClean="0"/>
              <a:t>12/10/2023</a:t>
            </a:fld>
            <a:endParaRPr lang="en-GB"/>
          </a:p>
        </p:txBody>
      </p:sp>
      <p:sp>
        <p:nvSpPr>
          <p:cNvPr id="4" name="Footer Placeholder 3">
            <a:extLst>
              <a:ext uri="{FF2B5EF4-FFF2-40B4-BE49-F238E27FC236}">
                <a16:creationId xmlns:a16="http://schemas.microsoft.com/office/drawing/2014/main" id="{0ADC6389-4F03-4B89-A92F-A0FC863452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E6D9DD-3635-4234-AC38-DC93CF26964F}"/>
              </a:ext>
            </a:extLst>
          </p:cNvPr>
          <p:cNvSpPr>
            <a:spLocks noGrp="1"/>
          </p:cNvSpPr>
          <p:nvPr>
            <p:ph type="sldNum" sz="quarter" idx="12"/>
          </p:nvPr>
        </p:nvSpPr>
        <p:spPr/>
        <p:txBody>
          <a:bodyPr/>
          <a:lstStyle/>
          <a:p>
            <a:fld id="{385D921F-2C96-407C-95C3-41F32D43A3AE}" type="slidenum">
              <a:rPr lang="en-GB" smtClean="0"/>
              <a:t>‹#›</a:t>
            </a:fld>
            <a:endParaRPr lang="en-GB"/>
          </a:p>
        </p:txBody>
      </p:sp>
    </p:spTree>
    <p:extLst>
      <p:ext uri="{BB962C8B-B14F-4D97-AF65-F5344CB8AC3E}">
        <p14:creationId xmlns:p14="http://schemas.microsoft.com/office/powerpoint/2010/main" val="181721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271BBB-CE98-4A19-A6FB-09FCA57B0ABD}"/>
              </a:ext>
            </a:extLst>
          </p:cNvPr>
          <p:cNvSpPr>
            <a:spLocks noGrp="1"/>
          </p:cNvSpPr>
          <p:nvPr>
            <p:ph type="dt" sz="half" idx="10"/>
          </p:nvPr>
        </p:nvSpPr>
        <p:spPr/>
        <p:txBody>
          <a:bodyPr/>
          <a:lstStyle/>
          <a:p>
            <a:fld id="{BCA01DDD-0A00-4980-88E5-110894E77390}" type="datetimeFigureOut">
              <a:rPr lang="en-GB" smtClean="0"/>
              <a:t>12/10/2023</a:t>
            </a:fld>
            <a:endParaRPr lang="en-GB"/>
          </a:p>
        </p:txBody>
      </p:sp>
      <p:sp>
        <p:nvSpPr>
          <p:cNvPr id="3" name="Footer Placeholder 2">
            <a:extLst>
              <a:ext uri="{FF2B5EF4-FFF2-40B4-BE49-F238E27FC236}">
                <a16:creationId xmlns:a16="http://schemas.microsoft.com/office/drawing/2014/main" id="{6803F2E5-43EE-41F7-B33A-2AE23375EA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8AE31D-BBD5-4A08-B4F5-5D5DB46E07A7}"/>
              </a:ext>
            </a:extLst>
          </p:cNvPr>
          <p:cNvSpPr>
            <a:spLocks noGrp="1"/>
          </p:cNvSpPr>
          <p:nvPr>
            <p:ph type="sldNum" sz="quarter" idx="12"/>
          </p:nvPr>
        </p:nvSpPr>
        <p:spPr/>
        <p:txBody>
          <a:bodyPr/>
          <a:lstStyle/>
          <a:p>
            <a:fld id="{385D921F-2C96-407C-95C3-41F32D43A3AE}" type="slidenum">
              <a:rPr lang="en-GB" smtClean="0"/>
              <a:t>‹#›</a:t>
            </a:fld>
            <a:endParaRPr lang="en-GB"/>
          </a:p>
        </p:txBody>
      </p:sp>
    </p:spTree>
    <p:extLst>
      <p:ext uri="{BB962C8B-B14F-4D97-AF65-F5344CB8AC3E}">
        <p14:creationId xmlns:p14="http://schemas.microsoft.com/office/powerpoint/2010/main" val="155454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B9B6-ECAA-4D92-AC15-D411EEE3D7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E8F645-E157-4F1F-B795-D09CF2E35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2CA28D-864C-447C-A58E-6BF20C8C7F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32D573-8C84-41EE-B42F-F17A931700A3}"/>
              </a:ext>
            </a:extLst>
          </p:cNvPr>
          <p:cNvSpPr>
            <a:spLocks noGrp="1"/>
          </p:cNvSpPr>
          <p:nvPr>
            <p:ph type="dt" sz="half" idx="10"/>
          </p:nvPr>
        </p:nvSpPr>
        <p:spPr/>
        <p:txBody>
          <a:bodyPr/>
          <a:lstStyle/>
          <a:p>
            <a:fld id="{BCA01DDD-0A00-4980-88E5-110894E77390}" type="datetimeFigureOut">
              <a:rPr lang="en-GB" smtClean="0"/>
              <a:t>12/10/2023</a:t>
            </a:fld>
            <a:endParaRPr lang="en-GB"/>
          </a:p>
        </p:txBody>
      </p:sp>
      <p:sp>
        <p:nvSpPr>
          <p:cNvPr id="6" name="Footer Placeholder 5">
            <a:extLst>
              <a:ext uri="{FF2B5EF4-FFF2-40B4-BE49-F238E27FC236}">
                <a16:creationId xmlns:a16="http://schemas.microsoft.com/office/drawing/2014/main" id="{36C3C54D-115F-4A4B-869C-D107D6698A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60267D-1E71-4233-9C41-3DEBFB00B121}"/>
              </a:ext>
            </a:extLst>
          </p:cNvPr>
          <p:cNvSpPr>
            <a:spLocks noGrp="1"/>
          </p:cNvSpPr>
          <p:nvPr>
            <p:ph type="sldNum" sz="quarter" idx="12"/>
          </p:nvPr>
        </p:nvSpPr>
        <p:spPr/>
        <p:txBody>
          <a:bodyPr/>
          <a:lstStyle/>
          <a:p>
            <a:fld id="{385D921F-2C96-407C-95C3-41F32D43A3AE}" type="slidenum">
              <a:rPr lang="en-GB" smtClean="0"/>
              <a:t>‹#›</a:t>
            </a:fld>
            <a:endParaRPr lang="en-GB"/>
          </a:p>
        </p:txBody>
      </p:sp>
    </p:spTree>
    <p:extLst>
      <p:ext uri="{BB962C8B-B14F-4D97-AF65-F5344CB8AC3E}">
        <p14:creationId xmlns:p14="http://schemas.microsoft.com/office/powerpoint/2010/main" val="170079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C8456-04F2-4836-8DF4-5758E24E8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3049E6-5449-4404-AD52-2293B49279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D738AB-77BF-44C8-8730-34DB393C4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E81818-FBE9-4074-BA2A-45D68A3E0D58}"/>
              </a:ext>
            </a:extLst>
          </p:cNvPr>
          <p:cNvSpPr>
            <a:spLocks noGrp="1"/>
          </p:cNvSpPr>
          <p:nvPr>
            <p:ph type="dt" sz="half" idx="10"/>
          </p:nvPr>
        </p:nvSpPr>
        <p:spPr/>
        <p:txBody>
          <a:bodyPr/>
          <a:lstStyle/>
          <a:p>
            <a:fld id="{BCA01DDD-0A00-4980-88E5-110894E77390}" type="datetimeFigureOut">
              <a:rPr lang="en-GB" smtClean="0"/>
              <a:t>12/10/2023</a:t>
            </a:fld>
            <a:endParaRPr lang="en-GB"/>
          </a:p>
        </p:txBody>
      </p:sp>
      <p:sp>
        <p:nvSpPr>
          <p:cNvPr id="6" name="Footer Placeholder 5">
            <a:extLst>
              <a:ext uri="{FF2B5EF4-FFF2-40B4-BE49-F238E27FC236}">
                <a16:creationId xmlns:a16="http://schemas.microsoft.com/office/drawing/2014/main" id="{40562C75-A4A9-4AB7-A78E-2BD906ECB1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34F1D1-DE4B-4E03-A38D-2513FB23B9E8}"/>
              </a:ext>
            </a:extLst>
          </p:cNvPr>
          <p:cNvSpPr>
            <a:spLocks noGrp="1"/>
          </p:cNvSpPr>
          <p:nvPr>
            <p:ph type="sldNum" sz="quarter" idx="12"/>
          </p:nvPr>
        </p:nvSpPr>
        <p:spPr/>
        <p:txBody>
          <a:bodyPr/>
          <a:lstStyle/>
          <a:p>
            <a:fld id="{385D921F-2C96-407C-95C3-41F32D43A3AE}" type="slidenum">
              <a:rPr lang="en-GB" smtClean="0"/>
              <a:t>‹#›</a:t>
            </a:fld>
            <a:endParaRPr lang="en-GB"/>
          </a:p>
        </p:txBody>
      </p:sp>
    </p:spTree>
    <p:extLst>
      <p:ext uri="{BB962C8B-B14F-4D97-AF65-F5344CB8AC3E}">
        <p14:creationId xmlns:p14="http://schemas.microsoft.com/office/powerpoint/2010/main" val="3507824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D85055-0B01-4AEC-8E66-4EF6FAF9E4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4560C3-4BA2-45C3-B993-0824184CAC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2C2496-1EF0-4F0D-A93D-19D9C73749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01DDD-0A00-4980-88E5-110894E77390}" type="datetimeFigureOut">
              <a:rPr lang="en-GB" smtClean="0"/>
              <a:t>12/10/2023</a:t>
            </a:fld>
            <a:endParaRPr lang="en-GB"/>
          </a:p>
        </p:txBody>
      </p:sp>
      <p:sp>
        <p:nvSpPr>
          <p:cNvPr id="5" name="Footer Placeholder 4">
            <a:extLst>
              <a:ext uri="{FF2B5EF4-FFF2-40B4-BE49-F238E27FC236}">
                <a16:creationId xmlns:a16="http://schemas.microsoft.com/office/drawing/2014/main" id="{6A05CD50-ACE0-4162-9B77-114CF510A8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AA4BF2-575D-46B1-BA70-B0F5D99985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D921F-2C96-407C-95C3-41F32D43A3AE}" type="slidenum">
              <a:rPr lang="en-GB" smtClean="0"/>
              <a:t>‹#›</a:t>
            </a:fld>
            <a:endParaRPr lang="en-GB"/>
          </a:p>
        </p:txBody>
      </p:sp>
    </p:spTree>
    <p:extLst>
      <p:ext uri="{BB962C8B-B14F-4D97-AF65-F5344CB8AC3E}">
        <p14:creationId xmlns:p14="http://schemas.microsoft.com/office/powerpoint/2010/main" val="547024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BXAr2yiYCV4"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ime.com/behind-the-visuals-of-moonlight/" TargetMode="External"/><Relationship Id="rId1" Type="http://schemas.openxmlformats.org/officeDocument/2006/relationships/slideLayout" Target="../slideLayouts/slideLayout2.xml"/><Relationship Id="rId4" Type="http://schemas.openxmlformats.org/officeDocument/2006/relationships/hyperlink" Target="https://www.youtube.com/watch?v=R5qVsxK3-n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GbnYBmqBbKA&amp;feature=emb_rel_pause" TargetMode="External"/><Relationship Id="rId3" Type="http://schemas.openxmlformats.org/officeDocument/2006/relationships/image" Target="../media/image6.png"/><Relationship Id="rId7" Type="http://schemas.openxmlformats.org/officeDocument/2006/relationships/hyperlink" Target="https://www.youtube.com/watch?time_continue=221&amp;v=AyML8xuKfoc&amp;feature=emb_logo"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eb.microsoftstream.com/video/8fc441d7-dc6a-4c3c-a5ac-b3b78d70a523" TargetMode="External"/><Relationship Id="rId5" Type="http://schemas.openxmlformats.org/officeDocument/2006/relationships/hyperlink" Target="https://web.microsoftstream.com/video/c533a818-3e1e-4da9-8135-d74e3e3e1185" TargetMode="External"/><Relationship Id="rId4" Type="http://schemas.openxmlformats.org/officeDocument/2006/relationships/hyperlink" Target="https://web.microsoftstream.com/video/405ff25c-addc-4b96-a57c-8fb5001f5765" TargetMode="External"/><Relationship Id="rId9" Type="http://schemas.openxmlformats.org/officeDocument/2006/relationships/hyperlink" Target="https://www.youtube.com/watch?v=wLfZL9PZI9k&amp;feature=emb_rel_pau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vintage photo of a person&#10;&#10;Description generated with very high confidence">
            <a:extLst>
              <a:ext uri="{FF2B5EF4-FFF2-40B4-BE49-F238E27FC236}">
                <a16:creationId xmlns:a16="http://schemas.microsoft.com/office/drawing/2014/main" id="{66544BE0-D1B2-4173-B8DE-5DB486BCAC57}"/>
              </a:ext>
            </a:extLst>
          </p:cNvPr>
          <p:cNvPicPr>
            <a:picLocks noChangeAspect="1"/>
          </p:cNvPicPr>
          <p:nvPr/>
        </p:nvPicPr>
        <p:blipFill rotWithShape="1">
          <a:blip r:embed="rId2">
            <a:alphaModFix amt="50000"/>
          </a:blip>
          <a:srcRect t="16561" b="12461"/>
          <a:stretch/>
        </p:blipFill>
        <p:spPr>
          <a:xfrm>
            <a:off x="20" y="1"/>
            <a:ext cx="12191980" cy="6857999"/>
          </a:xfrm>
          <a:prstGeom prst="rect">
            <a:avLst/>
          </a:prstGeom>
        </p:spPr>
      </p:pic>
      <p:sp>
        <p:nvSpPr>
          <p:cNvPr id="2" name="Title 1">
            <a:extLst>
              <a:ext uri="{FF2B5EF4-FFF2-40B4-BE49-F238E27FC236}">
                <a16:creationId xmlns:a16="http://schemas.microsoft.com/office/drawing/2014/main" id="{62AD74B4-1EA3-4B0C-9451-78599902BA5D}"/>
              </a:ext>
            </a:extLst>
          </p:cNvPr>
          <p:cNvSpPr>
            <a:spLocks noGrp="1"/>
          </p:cNvSpPr>
          <p:nvPr>
            <p:ph type="ctrTitle"/>
          </p:nvPr>
        </p:nvSpPr>
        <p:spPr>
          <a:xfrm>
            <a:off x="1524000" y="1122362"/>
            <a:ext cx="9144000" cy="2900518"/>
          </a:xfrm>
        </p:spPr>
        <p:txBody>
          <a:bodyPr>
            <a:normAutofit fontScale="90000"/>
          </a:bodyPr>
          <a:lstStyle/>
          <a:p>
            <a:r>
              <a:rPr lang="en-GB" dirty="0">
                <a:solidFill>
                  <a:srgbClr val="FFFFFF"/>
                </a:solidFill>
                <a:hlinkClick r:id="rId3"/>
              </a:rPr>
              <a:t>Cinematography</a:t>
            </a:r>
            <a:br>
              <a:rPr lang="en-GB" dirty="0">
                <a:cs typeface="Calibri Light"/>
              </a:rPr>
            </a:br>
            <a:r>
              <a:rPr lang="en-GB" dirty="0">
                <a:cs typeface="Calibri Light"/>
              </a:rPr>
              <a:t>Introduction to Film Elements </a:t>
            </a:r>
            <a:br>
              <a:rPr lang="en-GB" dirty="0">
                <a:cs typeface="Calibri Light"/>
              </a:rPr>
            </a:br>
            <a:r>
              <a:rPr lang="en-GB" dirty="0">
                <a:cs typeface="Calibri Light"/>
              </a:rPr>
              <a:t>Area 1</a:t>
            </a:r>
            <a:br>
              <a:rPr lang="en-GB" dirty="0"/>
            </a:br>
            <a:endParaRPr lang="en-GB">
              <a:solidFill>
                <a:srgbClr val="FFFFFF"/>
              </a:solidFill>
            </a:endParaRPr>
          </a:p>
        </p:txBody>
      </p:sp>
      <p:sp>
        <p:nvSpPr>
          <p:cNvPr id="3" name="Subtitle 2">
            <a:extLst>
              <a:ext uri="{FF2B5EF4-FFF2-40B4-BE49-F238E27FC236}">
                <a16:creationId xmlns:a16="http://schemas.microsoft.com/office/drawing/2014/main" id="{C3CCD51E-BB3A-44BB-8F4E-CB4A76B451BA}"/>
              </a:ext>
            </a:extLst>
          </p:cNvPr>
          <p:cNvSpPr>
            <a:spLocks noGrp="1"/>
          </p:cNvSpPr>
          <p:nvPr>
            <p:ph type="subTitle" idx="1"/>
          </p:nvPr>
        </p:nvSpPr>
        <p:spPr>
          <a:xfrm>
            <a:off x="1524000" y="4159404"/>
            <a:ext cx="9144000" cy="1098395"/>
          </a:xfrm>
        </p:spPr>
        <p:txBody>
          <a:bodyPr>
            <a:normAutofit/>
          </a:bodyPr>
          <a:lstStyle/>
          <a:p>
            <a:r>
              <a:rPr lang="en-GB" sz="1700">
                <a:solidFill>
                  <a:srgbClr val="FFFFFF"/>
                </a:solidFill>
              </a:rPr>
              <a:t>STARTER ACTIVITY:</a:t>
            </a:r>
          </a:p>
          <a:p>
            <a:r>
              <a:rPr lang="en-GB" sz="1700">
                <a:solidFill>
                  <a:srgbClr val="FFFFFF"/>
                </a:solidFill>
              </a:rPr>
              <a:t>Find a definition of the terms Cinematography and Cinematographer</a:t>
            </a:r>
          </a:p>
          <a:p>
            <a:r>
              <a:rPr lang="en-GB" sz="1700">
                <a:solidFill>
                  <a:srgbClr val="FFFFFF"/>
                </a:solidFill>
              </a:rPr>
              <a:t>Extension: How is a Cinematographer’s role different to that of a Director?</a:t>
            </a:r>
          </a:p>
        </p:txBody>
      </p:sp>
    </p:spTree>
    <p:extLst>
      <p:ext uri="{BB962C8B-B14F-4D97-AF65-F5344CB8AC3E}">
        <p14:creationId xmlns:p14="http://schemas.microsoft.com/office/powerpoint/2010/main" val="38484623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B4E1-F62C-46DF-9F5F-AA3550AB1BFB}"/>
              </a:ext>
            </a:extLst>
          </p:cNvPr>
          <p:cNvSpPr>
            <a:spLocks noGrp="1"/>
          </p:cNvSpPr>
          <p:nvPr>
            <p:ph type="title"/>
          </p:nvPr>
        </p:nvSpPr>
        <p:spPr>
          <a:xfrm>
            <a:off x="838200" y="365125"/>
            <a:ext cx="10515600" cy="1325563"/>
          </a:xfrm>
        </p:spPr>
        <p:txBody>
          <a:bodyPr>
            <a:normAutofit/>
          </a:bodyPr>
          <a:lstStyle/>
          <a:p>
            <a:r>
              <a:rPr lang="en-GB" dirty="0"/>
              <a:t>Camera Angles</a:t>
            </a:r>
          </a:p>
        </p:txBody>
      </p:sp>
      <p:graphicFrame>
        <p:nvGraphicFramePr>
          <p:cNvPr id="5" name="Content Placeholder 2">
            <a:extLst>
              <a:ext uri="{FF2B5EF4-FFF2-40B4-BE49-F238E27FC236}">
                <a16:creationId xmlns:a16="http://schemas.microsoft.com/office/drawing/2014/main" id="{FC2460A8-94A8-4382-9B2E-19D530CB7E72}"/>
              </a:ext>
            </a:extLst>
          </p:cNvPr>
          <p:cNvGraphicFramePr>
            <a:graphicFrameLocks noGrp="1"/>
          </p:cNvGraphicFramePr>
          <p:nvPr>
            <p:ph idx="1"/>
            <p:extLst>
              <p:ext uri="{D42A27DB-BD31-4B8C-83A1-F6EECF244321}">
                <p14:modId xmlns:p14="http://schemas.microsoft.com/office/powerpoint/2010/main" val="34675029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0881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1D025-ED59-E34F-E390-63A275872950}"/>
              </a:ext>
            </a:extLst>
          </p:cNvPr>
          <p:cNvSpPr>
            <a:spLocks noGrp="1"/>
          </p:cNvSpPr>
          <p:nvPr>
            <p:ph type="ctrTitle"/>
          </p:nvPr>
        </p:nvSpPr>
        <p:spPr>
          <a:xfrm>
            <a:off x="1524000" y="143436"/>
            <a:ext cx="9144000" cy="1193800"/>
          </a:xfrm>
        </p:spPr>
        <p:txBody>
          <a:bodyPr>
            <a:normAutofit fontScale="90000"/>
          </a:bodyPr>
          <a:lstStyle/>
          <a:p>
            <a:r>
              <a:rPr lang="en-GB" sz="3200" b="1" u="sng" dirty="0"/>
              <a:t>Eye level shot </a:t>
            </a:r>
            <a:br>
              <a:rPr lang="en-GB" dirty="0"/>
            </a:br>
            <a:r>
              <a:rPr lang="en-GB" sz="2700" dirty="0"/>
              <a:t>this is an example of an eye level shot as the camera is level with the actors eyes</a:t>
            </a:r>
          </a:p>
        </p:txBody>
      </p:sp>
      <p:sp>
        <p:nvSpPr>
          <p:cNvPr id="3" name="Subtitle 2">
            <a:extLst>
              <a:ext uri="{FF2B5EF4-FFF2-40B4-BE49-F238E27FC236}">
                <a16:creationId xmlns:a16="http://schemas.microsoft.com/office/drawing/2014/main" id="{46B80F91-11CA-5A25-3A69-7C1DC0A511CD}"/>
              </a:ext>
            </a:extLst>
          </p:cNvPr>
          <p:cNvSpPr>
            <a:spLocks noGrp="1"/>
          </p:cNvSpPr>
          <p:nvPr>
            <p:ph type="subTitle" idx="1"/>
          </p:nvPr>
        </p:nvSpPr>
        <p:spPr/>
        <p:txBody>
          <a:bodyPr/>
          <a:lstStyle/>
          <a:p>
            <a:endParaRPr lang="en-GB"/>
          </a:p>
        </p:txBody>
      </p:sp>
      <p:pic>
        <p:nvPicPr>
          <p:cNvPr id="5" name="Picture 4" descr="A child in a white shirt&#10;&#10;Description automatically generated">
            <a:extLst>
              <a:ext uri="{FF2B5EF4-FFF2-40B4-BE49-F238E27FC236}">
                <a16:creationId xmlns:a16="http://schemas.microsoft.com/office/drawing/2014/main" id="{4D841630-9826-53F1-5905-14C574F9A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158" y="1436977"/>
            <a:ext cx="9859751" cy="5277587"/>
          </a:xfrm>
          <a:prstGeom prst="rect">
            <a:avLst/>
          </a:prstGeom>
        </p:spPr>
      </p:pic>
    </p:spTree>
    <p:extLst>
      <p:ext uri="{BB962C8B-B14F-4D97-AF65-F5344CB8AC3E}">
        <p14:creationId xmlns:p14="http://schemas.microsoft.com/office/powerpoint/2010/main" val="271333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BEEE-F752-0728-215F-E03362C94BF6}"/>
              </a:ext>
            </a:extLst>
          </p:cNvPr>
          <p:cNvSpPr>
            <a:spLocks noGrp="1"/>
          </p:cNvSpPr>
          <p:nvPr>
            <p:ph type="ctrTitle"/>
          </p:nvPr>
        </p:nvSpPr>
        <p:spPr>
          <a:xfrm>
            <a:off x="1524000" y="334521"/>
            <a:ext cx="9144000" cy="1007519"/>
          </a:xfrm>
        </p:spPr>
        <p:txBody>
          <a:bodyPr>
            <a:normAutofit fontScale="90000"/>
          </a:bodyPr>
          <a:lstStyle/>
          <a:p>
            <a:r>
              <a:rPr lang="en-GB" sz="3600" b="1" u="sng" dirty="0"/>
              <a:t>Low angle shot </a:t>
            </a:r>
            <a:br>
              <a:rPr lang="en-GB" dirty="0"/>
            </a:br>
            <a:r>
              <a:rPr lang="en-GB" sz="2700" dirty="0"/>
              <a:t>this is an example of a low angle shot as the camera is below the actor</a:t>
            </a:r>
          </a:p>
        </p:txBody>
      </p:sp>
      <p:pic>
        <p:nvPicPr>
          <p:cNvPr id="5" name="Picture 4" descr="A person in a blue shirt&#10;&#10;Description automatically generated">
            <a:extLst>
              <a:ext uri="{FF2B5EF4-FFF2-40B4-BE49-F238E27FC236}">
                <a16:creationId xmlns:a16="http://schemas.microsoft.com/office/drawing/2014/main" id="{85623DD2-63F3-68C9-D1F1-18E3A4AA1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556" y="1494263"/>
            <a:ext cx="9700887" cy="4940006"/>
          </a:xfrm>
          <a:prstGeom prst="rect">
            <a:avLst/>
          </a:prstGeom>
        </p:spPr>
      </p:pic>
    </p:spTree>
    <p:extLst>
      <p:ext uri="{BB962C8B-B14F-4D97-AF65-F5344CB8AC3E}">
        <p14:creationId xmlns:p14="http://schemas.microsoft.com/office/powerpoint/2010/main" val="1608149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1887-BEE7-6935-6FEB-DA0BEC4CA731}"/>
              </a:ext>
            </a:extLst>
          </p:cNvPr>
          <p:cNvSpPr>
            <a:spLocks noGrp="1"/>
          </p:cNvSpPr>
          <p:nvPr>
            <p:ph type="ctrTitle"/>
          </p:nvPr>
        </p:nvSpPr>
        <p:spPr>
          <a:xfrm>
            <a:off x="1152294" y="174510"/>
            <a:ext cx="9515706" cy="1618098"/>
          </a:xfrm>
        </p:spPr>
        <p:txBody>
          <a:bodyPr>
            <a:normAutofit/>
          </a:bodyPr>
          <a:lstStyle/>
          <a:p>
            <a:r>
              <a:rPr lang="en-GB" sz="3600" b="1" u="sng" dirty="0"/>
              <a:t>High angle shot </a:t>
            </a:r>
            <a:br>
              <a:rPr lang="en-GB" dirty="0"/>
            </a:br>
            <a:r>
              <a:rPr lang="en-GB" sz="2700" dirty="0"/>
              <a:t>This is an example of a high angle shot as the camera is above the actor</a:t>
            </a:r>
          </a:p>
        </p:txBody>
      </p:sp>
      <p:sp>
        <p:nvSpPr>
          <p:cNvPr id="3" name="Subtitle 2">
            <a:extLst>
              <a:ext uri="{FF2B5EF4-FFF2-40B4-BE49-F238E27FC236}">
                <a16:creationId xmlns:a16="http://schemas.microsoft.com/office/drawing/2014/main" id="{F814B61D-6218-97D0-C61A-A1A6A998F79A}"/>
              </a:ext>
            </a:extLst>
          </p:cNvPr>
          <p:cNvSpPr>
            <a:spLocks noGrp="1"/>
          </p:cNvSpPr>
          <p:nvPr>
            <p:ph type="subTitle" idx="1"/>
          </p:nvPr>
        </p:nvSpPr>
        <p:spPr/>
        <p:txBody>
          <a:bodyPr/>
          <a:lstStyle/>
          <a:p>
            <a:endParaRPr lang="en-GB"/>
          </a:p>
        </p:txBody>
      </p:sp>
      <p:pic>
        <p:nvPicPr>
          <p:cNvPr id="5" name="Picture 4" descr="A person looking to the side&#10;&#10;Description automatically generated">
            <a:extLst>
              <a:ext uri="{FF2B5EF4-FFF2-40B4-BE49-F238E27FC236}">
                <a16:creationId xmlns:a16="http://schemas.microsoft.com/office/drawing/2014/main" id="{EF5AA655-AB2B-AB44-C01C-0E3272522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1" y="1792608"/>
            <a:ext cx="8876369" cy="4890882"/>
          </a:xfrm>
          <a:prstGeom prst="rect">
            <a:avLst/>
          </a:prstGeom>
        </p:spPr>
      </p:pic>
    </p:spTree>
    <p:extLst>
      <p:ext uri="{BB962C8B-B14F-4D97-AF65-F5344CB8AC3E}">
        <p14:creationId xmlns:p14="http://schemas.microsoft.com/office/powerpoint/2010/main" val="71962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B4E1-F62C-46DF-9F5F-AA3550AB1BFB}"/>
              </a:ext>
            </a:extLst>
          </p:cNvPr>
          <p:cNvSpPr>
            <a:spLocks noGrp="1"/>
          </p:cNvSpPr>
          <p:nvPr>
            <p:ph type="title"/>
          </p:nvPr>
        </p:nvSpPr>
        <p:spPr>
          <a:xfrm>
            <a:off x="838200" y="365125"/>
            <a:ext cx="10515600" cy="1325563"/>
          </a:xfrm>
        </p:spPr>
        <p:txBody>
          <a:bodyPr>
            <a:normAutofit/>
          </a:bodyPr>
          <a:lstStyle/>
          <a:p>
            <a:r>
              <a:rPr lang="en-GB" dirty="0"/>
              <a:t>Camera Movements</a:t>
            </a:r>
          </a:p>
        </p:txBody>
      </p:sp>
      <p:graphicFrame>
        <p:nvGraphicFramePr>
          <p:cNvPr id="5" name="Content Placeholder 2">
            <a:extLst>
              <a:ext uri="{FF2B5EF4-FFF2-40B4-BE49-F238E27FC236}">
                <a16:creationId xmlns:a16="http://schemas.microsoft.com/office/drawing/2014/main" id="{FC2460A8-94A8-4382-9B2E-19D530CB7E72}"/>
              </a:ext>
            </a:extLst>
          </p:cNvPr>
          <p:cNvGraphicFramePr>
            <a:graphicFrameLocks noGrp="1"/>
          </p:cNvGraphicFramePr>
          <p:nvPr>
            <p:ph idx="1"/>
            <p:extLst>
              <p:ext uri="{D42A27DB-BD31-4B8C-83A1-F6EECF244321}">
                <p14:modId xmlns:p14="http://schemas.microsoft.com/office/powerpoint/2010/main" val="26606315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833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99506" y="0"/>
            <a:ext cx="11604566" cy="6987987"/>
          </a:xfrm>
          <a:prstGeom prst="rect">
            <a:avLst/>
          </a:prstGeom>
        </p:spPr>
      </p:pic>
    </p:spTree>
    <p:extLst>
      <p:ext uri="{BB962C8B-B14F-4D97-AF65-F5344CB8AC3E}">
        <p14:creationId xmlns:p14="http://schemas.microsoft.com/office/powerpoint/2010/main" val="13838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610F6-BA30-9007-1774-706BCE0E355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7F55CC7D-8BDD-5627-682D-2028E332405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75646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A6D13-7A5D-27E7-F765-2DD92A577B31}"/>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63C29A6-FC12-478E-AF2D-705CAB829CC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58379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E803-2DAD-E314-6F53-6DFC6904C963}"/>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4DAB8D59-E3A4-1011-87F6-7EDA288E84C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50017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3B2CCCE-E306-4F43-AAED-46E2AC54251B}"/>
              </a:ext>
            </a:extLst>
          </p:cNvPr>
          <p:cNvPicPr>
            <a:picLocks noChangeAspect="1"/>
          </p:cNvPicPr>
          <p:nvPr/>
        </p:nvPicPr>
        <p:blipFill rotWithShape="1">
          <a:blip r:embed="rId2"/>
          <a:srcRect t="13300" r="2" b="9406"/>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4" name="Picture 3">
            <a:extLst>
              <a:ext uri="{FF2B5EF4-FFF2-40B4-BE49-F238E27FC236}">
                <a16:creationId xmlns:a16="http://schemas.microsoft.com/office/drawing/2014/main" id="{DEF46657-4C85-42A0-8F1E-2B18B09D293D}"/>
              </a:ext>
            </a:extLst>
          </p:cNvPr>
          <p:cNvPicPr>
            <a:picLocks noChangeAspect="1"/>
          </p:cNvPicPr>
          <p:nvPr/>
        </p:nvPicPr>
        <p:blipFill rotWithShape="1">
          <a:blip r:embed="rId3"/>
          <a:srcRect t="12990" r="-2" b="26936"/>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16"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CCF4907-AEE8-4196-848C-A608477206B0}"/>
              </a:ext>
            </a:extLst>
          </p:cNvPr>
          <p:cNvSpPr>
            <a:spLocks noGrp="1"/>
          </p:cNvSpPr>
          <p:nvPr>
            <p:ph type="title"/>
          </p:nvPr>
        </p:nvSpPr>
        <p:spPr>
          <a:xfrm>
            <a:off x="838200" y="365125"/>
            <a:ext cx="10515600" cy="1325563"/>
          </a:xfrm>
        </p:spPr>
        <p:txBody>
          <a:bodyPr>
            <a:normAutofit/>
          </a:bodyPr>
          <a:lstStyle/>
          <a:p>
            <a:r>
              <a:rPr lang="en-GB">
                <a:solidFill>
                  <a:schemeClr val="bg1"/>
                </a:solidFill>
              </a:rPr>
              <a:t>Depth of Field</a:t>
            </a:r>
          </a:p>
        </p:txBody>
      </p:sp>
      <p:sp>
        <p:nvSpPr>
          <p:cNvPr id="3" name="Content Placeholder 2">
            <a:extLst>
              <a:ext uri="{FF2B5EF4-FFF2-40B4-BE49-F238E27FC236}">
                <a16:creationId xmlns:a16="http://schemas.microsoft.com/office/drawing/2014/main" id="{E13C8032-46A6-47B6-81FF-1DD43F76B77F}"/>
              </a:ext>
            </a:extLst>
          </p:cNvPr>
          <p:cNvSpPr>
            <a:spLocks noGrp="1"/>
          </p:cNvSpPr>
          <p:nvPr>
            <p:ph idx="1"/>
          </p:nvPr>
        </p:nvSpPr>
        <p:spPr>
          <a:xfrm>
            <a:off x="838200" y="2015406"/>
            <a:ext cx="5097779" cy="4065986"/>
          </a:xfrm>
        </p:spPr>
        <p:txBody>
          <a:bodyPr anchor="t">
            <a:normAutofit/>
          </a:bodyPr>
          <a:lstStyle/>
          <a:p>
            <a:pPr marL="0" indent="0">
              <a:buNone/>
            </a:pPr>
            <a:r>
              <a:rPr lang="en-GB" sz="2000" dirty="0"/>
              <a:t>ACTIVITY 5 </a:t>
            </a:r>
            <a:endParaRPr lang="en-GB" sz="2000"/>
          </a:p>
          <a:p>
            <a:pPr marL="0" indent="0">
              <a:buNone/>
            </a:pPr>
            <a:r>
              <a:rPr lang="en-GB" sz="2000" dirty="0"/>
              <a:t>Explain the concept of </a:t>
            </a:r>
            <a:r>
              <a:rPr lang="en-GB" sz="2000" b="1" dirty="0"/>
              <a:t>depth of field  </a:t>
            </a:r>
            <a:r>
              <a:rPr lang="en-GB" sz="2000" dirty="0"/>
              <a:t>in cinematographic terms.</a:t>
            </a:r>
            <a:endParaRPr lang="en-GB" sz="2000" dirty="0">
              <a:cs typeface="Calibri"/>
            </a:endParaRPr>
          </a:p>
          <a:p>
            <a:pPr marL="0" indent="0">
              <a:buNone/>
            </a:pPr>
            <a:r>
              <a:rPr lang="en-GB" sz="2000" dirty="0"/>
              <a:t>Additionally, ensure that you have defined the terms </a:t>
            </a:r>
            <a:r>
              <a:rPr lang="en-GB" sz="2000" b="1" dirty="0"/>
              <a:t>shallow focus </a:t>
            </a:r>
            <a:r>
              <a:rPr lang="en-GB" sz="2000" dirty="0"/>
              <a:t>and </a:t>
            </a:r>
            <a:r>
              <a:rPr lang="en-GB" sz="2000" b="1" dirty="0"/>
              <a:t>deep focus.</a:t>
            </a:r>
            <a:endParaRPr lang="en-GB" sz="2000" b="1" dirty="0">
              <a:cs typeface="Calibri"/>
            </a:endParaRPr>
          </a:p>
          <a:p>
            <a:pPr marL="0" indent="0">
              <a:buNone/>
            </a:pPr>
            <a:r>
              <a:rPr lang="en-GB" sz="2000" dirty="0"/>
              <a:t>Finally given an example of where </a:t>
            </a:r>
            <a:r>
              <a:rPr lang="en-GB" sz="2000" b="1" dirty="0"/>
              <a:t>depth of field </a:t>
            </a:r>
            <a:r>
              <a:rPr lang="en-GB" sz="2000" dirty="0"/>
              <a:t>has been used by the cinematographer  James Laxton in Moonlight</a:t>
            </a:r>
            <a:endParaRPr lang="en-GB" sz="2000" dirty="0">
              <a:cs typeface="Calibri"/>
            </a:endParaRPr>
          </a:p>
        </p:txBody>
      </p:sp>
    </p:spTree>
    <p:extLst>
      <p:ext uri="{BB962C8B-B14F-4D97-AF65-F5344CB8AC3E}">
        <p14:creationId xmlns:p14="http://schemas.microsoft.com/office/powerpoint/2010/main" val="64092275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FCBA134-9932-4625-92F2-ADE52ACE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8B28E4E-0110-46E1-92BB-3DB2BAA5E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6125E1E-B91C-4448-856E-8A795357A496}"/>
              </a:ext>
            </a:extLst>
          </p:cNvPr>
          <p:cNvSpPr>
            <a:spLocks noGrp="1"/>
          </p:cNvSpPr>
          <p:nvPr>
            <p:ph type="title"/>
          </p:nvPr>
        </p:nvSpPr>
        <p:spPr>
          <a:xfrm>
            <a:off x="5215855" y="609600"/>
            <a:ext cx="5982131" cy="1330839"/>
          </a:xfrm>
        </p:spPr>
        <p:txBody>
          <a:bodyPr>
            <a:normAutofit/>
          </a:bodyPr>
          <a:lstStyle/>
          <a:p>
            <a:r>
              <a:rPr lang="en-GB" dirty="0">
                <a:hlinkClick r:id="rId2"/>
              </a:rPr>
              <a:t>The Cinematography of Moonlight</a:t>
            </a:r>
            <a:endParaRPr lang="en-GB">
              <a:cs typeface="Calibri Light"/>
            </a:endParaRPr>
          </a:p>
        </p:txBody>
      </p:sp>
      <p:sp>
        <p:nvSpPr>
          <p:cNvPr id="32" name="Freeform: Shape 31">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63313B7-3007-48A7-BE97-9A74C112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erson in a suit and tie&#10;&#10;Description automatically generated">
            <a:extLst>
              <a:ext uri="{FF2B5EF4-FFF2-40B4-BE49-F238E27FC236}">
                <a16:creationId xmlns:a16="http://schemas.microsoft.com/office/drawing/2014/main" id="{BC5D429B-0A4C-EA19-C03F-98A38F9DDA61}"/>
              </a:ext>
            </a:extLst>
          </p:cNvPr>
          <p:cNvPicPr>
            <a:picLocks noChangeAspect="1"/>
          </p:cNvPicPr>
          <p:nvPr/>
        </p:nvPicPr>
        <p:blipFill rotWithShape="1">
          <a:blip r:embed="rId3"/>
          <a:srcRect r="-1" b="72"/>
          <a:stretch/>
        </p:blipFill>
        <p:spPr>
          <a:xfrm>
            <a:off x="723899" y="969818"/>
            <a:ext cx="3704013" cy="4976553"/>
          </a:xfrm>
          <a:prstGeom prst="rect">
            <a:avLst/>
          </a:prstGeom>
        </p:spPr>
      </p:pic>
      <p:sp>
        <p:nvSpPr>
          <p:cNvPr id="36"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BEB78FB-9811-47E3-8782-EBFA85F1A378}"/>
              </a:ext>
            </a:extLst>
          </p:cNvPr>
          <p:cNvSpPr>
            <a:spLocks noGrp="1"/>
          </p:cNvSpPr>
          <p:nvPr>
            <p:ph idx="1"/>
          </p:nvPr>
        </p:nvSpPr>
        <p:spPr>
          <a:xfrm>
            <a:off x="5215855" y="2194101"/>
            <a:ext cx="5982132" cy="3908587"/>
          </a:xfrm>
        </p:spPr>
        <p:txBody>
          <a:bodyPr vert="horz" lIns="91440" tIns="45720" rIns="91440" bIns="45720" rtlCol="0" anchor="t">
            <a:normAutofit/>
          </a:bodyPr>
          <a:lstStyle/>
          <a:p>
            <a:r>
              <a:rPr lang="en-GB" sz="2000" dirty="0">
                <a:hlinkClick r:id="rId4"/>
              </a:rPr>
              <a:t>Moonlight (Jenkins, 2016)</a:t>
            </a:r>
            <a:r>
              <a:rPr lang="en-GB" sz="2000" dirty="0"/>
              <a:t> </a:t>
            </a:r>
          </a:p>
          <a:p>
            <a:r>
              <a:rPr lang="en-GB" sz="2000" dirty="0"/>
              <a:t>James Laxton –Cinematographer</a:t>
            </a:r>
            <a:endParaRPr lang="en-GB" sz="2000" dirty="0">
              <a:cs typeface="Calibri"/>
            </a:endParaRPr>
          </a:p>
          <a:p>
            <a:pPr marL="0" indent="0">
              <a:buNone/>
            </a:pPr>
            <a:endParaRPr lang="en-GB" sz="2000">
              <a:cs typeface="Calibri"/>
            </a:endParaRPr>
          </a:p>
        </p:txBody>
      </p:sp>
    </p:spTree>
    <p:extLst>
      <p:ext uri="{BB962C8B-B14F-4D97-AF65-F5344CB8AC3E}">
        <p14:creationId xmlns:p14="http://schemas.microsoft.com/office/powerpoint/2010/main" val="271015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57831E-5532-41D5-838D-102258CF2095}"/>
              </a:ext>
            </a:extLst>
          </p:cNvPr>
          <p:cNvSpPr>
            <a:spLocks noGrp="1"/>
          </p:cNvSpPr>
          <p:nvPr>
            <p:ph type="title"/>
          </p:nvPr>
        </p:nvSpPr>
        <p:spPr>
          <a:xfrm>
            <a:off x="589009" y="502400"/>
            <a:ext cx="3367171" cy="1818064"/>
          </a:xfrm>
        </p:spPr>
        <p:txBody>
          <a:bodyPr>
            <a:normAutofit/>
          </a:bodyPr>
          <a:lstStyle/>
          <a:p>
            <a:pPr algn="ctr"/>
            <a:r>
              <a:rPr lang="en-GB" sz="2800"/>
              <a:t>Cinematography and Diegesis </a:t>
            </a:r>
          </a:p>
        </p:txBody>
      </p:sp>
      <p:pic>
        <p:nvPicPr>
          <p:cNvPr id="4" name="Picture 3">
            <a:extLst>
              <a:ext uri="{FF2B5EF4-FFF2-40B4-BE49-F238E27FC236}">
                <a16:creationId xmlns:a16="http://schemas.microsoft.com/office/drawing/2014/main" id="{83B74482-F599-4AA0-9203-AC8A6590FDF0}"/>
              </a:ext>
            </a:extLst>
          </p:cNvPr>
          <p:cNvPicPr>
            <a:picLocks noChangeAspect="1"/>
          </p:cNvPicPr>
          <p:nvPr/>
        </p:nvPicPr>
        <p:blipFill rotWithShape="1">
          <a:blip r:embed="rId2"/>
          <a:srcRect b="35399"/>
          <a:stretch/>
        </p:blipFill>
        <p:spPr>
          <a:xfrm>
            <a:off x="4555236" y="6"/>
            <a:ext cx="7636763" cy="2762724"/>
          </a:xfrm>
          <a:prstGeom prst="rect">
            <a:avLst/>
          </a:prstGeom>
        </p:spPr>
      </p:pic>
      <p:sp>
        <p:nvSpPr>
          <p:cNvPr id="29" name="Rectangle 28">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5" name="Picture 4" descr="Cafe Jaconelli which featured in Trainspotting has been honoured in the  House of Commons - Glasgow Live">
            <a:extLst>
              <a:ext uri="{FF2B5EF4-FFF2-40B4-BE49-F238E27FC236}">
                <a16:creationId xmlns:a16="http://schemas.microsoft.com/office/drawing/2014/main" id="{E4C3662A-A1AF-0750-A3B2-A46673EE3AEF}"/>
              </a:ext>
            </a:extLst>
          </p:cNvPr>
          <p:cNvPicPr>
            <a:picLocks noChangeAspect="1"/>
          </p:cNvPicPr>
          <p:nvPr/>
        </p:nvPicPr>
        <p:blipFill rotWithShape="1">
          <a:blip r:embed="rId3"/>
          <a:srcRect t="6355" r="-2" b="5350"/>
          <a:stretch/>
        </p:blipFill>
        <p:spPr>
          <a:xfrm>
            <a:off x="-1" y="2826737"/>
            <a:ext cx="4565779" cy="4031263"/>
          </a:xfrm>
          <a:prstGeom prst="rect">
            <a:avLst/>
          </a:prstGeom>
        </p:spPr>
      </p:pic>
      <p:sp>
        <p:nvSpPr>
          <p:cNvPr id="3" name="Content Placeholder 2">
            <a:extLst>
              <a:ext uri="{FF2B5EF4-FFF2-40B4-BE49-F238E27FC236}">
                <a16:creationId xmlns:a16="http://schemas.microsoft.com/office/drawing/2014/main" id="{ECD48293-17BF-438B-88DD-37E1CAFF1DF3}"/>
              </a:ext>
            </a:extLst>
          </p:cNvPr>
          <p:cNvSpPr>
            <a:spLocks noGrp="1"/>
          </p:cNvSpPr>
          <p:nvPr>
            <p:ph idx="1"/>
          </p:nvPr>
        </p:nvSpPr>
        <p:spPr>
          <a:xfrm>
            <a:off x="4673256" y="3153284"/>
            <a:ext cx="7438959" cy="4185009"/>
          </a:xfrm>
        </p:spPr>
        <p:txBody>
          <a:bodyPr anchor="ctr">
            <a:normAutofit/>
          </a:bodyPr>
          <a:lstStyle/>
          <a:p>
            <a:r>
              <a:rPr lang="en-GB" sz="1400" dirty="0"/>
              <a:t>In cinematic terms the term diegesis basically refers to “the world of the film”.</a:t>
            </a:r>
            <a:endParaRPr lang="en-GB" sz="1400">
              <a:cs typeface="Calibri"/>
            </a:endParaRPr>
          </a:p>
          <a:p>
            <a:r>
              <a:rPr lang="en-GB" sz="1400" dirty="0"/>
              <a:t>There are three terms which explain the relationship between the audience and this world – diegetic, intra-diegetic and extra-diegetic.</a:t>
            </a:r>
            <a:endParaRPr lang="en-GB" sz="1400">
              <a:cs typeface="Calibri"/>
            </a:endParaRPr>
          </a:p>
          <a:p>
            <a:r>
              <a:rPr lang="en-GB" sz="1400" b="1"/>
              <a:t>Diegetic</a:t>
            </a:r>
            <a:r>
              <a:rPr lang="en-GB" sz="1400"/>
              <a:t> perspective or “gaze” is expressed in terms of how the audience is being asked to look at the content or subjects on screen by the director e.g. what is being emphasised using a close- up?</a:t>
            </a:r>
            <a:endParaRPr lang="en-GB" sz="1400">
              <a:cs typeface="Calibri"/>
            </a:endParaRPr>
          </a:p>
          <a:p>
            <a:r>
              <a:rPr lang="en-GB" sz="1400"/>
              <a:t>The </a:t>
            </a:r>
            <a:r>
              <a:rPr lang="en-GB" sz="1400" b="1"/>
              <a:t>intra-diegetic</a:t>
            </a:r>
            <a:r>
              <a:rPr lang="en-GB" sz="1400"/>
              <a:t> gaze is when the audience are put in the place of a character and being asked to see things from their viewpoint e.g. using subjective camerawork in films like Cloverfield </a:t>
            </a:r>
            <a:endParaRPr lang="en-GB" sz="1400">
              <a:cs typeface="Calibri"/>
            </a:endParaRPr>
          </a:p>
          <a:p>
            <a:r>
              <a:rPr lang="en-GB" sz="1400" dirty="0"/>
              <a:t>The </a:t>
            </a:r>
            <a:r>
              <a:rPr lang="en-GB" sz="1400" b="1" dirty="0"/>
              <a:t>extra-diegetic</a:t>
            </a:r>
            <a:r>
              <a:rPr lang="en-GB" sz="1400" dirty="0"/>
              <a:t> gaze is when someone on screen addresses the audience directly by looking directly down the lens of the camera– sometimes known as “breaking the 4</a:t>
            </a:r>
            <a:r>
              <a:rPr lang="en-GB" sz="1400" baseline="30000" dirty="0"/>
              <a:t>th</a:t>
            </a:r>
            <a:r>
              <a:rPr lang="en-GB" sz="1400" dirty="0"/>
              <a:t> wall”. Not to be confused with the above when the audience are being asked to the “perspective” of another character.</a:t>
            </a:r>
            <a:endParaRPr lang="en-GB" sz="1400">
              <a:cs typeface="Calibri"/>
            </a:endParaRPr>
          </a:p>
          <a:p>
            <a:endParaRPr lang="en-GB" sz="1400" dirty="0">
              <a:cs typeface="Calibri"/>
            </a:endParaRPr>
          </a:p>
          <a:p>
            <a:pPr marL="0" indent="0">
              <a:buNone/>
            </a:pPr>
            <a:r>
              <a:rPr lang="en-GB" sz="1400" dirty="0"/>
              <a:t>ACTIVITY 1  :Find examples from Moonlight for  each of the three terms and explain the impact or effect these techniques have had on you as a viewer.</a:t>
            </a:r>
            <a:endParaRPr lang="en-GB" sz="1400">
              <a:cs typeface="Calibri"/>
            </a:endParaRPr>
          </a:p>
          <a:p>
            <a:pPr marL="0" indent="0">
              <a:buNone/>
            </a:pPr>
            <a:endParaRPr lang="en-GB" sz="800"/>
          </a:p>
        </p:txBody>
      </p:sp>
      <p:sp>
        <p:nvSpPr>
          <p:cNvPr id="31" name="Rectangle 30">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114475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7FA9B-5EBC-4967-BE71-4DEB71E3DE9E}"/>
              </a:ext>
            </a:extLst>
          </p:cNvPr>
          <p:cNvPicPr>
            <a:picLocks noChangeAspect="1"/>
          </p:cNvPicPr>
          <p:nvPr/>
        </p:nvPicPr>
        <p:blipFill rotWithShape="1">
          <a:blip r:embed="rId2"/>
          <a:srcRect t="14541" b="2695"/>
          <a:stretch/>
        </p:blipFill>
        <p:spPr>
          <a:xfrm>
            <a:off x="-1" y="1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A3C85C-E460-426A-B081-4D1C6344F5FA}"/>
              </a:ext>
            </a:extLst>
          </p:cNvPr>
          <p:cNvSpPr>
            <a:spLocks noGrp="1"/>
          </p:cNvSpPr>
          <p:nvPr>
            <p:ph type="title"/>
          </p:nvPr>
        </p:nvSpPr>
        <p:spPr>
          <a:xfrm>
            <a:off x="804998" y="4551037"/>
            <a:ext cx="5021782" cy="1509931"/>
          </a:xfrm>
        </p:spPr>
        <p:txBody>
          <a:bodyPr>
            <a:normAutofit/>
          </a:bodyPr>
          <a:lstStyle/>
          <a:p>
            <a:r>
              <a:rPr lang="en-GB" sz="4000" dirty="0">
                <a:solidFill>
                  <a:srgbClr val="000000"/>
                </a:solidFill>
                <a:hlinkClick r:id="rId4"/>
              </a:rPr>
              <a:t>Shots</a:t>
            </a:r>
            <a:r>
              <a:rPr lang="en-GB" sz="4000" dirty="0">
                <a:solidFill>
                  <a:srgbClr val="000000"/>
                </a:solidFill>
              </a:rPr>
              <a:t>, </a:t>
            </a:r>
            <a:r>
              <a:rPr lang="en-GB" sz="4000" dirty="0">
                <a:solidFill>
                  <a:srgbClr val="000000"/>
                </a:solidFill>
                <a:hlinkClick r:id="rId5"/>
              </a:rPr>
              <a:t>Movements</a:t>
            </a:r>
            <a:r>
              <a:rPr lang="en-GB" sz="4000" dirty="0">
                <a:solidFill>
                  <a:srgbClr val="000000"/>
                </a:solidFill>
              </a:rPr>
              <a:t> and </a:t>
            </a:r>
            <a:r>
              <a:rPr lang="en-GB" sz="4000" dirty="0">
                <a:solidFill>
                  <a:srgbClr val="000000"/>
                </a:solidFill>
                <a:hlinkClick r:id="rId6"/>
              </a:rPr>
              <a:t>Angles</a:t>
            </a:r>
            <a:endParaRPr lang="en-GB" sz="4000">
              <a:solidFill>
                <a:srgbClr val="000000"/>
              </a:solidFill>
            </a:endParaRPr>
          </a:p>
        </p:txBody>
      </p:sp>
      <p:sp>
        <p:nvSpPr>
          <p:cNvPr id="3" name="Content Placeholder 2">
            <a:extLst>
              <a:ext uri="{FF2B5EF4-FFF2-40B4-BE49-F238E27FC236}">
                <a16:creationId xmlns:a16="http://schemas.microsoft.com/office/drawing/2014/main" id="{A5D46562-7D83-430B-A2A1-3603AA0D7498}"/>
              </a:ext>
            </a:extLst>
          </p:cNvPr>
          <p:cNvSpPr>
            <a:spLocks noGrp="1"/>
          </p:cNvSpPr>
          <p:nvPr>
            <p:ph idx="1"/>
          </p:nvPr>
        </p:nvSpPr>
        <p:spPr>
          <a:xfrm>
            <a:off x="6470247" y="4551037"/>
            <a:ext cx="4926411" cy="1509935"/>
          </a:xfrm>
        </p:spPr>
        <p:txBody>
          <a:bodyPr anchor="ctr">
            <a:normAutofit/>
          </a:bodyPr>
          <a:lstStyle/>
          <a:p>
            <a:r>
              <a:rPr lang="en-GB" sz="1100" dirty="0">
                <a:solidFill>
                  <a:srgbClr val="000000"/>
                </a:solidFill>
                <a:hlinkClick r:id="rId7"/>
              </a:rPr>
              <a:t>Shot Type</a:t>
            </a:r>
            <a:r>
              <a:rPr lang="en-GB" sz="1100" dirty="0">
                <a:solidFill>
                  <a:srgbClr val="000000"/>
                </a:solidFill>
              </a:rPr>
              <a:t>s: Big or Extreme Close Up (BCU/ECU) Close Up (CU) Medium Close Up (MCU) Medium or Mid Shot(MS), Medium Long Shot (MLS), Long Shot(LS), Very or Extreme Long Shot (VLS/ELS) Panoramic Shot.</a:t>
            </a:r>
          </a:p>
          <a:p>
            <a:r>
              <a:rPr lang="en-GB" sz="1100" dirty="0">
                <a:solidFill>
                  <a:srgbClr val="000000"/>
                </a:solidFill>
              </a:rPr>
              <a:t>Ca</a:t>
            </a:r>
            <a:r>
              <a:rPr lang="en-GB" sz="1100" dirty="0">
                <a:solidFill>
                  <a:srgbClr val="000000"/>
                </a:solidFill>
                <a:hlinkClick r:id="rId8"/>
              </a:rPr>
              <a:t>mera Movement:</a:t>
            </a:r>
            <a:r>
              <a:rPr lang="en-GB" sz="1100" dirty="0">
                <a:solidFill>
                  <a:srgbClr val="000000"/>
                </a:solidFill>
              </a:rPr>
              <a:t> Track, Crab or Truck , Ped or Pedestal, Pan, Tilt, Crane, Dolly, Zoom, Crash Zoom.</a:t>
            </a:r>
            <a:endParaRPr lang="en-GB" sz="1100" dirty="0">
              <a:solidFill>
                <a:srgbClr val="000000"/>
              </a:solidFill>
              <a:cs typeface="Calibri"/>
            </a:endParaRPr>
          </a:p>
          <a:p>
            <a:r>
              <a:rPr lang="en-GB" sz="1100" dirty="0">
                <a:solidFill>
                  <a:srgbClr val="000000"/>
                </a:solidFill>
                <a:hlinkClick r:id="rId9"/>
              </a:rPr>
              <a:t>Camera Angles</a:t>
            </a:r>
            <a:r>
              <a:rPr lang="en-GB" sz="1100" dirty="0">
                <a:solidFill>
                  <a:srgbClr val="000000"/>
                </a:solidFill>
              </a:rPr>
              <a:t>: High Angle Shot, Low Angle Shot, Birds Eye View, Worms Eye View, Dutch Tilt or Canted Shot.</a:t>
            </a:r>
            <a:endParaRPr lang="en-GB" sz="1100" dirty="0">
              <a:solidFill>
                <a:srgbClr val="000000"/>
              </a:solidFill>
              <a:cs typeface="Calibri"/>
            </a:endParaRPr>
          </a:p>
        </p:txBody>
      </p:sp>
    </p:spTree>
    <p:extLst>
      <p:ext uri="{BB962C8B-B14F-4D97-AF65-F5344CB8AC3E}">
        <p14:creationId xmlns:p14="http://schemas.microsoft.com/office/powerpoint/2010/main" val="197850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612" y="245020"/>
            <a:ext cx="4923746" cy="3326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0744" y="289944"/>
            <a:ext cx="5674885" cy="3192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574" y="3671887"/>
            <a:ext cx="538162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94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B4E1-F62C-46DF-9F5F-AA3550AB1BFB}"/>
              </a:ext>
            </a:extLst>
          </p:cNvPr>
          <p:cNvSpPr>
            <a:spLocks noGrp="1"/>
          </p:cNvSpPr>
          <p:nvPr>
            <p:ph type="title"/>
          </p:nvPr>
        </p:nvSpPr>
        <p:spPr>
          <a:xfrm>
            <a:off x="838200" y="365125"/>
            <a:ext cx="10515600" cy="1325563"/>
          </a:xfrm>
        </p:spPr>
        <p:txBody>
          <a:bodyPr>
            <a:normAutofit/>
          </a:bodyPr>
          <a:lstStyle/>
          <a:p>
            <a:r>
              <a:rPr lang="en-GB" dirty="0"/>
              <a:t>Shot Distances</a:t>
            </a:r>
          </a:p>
        </p:txBody>
      </p:sp>
      <p:graphicFrame>
        <p:nvGraphicFramePr>
          <p:cNvPr id="5" name="Content Placeholder 2">
            <a:extLst>
              <a:ext uri="{FF2B5EF4-FFF2-40B4-BE49-F238E27FC236}">
                <a16:creationId xmlns:a16="http://schemas.microsoft.com/office/drawing/2014/main" id="{FC2460A8-94A8-4382-9B2E-19D530CB7E72}"/>
              </a:ext>
            </a:extLst>
          </p:cNvPr>
          <p:cNvGraphicFramePr>
            <a:graphicFrameLocks noGrp="1"/>
          </p:cNvGraphicFramePr>
          <p:nvPr>
            <p:ph idx="1"/>
            <p:extLst>
              <p:ext uri="{D42A27DB-BD31-4B8C-83A1-F6EECF244321}">
                <p14:modId xmlns:p14="http://schemas.microsoft.com/office/powerpoint/2010/main" val="30008733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2526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blood on his face&#10;&#10;Description automatically generated">
            <a:extLst>
              <a:ext uri="{FF2B5EF4-FFF2-40B4-BE49-F238E27FC236}">
                <a16:creationId xmlns:a16="http://schemas.microsoft.com/office/drawing/2014/main" id="{5061A405-FECB-C34E-DB85-BC3850CFC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624" y="2203606"/>
            <a:ext cx="5064752" cy="4400394"/>
          </a:xfrm>
          <a:prstGeom prst="rect">
            <a:avLst/>
          </a:prstGeom>
        </p:spPr>
      </p:pic>
      <p:sp>
        <p:nvSpPr>
          <p:cNvPr id="7" name="TextBox 6">
            <a:extLst>
              <a:ext uri="{FF2B5EF4-FFF2-40B4-BE49-F238E27FC236}">
                <a16:creationId xmlns:a16="http://schemas.microsoft.com/office/drawing/2014/main" id="{BE7ACDB9-D376-79CB-5B1F-066995D294C6}"/>
              </a:ext>
            </a:extLst>
          </p:cNvPr>
          <p:cNvSpPr txBox="1"/>
          <p:nvPr/>
        </p:nvSpPr>
        <p:spPr>
          <a:xfrm>
            <a:off x="1669312" y="1297172"/>
            <a:ext cx="7683795" cy="830997"/>
          </a:xfrm>
          <a:prstGeom prst="rect">
            <a:avLst/>
          </a:prstGeom>
          <a:noFill/>
        </p:spPr>
        <p:txBody>
          <a:bodyPr wrap="square" rtlCol="0">
            <a:spAutoFit/>
          </a:bodyPr>
          <a:lstStyle/>
          <a:p>
            <a:r>
              <a:rPr lang="en-GB" sz="2400" dirty="0"/>
              <a:t>This is a closeup as the camera is cut off at his shoulders and his head is taking up about 60% of the screen</a:t>
            </a:r>
          </a:p>
        </p:txBody>
      </p:sp>
      <p:sp>
        <p:nvSpPr>
          <p:cNvPr id="8" name="TextBox 7">
            <a:extLst>
              <a:ext uri="{FF2B5EF4-FFF2-40B4-BE49-F238E27FC236}">
                <a16:creationId xmlns:a16="http://schemas.microsoft.com/office/drawing/2014/main" id="{75EB2735-FF4D-011D-B6E8-9244489A9397}"/>
              </a:ext>
            </a:extLst>
          </p:cNvPr>
          <p:cNvSpPr txBox="1"/>
          <p:nvPr/>
        </p:nvSpPr>
        <p:spPr>
          <a:xfrm>
            <a:off x="3822404" y="254000"/>
            <a:ext cx="3779875" cy="584775"/>
          </a:xfrm>
          <a:prstGeom prst="rect">
            <a:avLst/>
          </a:prstGeom>
          <a:noFill/>
        </p:spPr>
        <p:txBody>
          <a:bodyPr wrap="square" rtlCol="0">
            <a:spAutoFit/>
          </a:bodyPr>
          <a:lstStyle/>
          <a:p>
            <a:r>
              <a:rPr lang="en-GB" sz="3200" b="1" u="sng" dirty="0"/>
              <a:t>Close up camera shot</a:t>
            </a:r>
          </a:p>
        </p:txBody>
      </p:sp>
    </p:spTree>
    <p:extLst>
      <p:ext uri="{BB962C8B-B14F-4D97-AF65-F5344CB8AC3E}">
        <p14:creationId xmlns:p14="http://schemas.microsoft.com/office/powerpoint/2010/main" val="408727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1F93-A214-AABB-9DFB-30E5828E66C9}"/>
              </a:ext>
            </a:extLst>
          </p:cNvPr>
          <p:cNvSpPr>
            <a:spLocks noGrp="1"/>
          </p:cNvSpPr>
          <p:nvPr>
            <p:ph type="ctrTitle"/>
          </p:nvPr>
        </p:nvSpPr>
        <p:spPr>
          <a:xfrm>
            <a:off x="181336" y="65796"/>
            <a:ext cx="11829327" cy="873055"/>
          </a:xfrm>
        </p:spPr>
        <p:txBody>
          <a:bodyPr>
            <a:normAutofit/>
          </a:bodyPr>
          <a:lstStyle/>
          <a:p>
            <a:r>
              <a:rPr lang="en-GB" sz="3200" b="1" u="sng" dirty="0"/>
              <a:t>Long shot</a:t>
            </a:r>
          </a:p>
        </p:txBody>
      </p:sp>
      <p:sp>
        <p:nvSpPr>
          <p:cNvPr id="3" name="Subtitle 2">
            <a:extLst>
              <a:ext uri="{FF2B5EF4-FFF2-40B4-BE49-F238E27FC236}">
                <a16:creationId xmlns:a16="http://schemas.microsoft.com/office/drawing/2014/main" id="{9AD1ABCF-2580-D7BF-6894-9219F626AC08}"/>
              </a:ext>
            </a:extLst>
          </p:cNvPr>
          <p:cNvSpPr>
            <a:spLocks noGrp="1"/>
          </p:cNvSpPr>
          <p:nvPr>
            <p:ph type="subTitle" idx="1"/>
          </p:nvPr>
        </p:nvSpPr>
        <p:spPr/>
        <p:txBody>
          <a:bodyPr/>
          <a:lstStyle/>
          <a:p>
            <a:endParaRPr lang="en-GB" dirty="0"/>
          </a:p>
        </p:txBody>
      </p:sp>
      <p:pic>
        <p:nvPicPr>
          <p:cNvPr id="5" name="Picture 4" descr="A person standing on a concrete surface&#10;&#10;Description automatically generated">
            <a:extLst>
              <a:ext uri="{FF2B5EF4-FFF2-40B4-BE49-F238E27FC236}">
                <a16:creationId xmlns:a16="http://schemas.microsoft.com/office/drawing/2014/main" id="{C48B3EC1-3C22-50D9-5108-DA6511463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5570"/>
            <a:ext cx="12192000" cy="4766634"/>
          </a:xfrm>
          <a:prstGeom prst="rect">
            <a:avLst/>
          </a:prstGeom>
        </p:spPr>
      </p:pic>
      <p:sp>
        <p:nvSpPr>
          <p:cNvPr id="6" name="TextBox 5">
            <a:extLst>
              <a:ext uri="{FF2B5EF4-FFF2-40B4-BE49-F238E27FC236}">
                <a16:creationId xmlns:a16="http://schemas.microsoft.com/office/drawing/2014/main" id="{EB662B74-981D-ED92-7CB9-4F64C9046954}"/>
              </a:ext>
            </a:extLst>
          </p:cNvPr>
          <p:cNvSpPr txBox="1"/>
          <p:nvPr/>
        </p:nvSpPr>
        <p:spPr>
          <a:xfrm>
            <a:off x="1836516" y="1011193"/>
            <a:ext cx="8831484" cy="830997"/>
          </a:xfrm>
          <a:prstGeom prst="rect">
            <a:avLst/>
          </a:prstGeom>
          <a:noFill/>
        </p:spPr>
        <p:txBody>
          <a:bodyPr wrap="square" rtlCol="0">
            <a:spAutoFit/>
          </a:bodyPr>
          <a:lstStyle/>
          <a:p>
            <a:r>
              <a:rPr lang="en-GB" sz="2400" dirty="0"/>
              <a:t>This is a long shot as you can see the whole character and the background around him. He is fairly far away from the camara</a:t>
            </a:r>
          </a:p>
        </p:txBody>
      </p:sp>
    </p:spTree>
    <p:extLst>
      <p:ext uri="{BB962C8B-B14F-4D97-AF65-F5344CB8AC3E}">
        <p14:creationId xmlns:p14="http://schemas.microsoft.com/office/powerpoint/2010/main" val="3840747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1ACB-DBE5-86D1-7AA1-0CD3E9BEE0B0}"/>
              </a:ext>
            </a:extLst>
          </p:cNvPr>
          <p:cNvSpPr>
            <a:spLocks noGrp="1"/>
          </p:cNvSpPr>
          <p:nvPr>
            <p:ph type="ctrTitle"/>
          </p:nvPr>
        </p:nvSpPr>
        <p:spPr>
          <a:xfrm>
            <a:off x="2931288" y="176513"/>
            <a:ext cx="6329423" cy="783028"/>
          </a:xfrm>
        </p:spPr>
        <p:txBody>
          <a:bodyPr>
            <a:normAutofit/>
          </a:bodyPr>
          <a:lstStyle/>
          <a:p>
            <a:r>
              <a:rPr lang="en-GB" sz="3200" b="1" u="sng" dirty="0"/>
              <a:t>Medium close up shot</a:t>
            </a:r>
          </a:p>
        </p:txBody>
      </p:sp>
      <p:sp>
        <p:nvSpPr>
          <p:cNvPr id="3" name="Subtitle 2">
            <a:extLst>
              <a:ext uri="{FF2B5EF4-FFF2-40B4-BE49-F238E27FC236}">
                <a16:creationId xmlns:a16="http://schemas.microsoft.com/office/drawing/2014/main" id="{1CFD057D-3490-E94D-65D3-228082920482}"/>
              </a:ext>
            </a:extLst>
          </p:cNvPr>
          <p:cNvSpPr>
            <a:spLocks noGrp="1"/>
          </p:cNvSpPr>
          <p:nvPr>
            <p:ph type="subTitle" idx="1"/>
          </p:nvPr>
        </p:nvSpPr>
        <p:spPr/>
        <p:txBody>
          <a:bodyPr/>
          <a:lstStyle/>
          <a:p>
            <a:endParaRPr lang="en-GB"/>
          </a:p>
        </p:txBody>
      </p:sp>
      <p:pic>
        <p:nvPicPr>
          <p:cNvPr id="5" name="Picture 4" descr="A person sitting in a chair&#10;&#10;Description automatically generated">
            <a:extLst>
              <a:ext uri="{FF2B5EF4-FFF2-40B4-BE49-F238E27FC236}">
                <a16:creationId xmlns:a16="http://schemas.microsoft.com/office/drawing/2014/main" id="{93AC4B2C-BF29-DC37-5070-F4A03CB1B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68" y="2357529"/>
            <a:ext cx="10791463" cy="4500471"/>
          </a:xfrm>
          <a:prstGeom prst="rect">
            <a:avLst/>
          </a:prstGeom>
        </p:spPr>
      </p:pic>
      <p:sp>
        <p:nvSpPr>
          <p:cNvPr id="6" name="TextBox 5">
            <a:extLst>
              <a:ext uri="{FF2B5EF4-FFF2-40B4-BE49-F238E27FC236}">
                <a16:creationId xmlns:a16="http://schemas.microsoft.com/office/drawing/2014/main" id="{E0B07E3D-9B67-BB8E-D4E0-BC0C253B0183}"/>
              </a:ext>
            </a:extLst>
          </p:cNvPr>
          <p:cNvSpPr txBox="1"/>
          <p:nvPr/>
        </p:nvSpPr>
        <p:spPr>
          <a:xfrm>
            <a:off x="1360988" y="1196869"/>
            <a:ext cx="9470021" cy="461665"/>
          </a:xfrm>
          <a:prstGeom prst="rect">
            <a:avLst/>
          </a:prstGeom>
          <a:noFill/>
        </p:spPr>
        <p:txBody>
          <a:bodyPr wrap="square" rtlCol="0">
            <a:spAutoFit/>
          </a:bodyPr>
          <a:lstStyle/>
          <a:p>
            <a:r>
              <a:rPr lang="en-GB" sz="2400" dirty="0"/>
              <a:t>This shot is a medium close up because only half of his body is in the frame </a:t>
            </a:r>
          </a:p>
        </p:txBody>
      </p:sp>
    </p:spTree>
    <p:extLst>
      <p:ext uri="{BB962C8B-B14F-4D97-AF65-F5344CB8AC3E}">
        <p14:creationId xmlns:p14="http://schemas.microsoft.com/office/powerpoint/2010/main" val="2672071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93c2b0a-439a-4c13-8661-7726fd6caa52" xsi:nil="true"/>
    <lcf76f155ced4ddcb4097134ff3c332f xmlns="fb3e75a2-1551-4af2-94e8-a6b8614a56d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64470EE8DC6948AD4CA4369F05470D" ma:contentTypeVersion="" ma:contentTypeDescription="Create a new document." ma:contentTypeScope="" ma:versionID="be1dc200a25e709676d6e389b973eb95">
  <xsd:schema xmlns:xsd="http://www.w3.org/2001/XMLSchema" xmlns:xs="http://www.w3.org/2001/XMLSchema" xmlns:p="http://schemas.microsoft.com/office/2006/metadata/properties" xmlns:ns2="fb3e75a2-1551-4af2-94e8-a6b8614a56d9" xmlns:ns3="c93c2b0a-439a-4c13-8661-7726fd6caa52" targetNamespace="http://schemas.microsoft.com/office/2006/metadata/properties" ma:root="true" ma:fieldsID="7303b1fd6b5910c29fdd98d68b32d01f" ns2:_="" ns3:_="">
    <xsd:import namespace="fb3e75a2-1551-4af2-94e8-a6b8614a56d9"/>
    <xsd:import namespace="c93c2b0a-439a-4c13-8661-7726fd6caa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3e75a2-1551-4af2-94e8-a6b8614a56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604fc1b-baae-4d09-9665-978b48accf1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3c2b0a-439a-4c13-8661-7726fd6caa5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9229ca3-656d-46dd-b9f6-7f231e5742b4}" ma:internalName="TaxCatchAll" ma:showField="CatchAllData" ma:web="c93c2b0a-439a-4c13-8661-7726fd6caa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E1FB91-B482-497C-8BA7-1521A72302DA}">
  <ds:schemaRefs>
    <ds:schemaRef ds:uri="http://schemas.microsoft.com/sharepoint/v3/contenttype/forms"/>
  </ds:schemaRefs>
</ds:datastoreItem>
</file>

<file path=customXml/itemProps2.xml><?xml version="1.0" encoding="utf-8"?>
<ds:datastoreItem xmlns:ds="http://schemas.openxmlformats.org/officeDocument/2006/customXml" ds:itemID="{CA271376-E989-4A76-8292-22D663FA168D}">
  <ds:schemaRefs>
    <ds:schemaRef ds:uri="http://schemas.microsoft.com/office/2006/metadata/properties"/>
    <ds:schemaRef ds:uri="http://schemas.microsoft.com/office/infopath/2007/PartnerControls"/>
    <ds:schemaRef ds:uri="c93c2b0a-439a-4c13-8661-7726fd6caa52"/>
    <ds:schemaRef ds:uri="fb3e75a2-1551-4af2-94e8-a6b8614a56d9"/>
  </ds:schemaRefs>
</ds:datastoreItem>
</file>

<file path=customXml/itemProps3.xml><?xml version="1.0" encoding="utf-8"?>
<ds:datastoreItem xmlns:ds="http://schemas.openxmlformats.org/officeDocument/2006/customXml" ds:itemID="{803FCA8C-E20F-4DF8-8F7E-4F551BB16C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3e75a2-1551-4af2-94e8-a6b8614a56d9"/>
    <ds:schemaRef ds:uri="c93c2b0a-439a-4c13-8661-7726fd6ca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131</TotalTime>
  <Words>659</Words>
  <Application>Microsoft Office PowerPoint</Application>
  <PresentationFormat>Widescreen</PresentationFormat>
  <Paragraphs>45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Cinematography Introduction to Film Elements  Area 1 </vt:lpstr>
      <vt:lpstr>The Cinematography of Moonlight</vt:lpstr>
      <vt:lpstr>Cinematography and Diegesis </vt:lpstr>
      <vt:lpstr>Shots, Movements and Angles</vt:lpstr>
      <vt:lpstr>PowerPoint Presentation</vt:lpstr>
      <vt:lpstr>Shot Distances</vt:lpstr>
      <vt:lpstr>PowerPoint Presentation</vt:lpstr>
      <vt:lpstr>Long shot</vt:lpstr>
      <vt:lpstr>Medium close up shot</vt:lpstr>
      <vt:lpstr>Camera Angles</vt:lpstr>
      <vt:lpstr>Eye level shot  this is an example of an eye level shot as the camera is level with the actors eyes</vt:lpstr>
      <vt:lpstr>Low angle shot  this is an example of a low angle shot as the camera is below the actor</vt:lpstr>
      <vt:lpstr>High angle shot  This is an example of a high angle shot as the camera is above the actor</vt:lpstr>
      <vt:lpstr>Camera Movements</vt:lpstr>
      <vt:lpstr>PowerPoint Presentation</vt:lpstr>
      <vt:lpstr>PowerPoint Presentation</vt:lpstr>
      <vt:lpstr>PowerPoint Presentation</vt:lpstr>
      <vt:lpstr>PowerPoint Presentation</vt:lpstr>
      <vt:lpstr>Depth of Field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Cinematography</dc:title>
  <dc:creator>lynne magowan</dc:creator>
  <cp:lastModifiedBy>Freddie Rowland</cp:lastModifiedBy>
  <cp:revision>103</cp:revision>
  <dcterms:created xsi:type="dcterms:W3CDTF">2018-09-30T11:27:28Z</dcterms:created>
  <dcterms:modified xsi:type="dcterms:W3CDTF">2023-10-12T14:18:46Z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0x010100E464470EE8DC6948AD4CA4369F05470D</vt:lpwstr>
  </property>
</Properties>
</file>