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DC7CA-ADD4-4566-AD7C-F599B6B35E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3EDDA96-08DB-47F4-9198-1B7BBBC9AB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9C9A07-4107-412A-BC47-F27CEFCDE3AE}"/>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5" name="Footer Placeholder 4">
            <a:extLst>
              <a:ext uri="{FF2B5EF4-FFF2-40B4-BE49-F238E27FC236}">
                <a16:creationId xmlns:a16="http://schemas.microsoft.com/office/drawing/2014/main" id="{68F86E0B-FF0F-4274-9921-F38F64FC36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C141F3-EAF6-4601-B0FD-A530C4EC91A3}"/>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1430455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CC396-D2F5-438E-8277-A39909747CC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8D666F0-27FA-4492-ABBA-1D20F4BFA8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628F95-9C6F-4762-A1CE-EA9F7BB5531B}"/>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5" name="Footer Placeholder 4">
            <a:extLst>
              <a:ext uri="{FF2B5EF4-FFF2-40B4-BE49-F238E27FC236}">
                <a16:creationId xmlns:a16="http://schemas.microsoft.com/office/drawing/2014/main" id="{3ABB0D9A-660D-405E-ABD9-661B4A121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C8DEAF-DCF2-4C7B-8DE1-BDE8C8E83D09}"/>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5909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BF0FAD-5519-4B6A-A11C-FCD4E023ADC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253D970-3752-4A09-928B-9FA83CC5D4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EF1326-1A9D-42CD-A15B-31462B812A3E}"/>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5" name="Footer Placeholder 4">
            <a:extLst>
              <a:ext uri="{FF2B5EF4-FFF2-40B4-BE49-F238E27FC236}">
                <a16:creationId xmlns:a16="http://schemas.microsoft.com/office/drawing/2014/main" id="{2EC801CD-EA9B-4083-BF19-E347E8C07A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E2BE1A-8896-4E3B-A9F9-890D9C2D3192}"/>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326466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16D66-B237-4224-AC8A-2116ECD367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05F9EAB-25C4-4BF1-9832-B26D0DD8AE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AFAC08-80DB-4DC8-A6F3-944022636FA6}"/>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5" name="Footer Placeholder 4">
            <a:extLst>
              <a:ext uri="{FF2B5EF4-FFF2-40B4-BE49-F238E27FC236}">
                <a16:creationId xmlns:a16="http://schemas.microsoft.com/office/drawing/2014/main" id="{99C90AAC-3581-41A6-B675-0AAF05AFB7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8F56B5-DC3C-44C8-A224-9C32913F0909}"/>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21501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92559-2A9D-4CDD-84C9-BD228CC138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B8C2C6-0E78-437C-AA90-8610007801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5F35E5-4E09-476E-BD14-6EA4A9D91D3A}"/>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5" name="Footer Placeholder 4">
            <a:extLst>
              <a:ext uri="{FF2B5EF4-FFF2-40B4-BE49-F238E27FC236}">
                <a16:creationId xmlns:a16="http://schemas.microsoft.com/office/drawing/2014/main" id="{9FA40F72-50BF-4341-BE54-AB4FE2E0DC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29CB6B-530B-4BBE-AA72-A121ECF7D94E}"/>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417016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AFA73-BA49-4372-B4E4-64551AD906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4ED6D0-3FA3-4768-B661-BFEC1F7CD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C9FF3FF-4B46-4B59-9CAB-DB9DE81389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C760788-1AB8-4BE2-B600-58D668102EE3}"/>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6" name="Footer Placeholder 5">
            <a:extLst>
              <a:ext uri="{FF2B5EF4-FFF2-40B4-BE49-F238E27FC236}">
                <a16:creationId xmlns:a16="http://schemas.microsoft.com/office/drawing/2014/main" id="{E0BF5E92-B0B0-4D7E-B33C-93F2FD212C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95C82A-4ED6-430F-8750-895D583A4739}"/>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419854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F6094-A61E-4624-8395-5A0456AE6B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B684C-2634-4739-96CB-D6FFD17A2F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BA62B0-DAC6-484E-BE01-F6BC8ABE2D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582B66A-06A0-4E3B-A92E-A9CFB38040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4C3569-26F3-4D38-B1D8-AB8AAB53DD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D32AB5D-E92C-4AAE-AF65-C1EA14F06FB9}"/>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8" name="Footer Placeholder 7">
            <a:extLst>
              <a:ext uri="{FF2B5EF4-FFF2-40B4-BE49-F238E27FC236}">
                <a16:creationId xmlns:a16="http://schemas.microsoft.com/office/drawing/2014/main" id="{E67E04AC-B311-4EB9-B130-002D68185B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543808C-BE76-4A63-88E0-AE69CE5C3680}"/>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537121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ABAE0-DEFD-4373-9886-E844C07121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A94FEED-F8DF-4D90-8518-6807E8DEBD1F}"/>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4" name="Footer Placeholder 3">
            <a:extLst>
              <a:ext uri="{FF2B5EF4-FFF2-40B4-BE49-F238E27FC236}">
                <a16:creationId xmlns:a16="http://schemas.microsoft.com/office/drawing/2014/main" id="{F219D5B8-52DC-49A8-98DF-3CFBD8E8609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B02B781-3438-435A-9892-6393E6D413E6}"/>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3489793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97681-D7B3-4F58-857F-ECC0BBA4E0BD}"/>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3" name="Footer Placeholder 2">
            <a:extLst>
              <a:ext uri="{FF2B5EF4-FFF2-40B4-BE49-F238E27FC236}">
                <a16:creationId xmlns:a16="http://schemas.microsoft.com/office/drawing/2014/main" id="{7ABDE9CF-AF80-460E-A118-6849D4A1809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E20A1C0-C13D-4CEA-AD32-2602E81C4097}"/>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9609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0D69-1D32-4AFB-8A64-65109D9637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04E32F3-2689-40E6-92C7-118CC3E582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68CDCA9-C21C-4A14-A1D4-83F3F3E61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B5D827-1965-4BF1-9863-63B67CF9AFB2}"/>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6" name="Footer Placeholder 5">
            <a:extLst>
              <a:ext uri="{FF2B5EF4-FFF2-40B4-BE49-F238E27FC236}">
                <a16:creationId xmlns:a16="http://schemas.microsoft.com/office/drawing/2014/main" id="{3CE6C95B-C263-43BB-8502-F86D1A7C01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ACD3E6-CF2C-4E1F-BBB1-D013D8849005}"/>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2551890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87EE-ABB5-4C9A-814C-5182F3B4FB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B2E44CB-AE8A-4B05-A838-5A15081AFB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F9DFAFA-37F9-4B7E-AB95-25EA915CC1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5250F9-1F44-4AE5-8CFB-4547FEDCA2A0}"/>
              </a:ext>
            </a:extLst>
          </p:cNvPr>
          <p:cNvSpPr>
            <a:spLocks noGrp="1"/>
          </p:cNvSpPr>
          <p:nvPr>
            <p:ph type="dt" sz="half" idx="10"/>
          </p:nvPr>
        </p:nvSpPr>
        <p:spPr/>
        <p:txBody>
          <a:bodyPr/>
          <a:lstStyle/>
          <a:p>
            <a:fld id="{A451F876-4E5F-4980-8720-56EEE3DD445E}" type="datetimeFigureOut">
              <a:rPr lang="en-GB" smtClean="0"/>
              <a:t>06/01/2023</a:t>
            </a:fld>
            <a:endParaRPr lang="en-GB"/>
          </a:p>
        </p:txBody>
      </p:sp>
      <p:sp>
        <p:nvSpPr>
          <p:cNvPr id="6" name="Footer Placeholder 5">
            <a:extLst>
              <a:ext uri="{FF2B5EF4-FFF2-40B4-BE49-F238E27FC236}">
                <a16:creationId xmlns:a16="http://schemas.microsoft.com/office/drawing/2014/main" id="{53C7528B-BBE4-475D-A56D-19DD0EEF43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3B6B0D-A08D-4B2B-B0D9-4D3C493EE755}"/>
              </a:ext>
            </a:extLst>
          </p:cNvPr>
          <p:cNvSpPr>
            <a:spLocks noGrp="1"/>
          </p:cNvSpPr>
          <p:nvPr>
            <p:ph type="sldNum" sz="quarter" idx="12"/>
          </p:nvPr>
        </p:nvSpPr>
        <p:spPr/>
        <p:txBody>
          <a:bodyPr/>
          <a:lstStyle/>
          <a:p>
            <a:fld id="{35AC0C7A-8A58-4393-BC9D-E08203A3BB88}" type="slidenum">
              <a:rPr lang="en-GB" smtClean="0"/>
              <a:t>‹#›</a:t>
            </a:fld>
            <a:endParaRPr lang="en-GB"/>
          </a:p>
        </p:txBody>
      </p:sp>
    </p:spTree>
    <p:extLst>
      <p:ext uri="{BB962C8B-B14F-4D97-AF65-F5344CB8AC3E}">
        <p14:creationId xmlns:p14="http://schemas.microsoft.com/office/powerpoint/2010/main" val="360334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7227D2-FDF9-4346-B3E3-779CDCAF29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9C6B57A-139A-49FB-848D-B9C81A633B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4325A2-C3FA-43AF-825D-44299B9D7B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1F876-4E5F-4980-8720-56EEE3DD445E}" type="datetimeFigureOut">
              <a:rPr lang="en-GB" smtClean="0"/>
              <a:t>06/01/2023</a:t>
            </a:fld>
            <a:endParaRPr lang="en-GB"/>
          </a:p>
        </p:txBody>
      </p:sp>
      <p:sp>
        <p:nvSpPr>
          <p:cNvPr id="5" name="Footer Placeholder 4">
            <a:extLst>
              <a:ext uri="{FF2B5EF4-FFF2-40B4-BE49-F238E27FC236}">
                <a16:creationId xmlns:a16="http://schemas.microsoft.com/office/drawing/2014/main" id="{72B98DC6-8B2D-405D-913C-8244144466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920942-23D7-4F47-95D0-1FF381E6AA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C0C7A-8A58-4393-BC9D-E08203A3BB88}" type="slidenum">
              <a:rPr lang="en-GB" smtClean="0"/>
              <a:t>‹#›</a:t>
            </a:fld>
            <a:endParaRPr lang="en-GB"/>
          </a:p>
        </p:txBody>
      </p:sp>
    </p:spTree>
    <p:extLst>
      <p:ext uri="{BB962C8B-B14F-4D97-AF65-F5344CB8AC3E}">
        <p14:creationId xmlns:p14="http://schemas.microsoft.com/office/powerpoint/2010/main" val="3479924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cinemontage.org/fred-raskin-talks-about-editing-quentin-tarantinos-once-upon-a-time-in-hollywood/" TargetMode="External"/><Relationship Id="rId3" Type="http://schemas.openxmlformats.org/officeDocument/2006/relationships/hyperlink" Target="https://www.britannica.com/biography/Quentin-Tarantino" TargetMode="External"/><Relationship Id="rId7" Type="http://schemas.openxmlformats.org/officeDocument/2006/relationships/hyperlink" Target="https://www.catchplay.com/sg/ed-says/article-3139-ta8d0dr0" TargetMode="External"/><Relationship Id="rId2" Type="http://schemas.openxmlformats.org/officeDocument/2006/relationships/hyperlink" Target="https://www.quora.com/Do-Tarantino-movies-have-messages" TargetMode="External"/><Relationship Id="rId1" Type="http://schemas.openxmlformats.org/officeDocument/2006/relationships/slideLayout" Target="../slideLayouts/slideLayout2.xml"/><Relationship Id="rId6" Type="http://schemas.openxmlformats.org/officeDocument/2006/relationships/hyperlink" Target="https://movies.stackexchange.com/questions/60905/do-all-of-quentin-tarantinos-movies-have-a-common-underlying-theme" TargetMode="External"/><Relationship Id="rId5" Type="http://schemas.openxmlformats.org/officeDocument/2006/relationships/hyperlink" Target="https://en.wikipedia.org/wiki/Quentin_Tarantino" TargetMode="External"/><Relationship Id="rId10" Type="http://schemas.openxmlformats.org/officeDocument/2006/relationships/hyperlink" Target="http://dionsfilmspotlight.blogspot.com/" TargetMode="External"/><Relationship Id="rId4" Type="http://schemas.openxmlformats.org/officeDocument/2006/relationships/hyperlink" Target="https://en.wikipedia.org/wiki/Quentin_Tarantino_filmography" TargetMode="External"/><Relationship Id="rId9" Type="http://schemas.openxmlformats.org/officeDocument/2006/relationships/hyperlink" Target="https://screenrant.com/best-ennio-morricone-music-moments-quentin-tarantino-movies/#:~:text=Tarantino's%20favorite%20composer%20is%20Ennio,classics%20they%20were%20recorded%20fo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3"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5"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7"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9"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1"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3"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5"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7"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9"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1"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B6496F07-DE06-4561-ADCF-E92B247DFE4F}"/>
              </a:ext>
            </a:extLst>
          </p:cNvPr>
          <p:cNvSpPr>
            <a:spLocks noGrp="1"/>
          </p:cNvSpPr>
          <p:nvPr>
            <p:ph type="ctrTitle"/>
          </p:nvPr>
        </p:nvSpPr>
        <p:spPr>
          <a:xfrm>
            <a:off x="8842248" y="1481328"/>
            <a:ext cx="2926080" cy="2468880"/>
          </a:xfrm>
        </p:spPr>
        <p:txBody>
          <a:bodyPr>
            <a:normAutofit/>
          </a:bodyPr>
          <a:lstStyle/>
          <a:p>
            <a:pPr algn="l"/>
            <a:r>
              <a:rPr lang="en-GB" sz="4000"/>
              <a:t>Quentin Tarantino</a:t>
            </a:r>
          </a:p>
        </p:txBody>
      </p:sp>
      <p:sp>
        <p:nvSpPr>
          <p:cNvPr id="3" name="Subtitle 2">
            <a:extLst>
              <a:ext uri="{FF2B5EF4-FFF2-40B4-BE49-F238E27FC236}">
                <a16:creationId xmlns:a16="http://schemas.microsoft.com/office/drawing/2014/main" id="{F069A61B-4654-4B9F-87A1-A49AE0D501B6}"/>
              </a:ext>
            </a:extLst>
          </p:cNvPr>
          <p:cNvSpPr>
            <a:spLocks noGrp="1"/>
          </p:cNvSpPr>
          <p:nvPr>
            <p:ph type="subTitle" idx="1"/>
          </p:nvPr>
        </p:nvSpPr>
        <p:spPr>
          <a:xfrm>
            <a:off x="8842248" y="4078224"/>
            <a:ext cx="2926080" cy="1307592"/>
          </a:xfrm>
        </p:spPr>
        <p:txBody>
          <a:bodyPr>
            <a:normAutofit/>
          </a:bodyPr>
          <a:lstStyle/>
          <a:p>
            <a:pPr algn="l"/>
            <a:r>
              <a:rPr lang="en-GB" sz="2000" dirty="0"/>
              <a:t>An American Film </a:t>
            </a:r>
            <a:r>
              <a:rPr lang="en-GB" sz="2000" dirty="0" err="1"/>
              <a:t>Diercetor</a:t>
            </a:r>
            <a:endParaRPr lang="en-GB" sz="2000" dirty="0"/>
          </a:p>
        </p:txBody>
      </p:sp>
      <p:sp>
        <p:nvSpPr>
          <p:cNvPr id="1053"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5"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7" name="Freeform: Shape 1056">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1026" name="Picture 2" descr="Quentin Tarantino - Turner Classic Movies">
            <a:extLst>
              <a:ext uri="{FF2B5EF4-FFF2-40B4-BE49-F238E27FC236}">
                <a16:creationId xmlns:a16="http://schemas.microsoft.com/office/drawing/2014/main" id="{55D601A4-325E-4757-B4EA-C19D566A6F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406" r="12" b="1"/>
          <a:stretch/>
        </p:blipFill>
        <p:spPr bwMode="auto">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444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7" name="Rectangle 2056">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FDC7628-6C74-4BDF-8D44-4E7F307A0145}"/>
              </a:ext>
            </a:extLst>
          </p:cNvPr>
          <p:cNvSpPr>
            <a:spLocks noGrp="1"/>
          </p:cNvSpPr>
          <p:nvPr>
            <p:ph type="title"/>
          </p:nvPr>
        </p:nvSpPr>
        <p:spPr>
          <a:xfrm>
            <a:off x="838200" y="585216"/>
            <a:ext cx="10515600" cy="1325563"/>
          </a:xfrm>
        </p:spPr>
        <p:txBody>
          <a:bodyPr>
            <a:normAutofit/>
          </a:bodyPr>
          <a:lstStyle/>
          <a:p>
            <a:r>
              <a:rPr lang="en-GB">
                <a:solidFill>
                  <a:schemeClr val="bg1"/>
                </a:solidFill>
                <a:latin typeface="Arial Black" panose="020B0A04020102020204" pitchFamily="34" charset="0"/>
              </a:rPr>
              <a:t>Mise En Scene</a:t>
            </a:r>
          </a:p>
        </p:txBody>
      </p:sp>
      <p:pic>
        <p:nvPicPr>
          <p:cNvPr id="2050" name="Picture 2">
            <a:extLst>
              <a:ext uri="{FF2B5EF4-FFF2-40B4-BE49-F238E27FC236}">
                <a16:creationId xmlns:a16="http://schemas.microsoft.com/office/drawing/2014/main" id="{B0DFC1A5-EE78-491B-B3BC-7D4D6D2DAB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4160" b="-2"/>
          <a:stretch/>
        </p:blipFill>
        <p:spPr bwMode="auto">
          <a:xfrm>
            <a:off x="841248" y="2516777"/>
            <a:ext cx="6236208" cy="3660185"/>
          </a:xfrm>
          <a:prstGeom prst="rect">
            <a:avLst/>
          </a:prstGeom>
          <a:noFill/>
          <a:extLst>
            <a:ext uri="{909E8E84-426E-40DD-AFC4-6F175D3DCCD1}">
              <a14:hiddenFill xmlns:a14="http://schemas.microsoft.com/office/drawing/2010/main">
                <a:solidFill>
                  <a:srgbClr val="FFFFFF"/>
                </a:solidFill>
              </a14:hiddenFill>
            </a:ext>
          </a:extLst>
        </p:spPr>
      </p:pic>
      <p:sp>
        <p:nvSpPr>
          <p:cNvPr id="2054" name="Content Placeholder 2053">
            <a:extLst>
              <a:ext uri="{FF2B5EF4-FFF2-40B4-BE49-F238E27FC236}">
                <a16:creationId xmlns:a16="http://schemas.microsoft.com/office/drawing/2014/main" id="{78A7FDDF-F90A-09B4-09F0-9E4E76CB9065}"/>
              </a:ext>
            </a:extLst>
          </p:cNvPr>
          <p:cNvSpPr>
            <a:spLocks noGrp="1"/>
          </p:cNvSpPr>
          <p:nvPr>
            <p:ph idx="1"/>
          </p:nvPr>
        </p:nvSpPr>
        <p:spPr>
          <a:xfrm>
            <a:off x="7546848" y="2516777"/>
            <a:ext cx="3803904" cy="3660185"/>
          </a:xfrm>
        </p:spPr>
        <p:txBody>
          <a:bodyPr anchor="ctr">
            <a:normAutofit/>
          </a:bodyPr>
          <a:lstStyle/>
          <a:p>
            <a:r>
              <a:rPr lang="en-US" sz="2200" dirty="0">
                <a:latin typeface="Bradley Hand ITC" panose="03070402050302030203" pitchFamily="66" charset="0"/>
              </a:rPr>
              <a:t>Lots of periodically correct props and costumes have been made and used. This is to make the scene seem like an authentic location.</a:t>
            </a:r>
          </a:p>
          <a:p>
            <a:r>
              <a:rPr lang="en-US" sz="2200" dirty="0">
                <a:latin typeface="Bradley Hand ITC" panose="03070402050302030203" pitchFamily="66" charset="0"/>
              </a:rPr>
              <a:t>For example, in this scene the lighting has been dampened in order to give the impression of candlelight.</a:t>
            </a:r>
          </a:p>
          <a:p>
            <a:endParaRPr lang="en-US" sz="2200" dirty="0">
              <a:latin typeface="Bradley Hand ITC" panose="03070402050302030203" pitchFamily="66" charset="0"/>
            </a:endParaRPr>
          </a:p>
        </p:txBody>
      </p:sp>
    </p:spTree>
    <p:extLst>
      <p:ext uri="{BB962C8B-B14F-4D97-AF65-F5344CB8AC3E}">
        <p14:creationId xmlns:p14="http://schemas.microsoft.com/office/powerpoint/2010/main" val="1244826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B9F2F-2A43-44B5-BCAA-C8F6F09348AA}"/>
              </a:ext>
            </a:extLst>
          </p:cNvPr>
          <p:cNvSpPr>
            <a:spLocks noGrp="1"/>
          </p:cNvSpPr>
          <p:nvPr>
            <p:ph type="title"/>
          </p:nvPr>
        </p:nvSpPr>
        <p:spPr/>
        <p:txBody>
          <a:bodyPr/>
          <a:lstStyle/>
          <a:p>
            <a:r>
              <a:rPr lang="en-GB" dirty="0"/>
              <a:t>sources</a:t>
            </a:r>
          </a:p>
        </p:txBody>
      </p:sp>
      <p:sp>
        <p:nvSpPr>
          <p:cNvPr id="3" name="Content Placeholder 2">
            <a:extLst>
              <a:ext uri="{FF2B5EF4-FFF2-40B4-BE49-F238E27FC236}">
                <a16:creationId xmlns:a16="http://schemas.microsoft.com/office/drawing/2014/main" id="{05C8B077-C01E-4538-9529-5093D7DA2DAE}"/>
              </a:ext>
            </a:extLst>
          </p:cNvPr>
          <p:cNvSpPr>
            <a:spLocks noGrp="1"/>
          </p:cNvSpPr>
          <p:nvPr>
            <p:ph idx="1"/>
          </p:nvPr>
        </p:nvSpPr>
        <p:spPr>
          <a:xfrm>
            <a:off x="134224" y="1375794"/>
            <a:ext cx="11920756" cy="5176008"/>
          </a:xfrm>
        </p:spPr>
        <p:txBody>
          <a:bodyPr>
            <a:normAutofit fontScale="92500" lnSpcReduction="20000"/>
          </a:bodyPr>
          <a:lstStyle/>
          <a:p>
            <a:r>
              <a:rPr lang="en-GB" sz="2400" dirty="0"/>
              <a:t>Messages- </a:t>
            </a:r>
            <a:r>
              <a:rPr lang="en-GB" sz="2400" dirty="0">
                <a:hlinkClick r:id="rId2"/>
              </a:rPr>
              <a:t>https://www.quora.com/Do-Tarantino-movies-have-messages</a:t>
            </a:r>
            <a:endParaRPr lang="en-GB" sz="2400" dirty="0"/>
          </a:p>
          <a:p>
            <a:r>
              <a:rPr lang="en-GB" sz="2400" dirty="0"/>
              <a:t>Biography- </a:t>
            </a:r>
            <a:r>
              <a:rPr lang="en-GB" sz="2400" dirty="0">
                <a:hlinkClick r:id="rId3"/>
              </a:rPr>
              <a:t>https://www.britannica.com/biography/Quentin-Tarantino</a:t>
            </a:r>
            <a:endParaRPr lang="en-GB" sz="2400" dirty="0"/>
          </a:p>
          <a:p>
            <a:r>
              <a:rPr lang="en-GB" sz="2400" dirty="0"/>
              <a:t>Filmography- </a:t>
            </a:r>
            <a:r>
              <a:rPr lang="en-GB" sz="2400" dirty="0">
                <a:hlinkClick r:id="rId4"/>
              </a:rPr>
              <a:t>https://en.wikipedia.org/wiki/Quentin_Tarantino_filmography</a:t>
            </a:r>
            <a:r>
              <a:rPr lang="en-GB" sz="2400" dirty="0"/>
              <a:t> </a:t>
            </a:r>
          </a:p>
          <a:p>
            <a:r>
              <a:rPr lang="en-GB" sz="2400" dirty="0"/>
              <a:t>Genre- </a:t>
            </a:r>
            <a:r>
              <a:rPr lang="en-GB" sz="2400" dirty="0">
                <a:hlinkClick r:id="rId5"/>
              </a:rPr>
              <a:t>https://en.wikipedia.org/wiki/Quentin_Tarantino</a:t>
            </a:r>
            <a:r>
              <a:rPr lang="en-GB" sz="2400" dirty="0"/>
              <a:t> </a:t>
            </a:r>
          </a:p>
          <a:p>
            <a:r>
              <a:rPr lang="en-GB" sz="2400" dirty="0"/>
              <a:t>Narrative themes-</a:t>
            </a:r>
            <a:r>
              <a:rPr lang="en-GB" sz="2400" dirty="0">
                <a:hlinkClick r:id="rId6"/>
              </a:rPr>
              <a:t>https://movies.stackexchange.com/questions/60905/do-all-of-quentin-tarantinos-movies-have-a-common-underlying-theme</a:t>
            </a:r>
            <a:endParaRPr lang="en-GB" sz="2400" dirty="0"/>
          </a:p>
          <a:p>
            <a:r>
              <a:rPr lang="en-GB" dirty="0"/>
              <a:t>Messages- </a:t>
            </a:r>
            <a:r>
              <a:rPr lang="en-GB" dirty="0">
                <a:hlinkClick r:id="rId2"/>
              </a:rPr>
              <a:t>https://www.quora.com/Do-Tarantino-movies-have-messages</a:t>
            </a:r>
            <a:r>
              <a:rPr lang="en-GB" dirty="0"/>
              <a:t> </a:t>
            </a:r>
          </a:p>
          <a:p>
            <a:r>
              <a:rPr lang="en-GB" dirty="0"/>
              <a:t>Cinematography- </a:t>
            </a:r>
            <a:r>
              <a:rPr lang="en-GB" dirty="0">
                <a:hlinkClick r:id="rId7"/>
              </a:rPr>
              <a:t>https://www.catchplay.com/sg/ed-says/article-3139-ta8d0dr0</a:t>
            </a:r>
            <a:r>
              <a:rPr lang="en-GB" dirty="0"/>
              <a:t> </a:t>
            </a:r>
          </a:p>
          <a:p>
            <a:r>
              <a:rPr lang="en-GB" dirty="0"/>
              <a:t>Editing- </a:t>
            </a:r>
            <a:r>
              <a:rPr lang="en-GB" dirty="0">
                <a:hlinkClick r:id="rId8"/>
              </a:rPr>
              <a:t>https://cinemontage.org/fred-raskin-talks-about-editing-quentin-tarantinos-once-upon-a-time-in-hollywood/</a:t>
            </a:r>
            <a:r>
              <a:rPr lang="en-GB" dirty="0"/>
              <a:t> </a:t>
            </a:r>
          </a:p>
          <a:p>
            <a:r>
              <a:rPr lang="en-GB" dirty="0"/>
              <a:t>Soundtrack- </a:t>
            </a:r>
            <a:r>
              <a:rPr lang="en-GB" dirty="0">
                <a:hlinkClick r:id="rId9"/>
              </a:rPr>
              <a:t>https://screenrant.com/best-ennio-morricone-music-moments-quentin-tarantino-movies/#:~:text=Tarantino's%20favorite%20composer%20is%20Ennio,classics%20they%20were%20recorded%20for</a:t>
            </a:r>
            <a:r>
              <a:rPr lang="en-GB" dirty="0"/>
              <a:t>. </a:t>
            </a:r>
          </a:p>
          <a:p>
            <a:r>
              <a:rPr lang="en-GB" dirty="0"/>
              <a:t>Mise En Scene- </a:t>
            </a:r>
            <a:r>
              <a:rPr lang="en-GB" dirty="0">
                <a:hlinkClick r:id="rId10"/>
              </a:rPr>
              <a:t>http://dionsfilmspotlight.blogspot.com/</a:t>
            </a:r>
            <a:r>
              <a:rPr lang="en-GB" dirty="0"/>
              <a:t> </a:t>
            </a:r>
          </a:p>
          <a:p>
            <a:endParaRPr lang="en-GB" dirty="0"/>
          </a:p>
        </p:txBody>
      </p:sp>
    </p:spTree>
    <p:extLst>
      <p:ext uri="{BB962C8B-B14F-4D97-AF65-F5344CB8AC3E}">
        <p14:creationId xmlns:p14="http://schemas.microsoft.com/office/powerpoint/2010/main" val="248819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ADAF-6697-498B-99FD-950004DEAFD2}"/>
              </a:ext>
            </a:extLst>
          </p:cNvPr>
          <p:cNvSpPr>
            <a:spLocks noGrp="1"/>
          </p:cNvSpPr>
          <p:nvPr>
            <p:ph type="title"/>
          </p:nvPr>
        </p:nvSpPr>
        <p:spPr>
          <a:xfrm>
            <a:off x="762001" y="803325"/>
            <a:ext cx="5314536" cy="1325563"/>
          </a:xfrm>
        </p:spPr>
        <p:txBody>
          <a:bodyPr>
            <a:normAutofit/>
          </a:bodyPr>
          <a:lstStyle/>
          <a:p>
            <a:r>
              <a:rPr lang="en-GB" dirty="0">
                <a:latin typeface="Arial Black" panose="020B0A04020102020204" pitchFamily="34" charset="0"/>
              </a:rPr>
              <a:t>Biography</a:t>
            </a:r>
          </a:p>
        </p:txBody>
      </p:sp>
      <p:sp>
        <p:nvSpPr>
          <p:cNvPr id="2054" name="Content Placeholder 2053">
            <a:extLst>
              <a:ext uri="{FF2B5EF4-FFF2-40B4-BE49-F238E27FC236}">
                <a16:creationId xmlns:a16="http://schemas.microsoft.com/office/drawing/2014/main" id="{7A8F642C-9C93-9D53-14CF-66A9D0DB8482}"/>
              </a:ext>
            </a:extLst>
          </p:cNvPr>
          <p:cNvSpPr>
            <a:spLocks noGrp="1"/>
          </p:cNvSpPr>
          <p:nvPr>
            <p:ph idx="1"/>
          </p:nvPr>
        </p:nvSpPr>
        <p:spPr>
          <a:xfrm>
            <a:off x="762000" y="2279018"/>
            <a:ext cx="5314543" cy="3375920"/>
          </a:xfrm>
        </p:spPr>
        <p:txBody>
          <a:bodyPr anchor="t">
            <a:normAutofit/>
          </a:bodyPr>
          <a:lstStyle/>
          <a:p>
            <a:r>
              <a:rPr lang="en-US" sz="1800" dirty="0">
                <a:latin typeface="Bradley Hand ITC" panose="03070402050302030203" pitchFamily="66" charset="0"/>
              </a:rPr>
              <a:t>He was born in Knoxville, Tennessee on March 27</a:t>
            </a:r>
            <a:r>
              <a:rPr lang="en-US" sz="1800" baseline="30000" dirty="0">
                <a:latin typeface="Bradley Hand ITC" panose="03070402050302030203" pitchFamily="66" charset="0"/>
              </a:rPr>
              <a:t>th</a:t>
            </a:r>
            <a:r>
              <a:rPr lang="en-US" sz="1800" dirty="0">
                <a:latin typeface="Bradley Hand ITC" panose="03070402050302030203" pitchFamily="66" charset="0"/>
              </a:rPr>
              <a:t> in 1963.</a:t>
            </a:r>
          </a:p>
          <a:p>
            <a:r>
              <a:rPr lang="en-US" sz="1800" dirty="0">
                <a:latin typeface="Bradley Hand ITC" panose="03070402050302030203" pitchFamily="66" charset="0"/>
              </a:rPr>
              <a:t>As of 2022 he is 59 years old.</a:t>
            </a:r>
          </a:p>
          <a:p>
            <a:r>
              <a:rPr lang="en-US" sz="1800" dirty="0">
                <a:latin typeface="Bradley Hand ITC" panose="03070402050302030203" pitchFamily="66" charset="0"/>
              </a:rPr>
              <a:t>He was born into a family of talent as his father was an actor and musician from New York named Tony Tarantino.</a:t>
            </a:r>
          </a:p>
          <a:p>
            <a:r>
              <a:rPr lang="en-US" sz="1800" dirty="0">
                <a:latin typeface="Bradley Hand ITC" panose="03070402050302030203" pitchFamily="66" charset="0"/>
              </a:rPr>
              <a:t>However, his mother was just a nurse and fell pregnant with him at the age of 16 whilst being married to his father however they are believed to of split up shortly after his birth.</a:t>
            </a:r>
          </a:p>
        </p:txBody>
      </p:sp>
      <p:sp>
        <p:nvSpPr>
          <p:cNvPr id="2057" name="Freeform: Shape 2056">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12-Year-Old Quentin Tarantino's First-Ever Screenplay Is Just as Awesome as  You're Thinking">
            <a:extLst>
              <a:ext uri="{FF2B5EF4-FFF2-40B4-BE49-F238E27FC236}">
                <a16:creationId xmlns:a16="http://schemas.microsoft.com/office/drawing/2014/main" id="{0FD9FF1E-F758-4603-9C7E-530744C779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512" r="23259"/>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6354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80">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All Quentin Tarantino Movies List By Their Release Year - In Transit  Broadway">
            <a:extLst>
              <a:ext uri="{FF2B5EF4-FFF2-40B4-BE49-F238E27FC236}">
                <a16:creationId xmlns:a16="http://schemas.microsoft.com/office/drawing/2014/main" id="{373CE014-9665-4938-A392-03524B500B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859" t="9091" r="26636" b="1"/>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3086" name="Rectangle 3082">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8730DD9-78C3-4D5E-8D88-8F36B518DCED}"/>
              </a:ext>
            </a:extLst>
          </p:cNvPr>
          <p:cNvSpPr>
            <a:spLocks noGrp="1"/>
          </p:cNvSpPr>
          <p:nvPr>
            <p:ph type="title"/>
          </p:nvPr>
        </p:nvSpPr>
        <p:spPr>
          <a:xfrm>
            <a:off x="371094" y="1161288"/>
            <a:ext cx="3438144" cy="685050"/>
          </a:xfrm>
        </p:spPr>
        <p:txBody>
          <a:bodyPr anchor="b">
            <a:normAutofit/>
          </a:bodyPr>
          <a:lstStyle/>
          <a:p>
            <a:r>
              <a:rPr lang="en-GB" sz="2800" dirty="0">
                <a:latin typeface="Arial Black" panose="020B0A04020102020204" pitchFamily="34" charset="0"/>
              </a:rPr>
              <a:t>Filmography</a:t>
            </a:r>
          </a:p>
        </p:txBody>
      </p:sp>
      <p:sp>
        <p:nvSpPr>
          <p:cNvPr id="3085" name="Rectangle 3084">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087" name="Rectangle 3086">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78" name="Content Placeholder 3077">
            <a:extLst>
              <a:ext uri="{FF2B5EF4-FFF2-40B4-BE49-F238E27FC236}">
                <a16:creationId xmlns:a16="http://schemas.microsoft.com/office/drawing/2014/main" id="{43F23FE8-CAA9-7618-1777-F6F02094B8BA}"/>
              </a:ext>
            </a:extLst>
          </p:cNvPr>
          <p:cNvSpPr>
            <a:spLocks noGrp="1"/>
          </p:cNvSpPr>
          <p:nvPr>
            <p:ph idx="1"/>
          </p:nvPr>
        </p:nvSpPr>
        <p:spPr>
          <a:xfrm>
            <a:off x="371094" y="2718054"/>
            <a:ext cx="3438906" cy="3953334"/>
          </a:xfrm>
        </p:spPr>
        <p:txBody>
          <a:bodyPr anchor="t">
            <a:normAutofit fontScale="92500" lnSpcReduction="10000"/>
          </a:bodyPr>
          <a:lstStyle/>
          <a:p>
            <a:r>
              <a:rPr lang="en-US" sz="1700" i="1" dirty="0">
                <a:latin typeface="Bradley Hand ITC" panose="03070402050302030203" pitchFamily="66" charset="0"/>
              </a:rPr>
              <a:t>My Best Friends Birthday (1987)</a:t>
            </a:r>
          </a:p>
          <a:p>
            <a:r>
              <a:rPr lang="en-US" sz="1700" i="1" dirty="0">
                <a:latin typeface="Bradley Hand ITC" panose="03070402050302030203" pitchFamily="66" charset="0"/>
              </a:rPr>
              <a:t>Reservoir Dogs (1992)</a:t>
            </a:r>
          </a:p>
          <a:p>
            <a:r>
              <a:rPr lang="en-US" sz="1700" i="1" dirty="0">
                <a:latin typeface="Bradley Hand ITC" panose="03070402050302030203" pitchFamily="66" charset="0"/>
              </a:rPr>
              <a:t>Pulp Fiction (1994)</a:t>
            </a:r>
          </a:p>
          <a:p>
            <a:r>
              <a:rPr lang="en-US" sz="1700" i="1" dirty="0">
                <a:latin typeface="Bradley Hand ITC" panose="03070402050302030203" pitchFamily="66" charset="0"/>
              </a:rPr>
              <a:t>Jackie Brown (1997)</a:t>
            </a:r>
          </a:p>
          <a:p>
            <a:r>
              <a:rPr lang="en-US" sz="1700" i="1" dirty="0">
                <a:latin typeface="Bradley Hand ITC" panose="03070402050302030203" pitchFamily="66" charset="0"/>
              </a:rPr>
              <a:t>Kill Bill: Volume 1 (2003)</a:t>
            </a:r>
          </a:p>
          <a:p>
            <a:r>
              <a:rPr lang="en-US" sz="1700" i="1" dirty="0">
                <a:latin typeface="Bradley Hand ITC" panose="03070402050302030203" pitchFamily="66" charset="0"/>
              </a:rPr>
              <a:t>Kill Bill: Volume 2 (2004)</a:t>
            </a:r>
          </a:p>
          <a:p>
            <a:r>
              <a:rPr lang="en-US" sz="1700" i="1" dirty="0">
                <a:latin typeface="Bradley Hand ITC" panose="03070402050302030203" pitchFamily="66" charset="0"/>
              </a:rPr>
              <a:t>Grindhouse: Death Proof (2007)</a:t>
            </a:r>
          </a:p>
          <a:p>
            <a:r>
              <a:rPr lang="en-US" sz="1700" i="1" dirty="0">
                <a:latin typeface="Bradley Hand ITC" panose="03070402050302030203" pitchFamily="66" charset="0"/>
              </a:rPr>
              <a:t>Inglorious Bastards (2009)</a:t>
            </a:r>
          </a:p>
          <a:p>
            <a:r>
              <a:rPr lang="en-US" sz="1700" i="1" dirty="0">
                <a:latin typeface="Bradley Hand ITC" panose="03070402050302030203" pitchFamily="66" charset="0"/>
              </a:rPr>
              <a:t>Django Unchained (2012)</a:t>
            </a:r>
          </a:p>
          <a:p>
            <a:r>
              <a:rPr lang="en-US" sz="1700" i="1" dirty="0">
                <a:latin typeface="Bradley Hand ITC" panose="03070402050302030203" pitchFamily="66" charset="0"/>
              </a:rPr>
              <a:t>The Hateful Eight (2015)</a:t>
            </a:r>
          </a:p>
          <a:p>
            <a:r>
              <a:rPr lang="en-US" sz="1700" i="1" dirty="0">
                <a:latin typeface="Bradley Hand ITC" panose="03070402050302030203" pitchFamily="66" charset="0"/>
              </a:rPr>
              <a:t>Once Upon a Time in Hollywood (2019)</a:t>
            </a:r>
          </a:p>
        </p:txBody>
      </p:sp>
    </p:spTree>
    <p:extLst>
      <p:ext uri="{BB962C8B-B14F-4D97-AF65-F5344CB8AC3E}">
        <p14:creationId xmlns:p14="http://schemas.microsoft.com/office/powerpoint/2010/main" val="2022027493"/>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5" name="Rectangle 4104">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3E5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DFA2E7-FD96-4EE6-8F1B-91FD6946C5CD}"/>
              </a:ext>
            </a:extLst>
          </p:cNvPr>
          <p:cNvSpPr>
            <a:spLocks noGrp="1"/>
          </p:cNvSpPr>
          <p:nvPr>
            <p:ph type="title"/>
          </p:nvPr>
        </p:nvSpPr>
        <p:spPr>
          <a:xfrm>
            <a:off x="694510" y="1487272"/>
            <a:ext cx="2743200" cy="2743200"/>
          </a:xfrm>
          <a:prstGeom prst="ellipse">
            <a:avLst/>
          </a:prstGeom>
          <a:solidFill>
            <a:srgbClr val="262626"/>
          </a:solidFill>
          <a:ln w="174625" cmpd="thinThick">
            <a:solidFill>
              <a:srgbClr val="262626"/>
            </a:solidFill>
          </a:ln>
        </p:spPr>
        <p:txBody>
          <a:bodyPr>
            <a:normAutofit/>
          </a:bodyPr>
          <a:lstStyle/>
          <a:p>
            <a:pPr algn="ctr"/>
            <a:r>
              <a:rPr lang="en-GB" sz="2600">
                <a:solidFill>
                  <a:srgbClr val="FFFFFF"/>
                </a:solidFill>
              </a:rPr>
              <a:t>Genre </a:t>
            </a:r>
          </a:p>
        </p:txBody>
      </p:sp>
      <p:pic>
        <p:nvPicPr>
          <p:cNvPr id="4098" name="Picture 2" descr="RANKING QUENTIN TARANTINO FILMS BEFORE HE FLOPS">
            <a:extLst>
              <a:ext uri="{FF2B5EF4-FFF2-40B4-BE49-F238E27FC236}">
                <a16:creationId xmlns:a16="http://schemas.microsoft.com/office/drawing/2014/main" id="{1699F07E-FBD2-437E-8AA6-97E19CB6E79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851988" y="221616"/>
            <a:ext cx="7055498" cy="4422109"/>
          </a:xfrm>
          <a:prstGeom prst="rect">
            <a:avLst/>
          </a:prstGeom>
          <a:noFill/>
          <a:extLst>
            <a:ext uri="{909E8E84-426E-40DD-AFC4-6F175D3DCCD1}">
              <a14:hiddenFill xmlns:a14="http://schemas.microsoft.com/office/drawing/2010/main">
                <a:solidFill>
                  <a:srgbClr val="FFFFFF"/>
                </a:solidFill>
              </a14:hiddenFill>
            </a:ext>
          </a:extLst>
        </p:spPr>
      </p:pic>
      <p:sp>
        <p:nvSpPr>
          <p:cNvPr id="4102" name="Content Placeholder 4101">
            <a:extLst>
              <a:ext uri="{FF2B5EF4-FFF2-40B4-BE49-F238E27FC236}">
                <a16:creationId xmlns:a16="http://schemas.microsoft.com/office/drawing/2014/main" id="{D5CB968F-BF32-A846-9A49-534400275D27}"/>
              </a:ext>
            </a:extLst>
          </p:cNvPr>
          <p:cNvSpPr>
            <a:spLocks noGrp="1"/>
          </p:cNvSpPr>
          <p:nvPr>
            <p:ph idx="1"/>
          </p:nvPr>
        </p:nvSpPr>
        <p:spPr>
          <a:xfrm>
            <a:off x="4038600" y="4884873"/>
            <a:ext cx="7188199" cy="1292090"/>
          </a:xfrm>
        </p:spPr>
        <p:txBody>
          <a:bodyPr>
            <a:normAutofit/>
          </a:bodyPr>
          <a:lstStyle/>
          <a:p>
            <a:r>
              <a:rPr lang="en-US" sz="1800" dirty="0">
                <a:latin typeface="Bradley Hand ITC" panose="03070402050302030203" pitchFamily="66" charset="0"/>
              </a:rPr>
              <a:t>Action</a:t>
            </a:r>
          </a:p>
          <a:p>
            <a:r>
              <a:rPr lang="en-US" sz="1800" dirty="0">
                <a:latin typeface="Bradley Hand ITC" panose="03070402050302030203" pitchFamily="66" charset="0"/>
              </a:rPr>
              <a:t>Crime fantasies </a:t>
            </a:r>
          </a:p>
          <a:p>
            <a:r>
              <a:rPr lang="en-US" sz="1800" dirty="0">
                <a:latin typeface="Bradley Hand ITC" panose="03070402050302030203" pitchFamily="66" charset="0"/>
              </a:rPr>
              <a:t>Dark Comedies</a:t>
            </a:r>
          </a:p>
          <a:p>
            <a:endParaRPr lang="en-US" sz="1800" dirty="0"/>
          </a:p>
        </p:txBody>
      </p:sp>
    </p:spTree>
    <p:extLst>
      <p:ext uri="{BB962C8B-B14F-4D97-AF65-F5344CB8AC3E}">
        <p14:creationId xmlns:p14="http://schemas.microsoft.com/office/powerpoint/2010/main" val="2526931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3" name="Rectangle 1032">
            <a:extLst>
              <a:ext uri="{FF2B5EF4-FFF2-40B4-BE49-F238E27FC236}">
                <a16:creationId xmlns:a16="http://schemas.microsoft.com/office/drawing/2014/main" id="{6EBF06A5-4173-45DE-87B1-0791E098A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What Happened After INGLOURIOUS BASTERDS! - YouTube">
            <a:extLst>
              <a:ext uri="{FF2B5EF4-FFF2-40B4-BE49-F238E27FC236}">
                <a16:creationId xmlns:a16="http://schemas.microsoft.com/office/drawing/2014/main" id="{03A911DD-22FF-49BF-A59D-D642818678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2152"/>
          <a:stretch/>
        </p:blipFill>
        <p:spPr bwMode="auto">
          <a:xfrm>
            <a:off x="5511589" y="523804"/>
            <a:ext cx="6680411" cy="5696039"/>
          </a:xfrm>
          <a:custGeom>
            <a:avLst/>
            <a:gdLst/>
            <a:ahLst/>
            <a:cxnLst/>
            <a:rect l="l" t="t" r="r" b="b"/>
            <a:pathLst>
              <a:path w="6680411" h="5696039">
                <a:moveTo>
                  <a:pt x="3592766" y="0"/>
                </a:moveTo>
                <a:lnTo>
                  <a:pt x="4718262" y="0"/>
                </a:lnTo>
                <a:lnTo>
                  <a:pt x="4718262" y="2"/>
                </a:lnTo>
                <a:lnTo>
                  <a:pt x="6680411" y="2"/>
                </a:lnTo>
                <a:lnTo>
                  <a:pt x="6680411" y="5696022"/>
                </a:lnTo>
                <a:lnTo>
                  <a:pt x="3888773" y="5696022"/>
                </a:lnTo>
                <a:lnTo>
                  <a:pt x="3888773" y="5696039"/>
                </a:lnTo>
                <a:lnTo>
                  <a:pt x="0" y="5696039"/>
                </a:lnTo>
                <a:lnTo>
                  <a:pt x="2763278" y="19"/>
                </a:lnTo>
                <a:lnTo>
                  <a:pt x="3447183" y="19"/>
                </a:lnTo>
                <a:lnTo>
                  <a:pt x="3447183" y="2"/>
                </a:lnTo>
                <a:lnTo>
                  <a:pt x="3592765" y="2"/>
                </a:lnTo>
                <a:close/>
              </a:path>
            </a:pathLst>
          </a:custGeom>
          <a:noFill/>
          <a:extLst>
            <a:ext uri="{909E8E84-426E-40DD-AFC4-6F175D3DCCD1}">
              <a14:hiddenFill xmlns:a14="http://schemas.microsoft.com/office/drawing/2010/main">
                <a:solidFill>
                  <a:srgbClr val="FFFFFF"/>
                </a:solidFill>
              </a14:hiddenFill>
            </a:ext>
          </a:extLst>
        </p:spPr>
      </p:pic>
      <p:sp>
        <p:nvSpPr>
          <p:cNvPr id="1035" name="Freeform: Shape 1034">
            <a:extLst>
              <a:ext uri="{FF2B5EF4-FFF2-40B4-BE49-F238E27FC236}">
                <a16:creationId xmlns:a16="http://schemas.microsoft.com/office/drawing/2014/main" id="{206E9F47-DC46-4A02-B5DB-26B56C39C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23805"/>
            <a:ext cx="7800441" cy="5696020"/>
          </a:xfrm>
          <a:custGeom>
            <a:avLst/>
            <a:gdLst>
              <a:gd name="connsiteX0" fmla="*/ 0 w 7800441"/>
              <a:gd name="connsiteY0" fmla="*/ 0 h 5696020"/>
              <a:gd name="connsiteX1" fmla="*/ 7800441 w 7800441"/>
              <a:gd name="connsiteY1" fmla="*/ 0 h 5696020"/>
              <a:gd name="connsiteX2" fmla="*/ 5037161 w 7800441"/>
              <a:gd name="connsiteY2" fmla="*/ 5696020 h 5696020"/>
              <a:gd name="connsiteX3" fmla="*/ 0 w 7800441"/>
              <a:gd name="connsiteY3" fmla="*/ 5696020 h 5696020"/>
            </a:gdLst>
            <a:ahLst/>
            <a:cxnLst>
              <a:cxn ang="0">
                <a:pos x="connsiteX0" y="connsiteY0"/>
              </a:cxn>
              <a:cxn ang="0">
                <a:pos x="connsiteX1" y="connsiteY1"/>
              </a:cxn>
              <a:cxn ang="0">
                <a:pos x="connsiteX2" y="connsiteY2"/>
              </a:cxn>
              <a:cxn ang="0">
                <a:pos x="connsiteX3" y="connsiteY3"/>
              </a:cxn>
            </a:cxnLst>
            <a:rect l="l" t="t" r="r" b="b"/>
            <a:pathLst>
              <a:path w="7800441" h="5696020">
                <a:moveTo>
                  <a:pt x="0" y="0"/>
                </a:moveTo>
                <a:lnTo>
                  <a:pt x="7800441" y="0"/>
                </a:lnTo>
                <a:lnTo>
                  <a:pt x="5037161" y="5696020"/>
                </a:lnTo>
                <a:lnTo>
                  <a:pt x="0" y="569602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lumMod val="95000"/>
                </a:schemeClr>
              </a:solidFill>
            </a:endParaRPr>
          </a:p>
        </p:txBody>
      </p:sp>
      <p:sp>
        <p:nvSpPr>
          <p:cNvPr id="2" name="Title 1">
            <a:extLst>
              <a:ext uri="{FF2B5EF4-FFF2-40B4-BE49-F238E27FC236}">
                <a16:creationId xmlns:a16="http://schemas.microsoft.com/office/drawing/2014/main" id="{B7067A02-DF3B-4C42-BDE6-25C8EB8E7373}"/>
              </a:ext>
            </a:extLst>
          </p:cNvPr>
          <p:cNvSpPr>
            <a:spLocks noGrp="1"/>
          </p:cNvSpPr>
          <p:nvPr>
            <p:ph type="title"/>
          </p:nvPr>
        </p:nvSpPr>
        <p:spPr>
          <a:xfrm>
            <a:off x="841247" y="914400"/>
            <a:ext cx="5111877" cy="1095375"/>
          </a:xfrm>
        </p:spPr>
        <p:txBody>
          <a:bodyPr anchor="ctr">
            <a:normAutofit fontScale="90000"/>
          </a:bodyPr>
          <a:lstStyle/>
          <a:p>
            <a:r>
              <a:rPr lang="en-GB" dirty="0">
                <a:solidFill>
                  <a:srgbClr val="FFFFFF"/>
                </a:solidFill>
                <a:latin typeface="Arial Black" panose="020B0A04020102020204" pitchFamily="34" charset="0"/>
              </a:rPr>
              <a:t>Narrative themes</a:t>
            </a:r>
          </a:p>
        </p:txBody>
      </p:sp>
      <p:sp>
        <p:nvSpPr>
          <p:cNvPr id="3" name="Content Placeholder 2">
            <a:extLst>
              <a:ext uri="{FF2B5EF4-FFF2-40B4-BE49-F238E27FC236}">
                <a16:creationId xmlns:a16="http://schemas.microsoft.com/office/drawing/2014/main" id="{60EC29AD-8A22-4D93-8A8C-964AE76C812F}"/>
              </a:ext>
            </a:extLst>
          </p:cNvPr>
          <p:cNvSpPr>
            <a:spLocks noGrp="1"/>
          </p:cNvSpPr>
          <p:nvPr>
            <p:ph idx="1"/>
          </p:nvPr>
        </p:nvSpPr>
        <p:spPr>
          <a:xfrm>
            <a:off x="841248" y="2333625"/>
            <a:ext cx="4378452" cy="3543300"/>
          </a:xfrm>
        </p:spPr>
        <p:txBody>
          <a:bodyPr anchor="t">
            <a:normAutofit/>
          </a:bodyPr>
          <a:lstStyle/>
          <a:p>
            <a:r>
              <a:rPr lang="en-GB" sz="2000" dirty="0">
                <a:solidFill>
                  <a:srgbClr val="FFFFFF"/>
                </a:solidFill>
                <a:latin typeface="Bradley Hand ITC" panose="03070402050302030203" pitchFamily="66" charset="0"/>
              </a:rPr>
              <a:t>Revenge</a:t>
            </a:r>
          </a:p>
          <a:p>
            <a:r>
              <a:rPr lang="en-GB" sz="2000" dirty="0">
                <a:solidFill>
                  <a:srgbClr val="FFFFFF"/>
                </a:solidFill>
                <a:latin typeface="Bradley Hand ITC" panose="03070402050302030203" pitchFamily="66" charset="0"/>
              </a:rPr>
              <a:t>Deception</a:t>
            </a:r>
          </a:p>
          <a:p>
            <a:r>
              <a:rPr lang="en-GB" sz="2000" dirty="0">
                <a:solidFill>
                  <a:srgbClr val="FFFFFF"/>
                </a:solidFill>
                <a:latin typeface="Bradley Hand ITC" panose="03070402050302030203" pitchFamily="66" charset="0"/>
              </a:rPr>
              <a:t>Redemption</a:t>
            </a:r>
          </a:p>
          <a:p>
            <a:endParaRPr lang="en-GB" sz="2000" dirty="0">
              <a:solidFill>
                <a:srgbClr val="FFFFFF"/>
              </a:solidFill>
            </a:endParaRPr>
          </a:p>
          <a:p>
            <a:endParaRPr lang="en-GB" sz="2000" dirty="0">
              <a:solidFill>
                <a:srgbClr val="FFFFFF"/>
              </a:solidFill>
            </a:endParaRPr>
          </a:p>
        </p:txBody>
      </p:sp>
    </p:spTree>
    <p:extLst>
      <p:ext uri="{BB962C8B-B14F-4D97-AF65-F5344CB8AC3E}">
        <p14:creationId xmlns:p14="http://schemas.microsoft.com/office/powerpoint/2010/main" val="6949146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734F4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80D4A51-2929-4090-99E2-DBF1D73A93F0}"/>
              </a:ext>
            </a:extLst>
          </p:cNvPr>
          <p:cNvSpPr>
            <a:spLocks noGrp="1"/>
          </p:cNvSpPr>
          <p:nvPr>
            <p:ph type="title"/>
          </p:nvPr>
        </p:nvSpPr>
        <p:spPr>
          <a:xfrm>
            <a:off x="524256" y="4767072"/>
            <a:ext cx="6594189" cy="1625210"/>
          </a:xfrm>
        </p:spPr>
        <p:txBody>
          <a:bodyPr>
            <a:normAutofit/>
          </a:bodyPr>
          <a:lstStyle/>
          <a:p>
            <a:pPr algn="r"/>
            <a:r>
              <a:rPr lang="en-GB">
                <a:solidFill>
                  <a:srgbClr val="FFFFFF"/>
                </a:solidFill>
                <a:latin typeface="Arial Black" panose="020B0A04020102020204" pitchFamily="34" charset="0"/>
              </a:rPr>
              <a:t>Message and values </a:t>
            </a:r>
          </a:p>
        </p:txBody>
      </p:sp>
      <p:pic>
        <p:nvPicPr>
          <p:cNvPr id="4" name="Picture 3">
            <a:extLst>
              <a:ext uri="{FF2B5EF4-FFF2-40B4-BE49-F238E27FC236}">
                <a16:creationId xmlns:a16="http://schemas.microsoft.com/office/drawing/2014/main" id="{FA2DA5AA-57E0-41EF-8044-D2D1FB2A01C7}"/>
              </a:ext>
            </a:extLst>
          </p:cNvPr>
          <p:cNvPicPr>
            <a:picLocks noChangeAspect="1"/>
          </p:cNvPicPr>
          <p:nvPr/>
        </p:nvPicPr>
        <p:blipFill rotWithShape="1">
          <a:blip r:embed="rId2"/>
          <a:srcRect t="7542" b="5170"/>
          <a:stretch/>
        </p:blipFill>
        <p:spPr>
          <a:xfrm>
            <a:off x="327547" y="321733"/>
            <a:ext cx="7058306" cy="4107392"/>
          </a:xfrm>
          <a:prstGeom prst="rect">
            <a:avLst/>
          </a:prstGeom>
        </p:spPr>
      </p:pic>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54A8E5C-32C4-4268-801F-0FE28753841A}"/>
              </a:ext>
            </a:extLst>
          </p:cNvPr>
          <p:cNvSpPr>
            <a:spLocks noGrp="1"/>
          </p:cNvSpPr>
          <p:nvPr>
            <p:ph idx="1"/>
          </p:nvPr>
        </p:nvSpPr>
        <p:spPr>
          <a:xfrm>
            <a:off x="8029319" y="917725"/>
            <a:ext cx="3424739" cy="4852362"/>
          </a:xfrm>
        </p:spPr>
        <p:txBody>
          <a:bodyPr anchor="ctr">
            <a:normAutofit/>
          </a:bodyPr>
          <a:lstStyle/>
          <a:p>
            <a:r>
              <a:rPr lang="en-GB" sz="2000" dirty="0">
                <a:solidFill>
                  <a:srgbClr val="FFFFFF"/>
                </a:solidFill>
                <a:latin typeface="Bradley Hand ITC" panose="03070402050302030203" pitchFamily="66" charset="0"/>
              </a:rPr>
              <a:t>All humans are inheritably violent and lawless with us being capable of many bad things if pushed far enough.</a:t>
            </a:r>
          </a:p>
        </p:txBody>
      </p:sp>
    </p:spTree>
    <p:extLst>
      <p:ext uri="{BB962C8B-B14F-4D97-AF65-F5344CB8AC3E}">
        <p14:creationId xmlns:p14="http://schemas.microsoft.com/office/powerpoint/2010/main" val="204636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7" name="Rectangle 2056">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8055"/>
            <a:ext cx="7201941" cy="1508760"/>
          </a:xfrm>
          <a:prstGeom prst="rect">
            <a:avLst/>
          </a:prstGeom>
          <a:solidFill>
            <a:srgbClr val="47516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38D0D26-C339-4D5E-AAFF-FC43744701EC}"/>
              </a:ext>
            </a:extLst>
          </p:cNvPr>
          <p:cNvSpPr>
            <a:spLocks noGrp="1"/>
          </p:cNvSpPr>
          <p:nvPr>
            <p:ph type="title"/>
          </p:nvPr>
        </p:nvSpPr>
        <p:spPr>
          <a:xfrm>
            <a:off x="777240" y="694944"/>
            <a:ext cx="6610388" cy="1042416"/>
          </a:xfrm>
        </p:spPr>
        <p:txBody>
          <a:bodyPr>
            <a:normAutofit/>
          </a:bodyPr>
          <a:lstStyle/>
          <a:p>
            <a:r>
              <a:rPr lang="en-GB" sz="4200">
                <a:solidFill>
                  <a:srgbClr val="FFFFFF"/>
                </a:solidFill>
                <a:latin typeface="Arial Black" panose="020B0A04020102020204" pitchFamily="34" charset="0"/>
              </a:rPr>
              <a:t>Cinematography</a:t>
            </a:r>
          </a:p>
        </p:txBody>
      </p:sp>
      <p:sp>
        <p:nvSpPr>
          <p:cNvPr id="2071" name="Rectangle 2058">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5755" y="450222"/>
            <a:ext cx="1861718" cy="1506594"/>
          </a:xfrm>
          <a:prstGeom prst="rect">
            <a:avLst/>
          </a:prstGeom>
          <a:solidFill>
            <a:srgbClr val="6066AC">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072" name="Rectangle 206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0314" y="453269"/>
            <a:ext cx="1862765" cy="1505231"/>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073" name="Rectangle 2062">
            <a:extLst>
              <a:ext uri="{FF2B5EF4-FFF2-40B4-BE49-F238E27FC236}">
                <a16:creationId xmlns:a16="http://schemas.microsoft.com/office/drawing/2014/main" id="{33A87B69-D1B1-4DA7-B224-F220FC523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2130552"/>
            <a:ext cx="7205472" cy="4270248"/>
          </a:xfrm>
          <a:prstGeom prst="rect">
            <a:avLst/>
          </a:prstGeom>
          <a:solidFill>
            <a:srgbClr val="6066AC">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050" name="Picture 2" descr="Breaking Down Quentin Tarantino's Iconic Trunk Shot">
            <a:extLst>
              <a:ext uri="{FF2B5EF4-FFF2-40B4-BE49-F238E27FC236}">
                <a16:creationId xmlns:a16="http://schemas.microsoft.com/office/drawing/2014/main" id="{18C8D643-9AA5-4C35-A4A8-7747184CC30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0142" y="2361534"/>
            <a:ext cx="6795370" cy="3805407"/>
          </a:xfrm>
          <a:prstGeom prst="rect">
            <a:avLst/>
          </a:prstGeom>
          <a:noFill/>
          <a:extLst>
            <a:ext uri="{909E8E84-426E-40DD-AFC4-6F175D3DCCD1}">
              <a14:hiddenFill xmlns:a14="http://schemas.microsoft.com/office/drawing/2010/main">
                <a:solidFill>
                  <a:srgbClr val="FFFFFF"/>
                </a:solidFill>
              </a14:hiddenFill>
            </a:ext>
          </a:extLst>
        </p:spPr>
      </p:pic>
      <p:sp>
        <p:nvSpPr>
          <p:cNvPr id="2074" name="Rectangle 2064">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45755" y="2127680"/>
            <a:ext cx="3887324" cy="4273119"/>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4" name="Content Placeholder 2053">
            <a:extLst>
              <a:ext uri="{FF2B5EF4-FFF2-40B4-BE49-F238E27FC236}">
                <a16:creationId xmlns:a16="http://schemas.microsoft.com/office/drawing/2014/main" id="{FF9D657C-AD5D-E035-E3E9-73A85CEAF3E1}"/>
              </a:ext>
            </a:extLst>
          </p:cNvPr>
          <p:cNvSpPr>
            <a:spLocks noGrp="1"/>
          </p:cNvSpPr>
          <p:nvPr>
            <p:ph idx="1"/>
          </p:nvPr>
        </p:nvSpPr>
        <p:spPr>
          <a:xfrm>
            <a:off x="8109311" y="2393792"/>
            <a:ext cx="3360212" cy="3740893"/>
          </a:xfrm>
        </p:spPr>
        <p:txBody>
          <a:bodyPr anchor="ctr">
            <a:normAutofit/>
          </a:bodyPr>
          <a:lstStyle/>
          <a:p>
            <a:r>
              <a:rPr lang="en-US" sz="1800" dirty="0">
                <a:latin typeface="Bradley Hand ITC" panose="03070402050302030203" pitchFamily="66" charset="0"/>
              </a:rPr>
              <a:t>The trunk &amp; hood POV</a:t>
            </a:r>
          </a:p>
          <a:p>
            <a:r>
              <a:rPr lang="en-US" sz="1800" dirty="0">
                <a:latin typeface="Bradley Hand ITC" panose="03070402050302030203" pitchFamily="66" charset="0"/>
              </a:rPr>
              <a:t>The corpse POV</a:t>
            </a:r>
          </a:p>
          <a:p>
            <a:r>
              <a:rPr lang="en-US" sz="1800" dirty="0">
                <a:latin typeface="Bradley Hand ITC" panose="03070402050302030203" pitchFamily="66" charset="0"/>
              </a:rPr>
              <a:t>The 360 shot</a:t>
            </a:r>
          </a:p>
          <a:p>
            <a:r>
              <a:rPr lang="en-US" sz="1800" dirty="0">
                <a:latin typeface="Bradley Hand ITC" panose="03070402050302030203" pitchFamily="66" charset="0"/>
              </a:rPr>
              <a:t>God’s eye POV </a:t>
            </a:r>
          </a:p>
          <a:p>
            <a:r>
              <a:rPr lang="en-US" sz="1800" dirty="0">
                <a:latin typeface="Bradley Hand ITC" panose="03070402050302030203" pitchFamily="66" charset="0"/>
              </a:rPr>
              <a:t>He frequently makes use of black and white within certain scenes.</a:t>
            </a:r>
          </a:p>
          <a:p>
            <a:endParaRPr lang="en-US" sz="1800" dirty="0"/>
          </a:p>
        </p:txBody>
      </p:sp>
    </p:spTree>
    <p:extLst>
      <p:ext uri="{BB962C8B-B14F-4D97-AF65-F5344CB8AC3E}">
        <p14:creationId xmlns:p14="http://schemas.microsoft.com/office/powerpoint/2010/main" val="2273918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10">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12">
            <a:extLst>
              <a:ext uri="{FF2B5EF4-FFF2-40B4-BE49-F238E27FC236}">
                <a16:creationId xmlns:a16="http://schemas.microsoft.com/office/drawing/2014/main" id="{3B2069EE-A08E-44F0-B3F9-3CF8CC2DCA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6740" cy="6857542"/>
          </a:xfrm>
          <a:custGeom>
            <a:avLst/>
            <a:gdLst>
              <a:gd name="connsiteX0" fmla="*/ 0 w 6126740"/>
              <a:gd name="connsiteY0" fmla="*/ 0 h 6857542"/>
              <a:gd name="connsiteX1" fmla="*/ 4980067 w 6126740"/>
              <a:gd name="connsiteY1" fmla="*/ 0 h 6857542"/>
              <a:gd name="connsiteX2" fmla="*/ 4992714 w 6126740"/>
              <a:gd name="connsiteY2" fmla="*/ 31774 h 6857542"/>
              <a:gd name="connsiteX3" fmla="*/ 6047722 w 6126740"/>
              <a:gd name="connsiteY3" fmla="*/ 2682457 h 6857542"/>
              <a:gd name="connsiteX4" fmla="*/ 6047722 w 6126740"/>
              <a:gd name="connsiteY4" fmla="*/ 3752208 h 6857542"/>
              <a:gd name="connsiteX5" fmla="*/ 4890218 w 6126740"/>
              <a:gd name="connsiteY5" fmla="*/ 6660411 h 6857542"/>
              <a:gd name="connsiteX6" fmla="*/ 4811756 w 6126740"/>
              <a:gd name="connsiteY6" fmla="*/ 6857542 h 6857542"/>
              <a:gd name="connsiteX7" fmla="*/ 0 w 6126740"/>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6740" h="6857542">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4A68E21-841B-43AC-9AAB-191A5C022EC7}"/>
              </a:ext>
            </a:extLst>
          </p:cNvPr>
          <p:cNvSpPr>
            <a:spLocks noGrp="1"/>
          </p:cNvSpPr>
          <p:nvPr>
            <p:ph type="title"/>
          </p:nvPr>
        </p:nvSpPr>
        <p:spPr>
          <a:xfrm>
            <a:off x="767290" y="1030286"/>
            <a:ext cx="4153626" cy="2174091"/>
          </a:xfrm>
        </p:spPr>
        <p:txBody>
          <a:bodyPr anchor="b">
            <a:normAutofit/>
          </a:bodyPr>
          <a:lstStyle/>
          <a:p>
            <a:r>
              <a:rPr lang="en-GB" sz="4800" dirty="0">
                <a:solidFill>
                  <a:schemeClr val="bg1"/>
                </a:solidFill>
                <a:latin typeface="Arial Black" panose="020B0A04020102020204" pitchFamily="34" charset="0"/>
              </a:rPr>
              <a:t>Editing</a:t>
            </a:r>
          </a:p>
        </p:txBody>
      </p:sp>
      <p:grpSp>
        <p:nvGrpSpPr>
          <p:cNvPr id="23" name="Group 14">
            <a:extLst>
              <a:ext uri="{FF2B5EF4-FFF2-40B4-BE49-F238E27FC236}">
                <a16:creationId xmlns:a16="http://schemas.microsoft.com/office/drawing/2014/main" id="{C9888C69-11CC-40BA-BABF-F9B7E11C915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0080" y="640080"/>
            <a:ext cx="1128382" cy="847206"/>
            <a:chOff x="5307830" y="325570"/>
            <a:chExt cx="1128382" cy="847206"/>
          </a:xfrm>
        </p:grpSpPr>
        <p:sp>
          <p:nvSpPr>
            <p:cNvPr id="16" name="Freeform 5">
              <a:extLst>
                <a:ext uri="{FF2B5EF4-FFF2-40B4-BE49-F238E27FC236}">
                  <a16:creationId xmlns:a16="http://schemas.microsoft.com/office/drawing/2014/main" id="{737D08C8-52AD-4B7E-A217-E28E1AF008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307830" y="577396"/>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24" name="Freeform 5">
              <a:extLst>
                <a:ext uri="{FF2B5EF4-FFF2-40B4-BE49-F238E27FC236}">
                  <a16:creationId xmlns:a16="http://schemas.microsoft.com/office/drawing/2014/main" id="{0ED11528-93DA-433F-9B3C-21106EFDBB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85720" y="325570"/>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5" name="Content Placeholder 7">
            <a:extLst>
              <a:ext uri="{FF2B5EF4-FFF2-40B4-BE49-F238E27FC236}">
                <a16:creationId xmlns:a16="http://schemas.microsoft.com/office/drawing/2014/main" id="{63D31511-94A6-1F76-544E-E9368CF3C401}"/>
              </a:ext>
            </a:extLst>
          </p:cNvPr>
          <p:cNvSpPr>
            <a:spLocks noGrp="1"/>
          </p:cNvSpPr>
          <p:nvPr>
            <p:ph idx="1"/>
          </p:nvPr>
        </p:nvSpPr>
        <p:spPr>
          <a:xfrm>
            <a:off x="767290" y="3428999"/>
            <a:ext cx="4075054" cy="2398715"/>
          </a:xfrm>
        </p:spPr>
        <p:txBody>
          <a:bodyPr anchor="t">
            <a:normAutofit fontScale="92500" lnSpcReduction="20000"/>
          </a:bodyPr>
          <a:lstStyle/>
          <a:p>
            <a:r>
              <a:rPr lang="en-US" sz="2000" dirty="0">
                <a:solidFill>
                  <a:schemeClr val="bg1"/>
                </a:solidFill>
                <a:latin typeface="Bradley Hand ITC" panose="03070402050302030203" pitchFamily="66" charset="0"/>
              </a:rPr>
              <a:t>Opening Definitions</a:t>
            </a:r>
          </a:p>
          <a:p>
            <a:r>
              <a:rPr lang="en-US" sz="2000" dirty="0">
                <a:solidFill>
                  <a:schemeClr val="bg1"/>
                </a:solidFill>
                <a:latin typeface="Bradley Hand ITC" panose="03070402050302030203" pitchFamily="66" charset="0"/>
              </a:rPr>
              <a:t>The films are usually separated into segments called “acts”</a:t>
            </a:r>
          </a:p>
          <a:p>
            <a:r>
              <a:rPr lang="en-US" sz="2000" dirty="0">
                <a:solidFill>
                  <a:schemeClr val="bg1"/>
                </a:solidFill>
                <a:latin typeface="Bradley Hand ITC" panose="03070402050302030203" pitchFamily="66" charset="0"/>
              </a:rPr>
              <a:t>During production he doesn’t enter the editing room as he doesn’t want to see any edited footage until everything is filmed even though he is involved with every part of his films creative process.</a:t>
            </a:r>
          </a:p>
        </p:txBody>
      </p:sp>
      <p:pic>
        <p:nvPicPr>
          <p:cNvPr id="4" name="Content Placeholder 3">
            <a:extLst>
              <a:ext uri="{FF2B5EF4-FFF2-40B4-BE49-F238E27FC236}">
                <a16:creationId xmlns:a16="http://schemas.microsoft.com/office/drawing/2014/main" id="{33C11F02-4E60-4E13-8056-82B7CB56EB43}"/>
              </a:ext>
            </a:extLst>
          </p:cNvPr>
          <p:cNvPicPr>
            <a:picLocks noChangeAspect="1"/>
          </p:cNvPicPr>
          <p:nvPr/>
        </p:nvPicPr>
        <p:blipFill>
          <a:blip r:embed="rId2"/>
          <a:stretch>
            <a:fillRect/>
          </a:stretch>
        </p:blipFill>
        <p:spPr>
          <a:xfrm>
            <a:off x="6207163" y="1775535"/>
            <a:ext cx="5904413" cy="3306471"/>
          </a:xfrm>
          <a:prstGeom prst="rect">
            <a:avLst/>
          </a:prstGeom>
        </p:spPr>
      </p:pic>
    </p:spTree>
    <p:extLst>
      <p:ext uri="{BB962C8B-B14F-4D97-AF65-F5344CB8AC3E}">
        <p14:creationId xmlns:p14="http://schemas.microsoft.com/office/powerpoint/2010/main" val="2538330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0" name="Rectangle 1030">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93CD6B3-112A-4C2C-9E85-162AE3FA0107}"/>
              </a:ext>
            </a:extLst>
          </p:cNvPr>
          <p:cNvSpPr>
            <a:spLocks noGrp="1"/>
          </p:cNvSpPr>
          <p:nvPr>
            <p:ph type="title"/>
          </p:nvPr>
        </p:nvSpPr>
        <p:spPr>
          <a:xfrm>
            <a:off x="838200" y="1641752"/>
            <a:ext cx="4391024" cy="1323439"/>
          </a:xfrm>
        </p:spPr>
        <p:txBody>
          <a:bodyPr anchor="t">
            <a:normAutofit/>
          </a:bodyPr>
          <a:lstStyle/>
          <a:p>
            <a:r>
              <a:rPr lang="en-GB" sz="4000">
                <a:solidFill>
                  <a:schemeClr val="bg1"/>
                </a:solidFill>
                <a:latin typeface="Arial Black" panose="020B0A04020102020204" pitchFamily="34" charset="0"/>
              </a:rPr>
              <a:t>Soundtrack</a:t>
            </a:r>
          </a:p>
        </p:txBody>
      </p:sp>
      <p:sp>
        <p:nvSpPr>
          <p:cNvPr id="3" name="Content Placeholder 2">
            <a:extLst>
              <a:ext uri="{FF2B5EF4-FFF2-40B4-BE49-F238E27FC236}">
                <a16:creationId xmlns:a16="http://schemas.microsoft.com/office/drawing/2014/main" id="{F2647A67-3D5B-4525-9B47-AFA775818408}"/>
              </a:ext>
            </a:extLst>
          </p:cNvPr>
          <p:cNvSpPr>
            <a:spLocks noGrp="1"/>
          </p:cNvSpPr>
          <p:nvPr>
            <p:ph idx="1"/>
          </p:nvPr>
        </p:nvSpPr>
        <p:spPr>
          <a:xfrm>
            <a:off x="651587" y="2800366"/>
            <a:ext cx="4518731" cy="3096581"/>
          </a:xfrm>
        </p:spPr>
        <p:txBody>
          <a:bodyPr>
            <a:normAutofit lnSpcReduction="10000"/>
          </a:bodyPr>
          <a:lstStyle/>
          <a:p>
            <a:r>
              <a:rPr lang="en-GB" sz="2400" dirty="0">
                <a:solidFill>
                  <a:schemeClr val="bg1">
                    <a:alpha val="80000"/>
                  </a:schemeClr>
                </a:solidFill>
                <a:latin typeface="Bradley Hand ITC" panose="03070402050302030203" pitchFamily="66" charset="0"/>
              </a:rPr>
              <a:t>Many of Tarantino's films include needle drops and songs that were popular at the time the film was set. </a:t>
            </a:r>
          </a:p>
          <a:p>
            <a:r>
              <a:rPr lang="en-GB" sz="2400" dirty="0">
                <a:solidFill>
                  <a:schemeClr val="bg1">
                    <a:alpha val="80000"/>
                  </a:schemeClr>
                </a:solidFill>
                <a:latin typeface="Bradley Hand ITC" panose="03070402050302030203" pitchFamily="66" charset="0"/>
              </a:rPr>
              <a:t>An example of this is the dance scene from Pulp Fiction.</a:t>
            </a:r>
          </a:p>
          <a:p>
            <a:r>
              <a:rPr lang="en-GB" sz="2400" dirty="0">
                <a:solidFill>
                  <a:schemeClr val="bg1">
                    <a:alpha val="80000"/>
                  </a:schemeClr>
                </a:solidFill>
                <a:latin typeface="Bradley Hand ITC" panose="03070402050302030203" pitchFamily="66" charset="0"/>
              </a:rPr>
              <a:t>If the music is original, Tarantino will collaborate with </a:t>
            </a:r>
            <a:r>
              <a:rPr lang="en-GB" sz="2400" dirty="0" err="1">
                <a:solidFill>
                  <a:schemeClr val="bg1">
                    <a:alpha val="80000"/>
                  </a:schemeClr>
                </a:solidFill>
                <a:latin typeface="Bradley Hand ITC" panose="03070402050302030203" pitchFamily="66" charset="0"/>
              </a:rPr>
              <a:t>Enino</a:t>
            </a:r>
            <a:r>
              <a:rPr lang="en-GB" sz="2400" dirty="0">
                <a:solidFill>
                  <a:schemeClr val="bg1">
                    <a:alpha val="80000"/>
                  </a:schemeClr>
                </a:solidFill>
                <a:latin typeface="Bradley Hand ITC" panose="03070402050302030203" pitchFamily="66" charset="0"/>
              </a:rPr>
              <a:t> Morricone</a:t>
            </a:r>
          </a:p>
        </p:txBody>
      </p:sp>
      <p:grpSp>
        <p:nvGrpSpPr>
          <p:cNvPr id="1041" name="Group 1032">
            <a:extLst>
              <a:ext uri="{FF2B5EF4-FFF2-40B4-BE49-F238E27FC236}">
                <a16:creationId xmlns:a16="http://schemas.microsoft.com/office/drawing/2014/main" id="{D44E3F87-3D58-4B03-86B2-15A5C5B9C9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841376"/>
            <a:ext cx="5260976" cy="4707593"/>
            <a:chOff x="6096000" y="841376"/>
            <a:chExt cx="5260976" cy="4707593"/>
          </a:xfrm>
          <a:effectLst>
            <a:outerShdw blurRad="381000" dist="152400" dir="5400000" algn="ctr" rotWithShape="0">
              <a:srgbClr val="000000">
                <a:alpha val="10000"/>
              </a:srgbClr>
            </a:outerShdw>
          </a:effectLst>
        </p:grpSpPr>
        <p:grpSp>
          <p:nvGrpSpPr>
            <p:cNvPr id="1034" name="Group 1033">
              <a:extLst>
                <a:ext uri="{FF2B5EF4-FFF2-40B4-BE49-F238E27FC236}">
                  <a16:creationId xmlns:a16="http://schemas.microsoft.com/office/drawing/2014/main" id="{B4D09509-F6FC-47A6-B196-CCCFD8E8305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96001" y="841376"/>
              <a:ext cx="5260975" cy="4707593"/>
              <a:chOff x="6096001" y="841376"/>
              <a:chExt cx="5260975" cy="4707593"/>
            </a:xfrm>
          </p:grpSpPr>
          <p:sp>
            <p:nvSpPr>
              <p:cNvPr id="1038" name="Freeform: Shape 1037">
                <a:extLst>
                  <a:ext uri="{FF2B5EF4-FFF2-40B4-BE49-F238E27FC236}">
                    <a16:creationId xmlns:a16="http://schemas.microsoft.com/office/drawing/2014/main" id="{BA5B9D66-192D-4F12-964D-2B23A1D27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841376"/>
                <a:ext cx="5260975" cy="4707593"/>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3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3 w 5260975"/>
                  <a:gd name="connsiteY10" fmla="*/ 3775382 h 4707593"/>
                  <a:gd name="connsiteX11" fmla="*/ 4897844 w 5260975"/>
                  <a:gd name="connsiteY11" fmla="*/ 3792472 h 4707593"/>
                  <a:gd name="connsiteX12" fmla="*/ 4870767 w 5260975"/>
                  <a:gd name="connsiteY12" fmla="*/ 3811388 h 4707593"/>
                  <a:gd name="connsiteX13" fmla="*/ 4847916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49 w 5260975"/>
                  <a:gd name="connsiteY22" fmla="*/ 4089832 h 4707593"/>
                  <a:gd name="connsiteX23" fmla="*/ 4468944 w 5260975"/>
                  <a:gd name="connsiteY23" fmla="*/ 4113356 h 4707593"/>
                  <a:gd name="connsiteX24" fmla="*/ 4452622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9" name="Freeform: Shape 1038">
                <a:extLst>
                  <a:ext uri="{FF2B5EF4-FFF2-40B4-BE49-F238E27FC236}">
                    <a16:creationId xmlns:a16="http://schemas.microsoft.com/office/drawing/2014/main" id="{C9C14E68-C469-4A71-AF08-169DB545FC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1" y="841376"/>
                <a:ext cx="5260975" cy="4707593"/>
              </a:xfrm>
              <a:custGeom>
                <a:avLst/>
                <a:gdLst>
                  <a:gd name="connsiteX0" fmla="*/ 0 w 5260975"/>
                  <a:gd name="connsiteY0" fmla="*/ 0 h 4707593"/>
                  <a:gd name="connsiteX1" fmla="*/ 5260975 w 5260975"/>
                  <a:gd name="connsiteY1" fmla="*/ 0 h 4707593"/>
                  <a:gd name="connsiteX2" fmla="*/ 5260975 w 5260975"/>
                  <a:gd name="connsiteY2" fmla="*/ 3296937 h 4707593"/>
                  <a:gd name="connsiteX3" fmla="*/ 5260975 w 5260975"/>
                  <a:gd name="connsiteY3" fmla="*/ 3518571 h 4707593"/>
                  <a:gd name="connsiteX4" fmla="*/ 5226503 w 5260975"/>
                  <a:gd name="connsiteY4" fmla="*/ 3534000 h 4707593"/>
                  <a:gd name="connsiteX5" fmla="*/ 5206341 w 5260975"/>
                  <a:gd name="connsiteY5" fmla="*/ 3542065 h 4707593"/>
                  <a:gd name="connsiteX6" fmla="*/ 5123287 w 5260975"/>
                  <a:gd name="connsiteY6" fmla="*/ 3594010 h 4707593"/>
                  <a:gd name="connsiteX7" fmla="*/ 5048107 w 5260975"/>
                  <a:gd name="connsiteY7" fmla="*/ 3658244 h 4707593"/>
                  <a:gd name="connsiteX8" fmla="*/ 4992899 w 5260975"/>
                  <a:gd name="connsiteY8" fmla="*/ 3734479 h 4707593"/>
                  <a:gd name="connsiteX9" fmla="*/ 4977440 w 5260975"/>
                  <a:gd name="connsiteY9" fmla="*/ 3752627 h 4707593"/>
                  <a:gd name="connsiteX10" fmla="*/ 4935193 w 5260975"/>
                  <a:gd name="connsiteY10" fmla="*/ 3775382 h 4707593"/>
                  <a:gd name="connsiteX11" fmla="*/ 4897844 w 5260975"/>
                  <a:gd name="connsiteY11" fmla="*/ 3792472 h 4707593"/>
                  <a:gd name="connsiteX12" fmla="*/ 4870767 w 5260975"/>
                  <a:gd name="connsiteY12" fmla="*/ 3811388 h 4707593"/>
                  <a:gd name="connsiteX13" fmla="*/ 4847916 w 5260975"/>
                  <a:gd name="connsiteY13" fmla="*/ 3828767 h 4707593"/>
                  <a:gd name="connsiteX14" fmla="*/ 4796163 w 5260975"/>
                  <a:gd name="connsiteY14" fmla="*/ 3873702 h 4707593"/>
                  <a:gd name="connsiteX15" fmla="*/ 4738843 w 5260975"/>
                  <a:gd name="connsiteY15" fmla="*/ 3911628 h 4707593"/>
                  <a:gd name="connsiteX16" fmla="*/ 4692755 w 5260975"/>
                  <a:gd name="connsiteY16" fmla="*/ 3958099 h 4707593"/>
                  <a:gd name="connsiteX17" fmla="*/ 4673744 w 5260975"/>
                  <a:gd name="connsiteY17" fmla="*/ 3983255 h 4707593"/>
                  <a:gd name="connsiteX18" fmla="*/ 4633801 w 5260975"/>
                  <a:gd name="connsiteY18" fmla="*/ 4000442 h 4707593"/>
                  <a:gd name="connsiteX19" fmla="*/ 4590499 w 5260975"/>
                  <a:gd name="connsiteY19" fmla="*/ 4027326 h 4707593"/>
                  <a:gd name="connsiteX20" fmla="*/ 4559773 w 5260975"/>
                  <a:gd name="connsiteY20" fmla="*/ 4054018 h 4707593"/>
                  <a:gd name="connsiteX21" fmla="*/ 4536059 w 5260975"/>
                  <a:gd name="connsiteY21" fmla="*/ 4071877 h 4707593"/>
                  <a:gd name="connsiteX22" fmla="*/ 4502549 w 5260975"/>
                  <a:gd name="connsiteY22" fmla="*/ 4089832 h 4707593"/>
                  <a:gd name="connsiteX23" fmla="*/ 4468944 w 5260975"/>
                  <a:gd name="connsiteY23" fmla="*/ 4113356 h 4707593"/>
                  <a:gd name="connsiteX24" fmla="*/ 4452622 w 5260975"/>
                  <a:gd name="connsiteY24" fmla="*/ 4127854 h 4707593"/>
                  <a:gd name="connsiteX25" fmla="*/ 4421032 w 5260975"/>
                  <a:gd name="connsiteY25" fmla="*/ 4151953 h 4707593"/>
                  <a:gd name="connsiteX26" fmla="*/ 4388483 w 5260975"/>
                  <a:gd name="connsiteY26" fmla="*/ 4174421 h 4707593"/>
                  <a:gd name="connsiteX27" fmla="*/ 4327321 w 5260975"/>
                  <a:gd name="connsiteY27" fmla="*/ 4200153 h 4707593"/>
                  <a:gd name="connsiteX28" fmla="*/ 4271633 w 5260975"/>
                  <a:gd name="connsiteY28" fmla="*/ 4237983 h 4707593"/>
                  <a:gd name="connsiteX29" fmla="*/ 4227465 w 5260975"/>
                  <a:gd name="connsiteY29" fmla="*/ 4265635 h 4707593"/>
                  <a:gd name="connsiteX30" fmla="*/ 4201733 w 5260975"/>
                  <a:gd name="connsiteY30" fmla="*/ 4283783 h 4707593"/>
                  <a:gd name="connsiteX31" fmla="*/ 4154494 w 5260975"/>
                  <a:gd name="connsiteY31" fmla="*/ 4324301 h 4707593"/>
                  <a:gd name="connsiteX32" fmla="*/ 4081234 w 5260975"/>
                  <a:gd name="connsiteY32" fmla="*/ 4366931 h 4707593"/>
                  <a:gd name="connsiteX33" fmla="*/ 4036971 w 5260975"/>
                  <a:gd name="connsiteY33" fmla="*/ 4389975 h 4707593"/>
                  <a:gd name="connsiteX34" fmla="*/ 3941725 w 5260975"/>
                  <a:gd name="connsiteY34" fmla="*/ 4424733 h 4707593"/>
                  <a:gd name="connsiteX35" fmla="*/ 3910999 w 5260975"/>
                  <a:gd name="connsiteY35" fmla="*/ 4437119 h 4707593"/>
                  <a:gd name="connsiteX36" fmla="*/ 3875859 w 5260975"/>
                  <a:gd name="connsiteY36" fmla="*/ 4445280 h 4707593"/>
                  <a:gd name="connsiteX37" fmla="*/ 3819401 w 5260975"/>
                  <a:gd name="connsiteY37" fmla="*/ 4464579 h 4707593"/>
                  <a:gd name="connsiteX38" fmla="*/ 3709176 w 5260975"/>
                  <a:gd name="connsiteY38" fmla="*/ 4497800 h 4707593"/>
                  <a:gd name="connsiteX39" fmla="*/ 3684981 w 5260975"/>
                  <a:gd name="connsiteY39" fmla="*/ 4502889 h 4707593"/>
                  <a:gd name="connsiteX40" fmla="*/ 3623338 w 5260975"/>
                  <a:gd name="connsiteY40" fmla="*/ 4524300 h 4707593"/>
                  <a:gd name="connsiteX41" fmla="*/ 3586373 w 5260975"/>
                  <a:gd name="connsiteY41" fmla="*/ 4538702 h 4707593"/>
                  <a:gd name="connsiteX42" fmla="*/ 3555743 w 5260975"/>
                  <a:gd name="connsiteY42" fmla="*/ 4546960 h 4707593"/>
                  <a:gd name="connsiteX43" fmla="*/ 3528667 w 5260975"/>
                  <a:gd name="connsiteY43" fmla="*/ 4550801 h 4707593"/>
                  <a:gd name="connsiteX44" fmla="*/ 3457424 w 5260975"/>
                  <a:gd name="connsiteY44" fmla="*/ 4569811 h 4707593"/>
                  <a:gd name="connsiteX45" fmla="*/ 3429003 w 5260975"/>
                  <a:gd name="connsiteY45" fmla="*/ 4577301 h 4707593"/>
                  <a:gd name="connsiteX46" fmla="*/ 3355264 w 5260975"/>
                  <a:gd name="connsiteY46" fmla="*/ 4603033 h 4707593"/>
                  <a:gd name="connsiteX47" fmla="*/ 3292757 w 5260975"/>
                  <a:gd name="connsiteY47" fmla="*/ 4620027 h 4707593"/>
                  <a:gd name="connsiteX48" fmla="*/ 3266643 w 5260975"/>
                  <a:gd name="connsiteY48" fmla="*/ 4628188 h 4707593"/>
                  <a:gd name="connsiteX49" fmla="*/ 3206921 w 5260975"/>
                  <a:gd name="connsiteY49" fmla="*/ 4641823 h 4707593"/>
                  <a:gd name="connsiteX50" fmla="*/ 3173123 w 5260975"/>
                  <a:gd name="connsiteY50" fmla="*/ 4651425 h 4707593"/>
                  <a:gd name="connsiteX51" fmla="*/ 3090646 w 5260975"/>
                  <a:gd name="connsiteY51" fmla="*/ 4662274 h 4707593"/>
                  <a:gd name="connsiteX52" fmla="*/ 3005480 w 5260975"/>
                  <a:gd name="connsiteY52" fmla="*/ 4672739 h 4707593"/>
                  <a:gd name="connsiteX53" fmla="*/ 2958721 w 5260975"/>
                  <a:gd name="connsiteY53" fmla="*/ 4676196 h 4707593"/>
                  <a:gd name="connsiteX54" fmla="*/ 2917915 w 5260975"/>
                  <a:gd name="connsiteY54" fmla="*/ 4681670 h 4707593"/>
                  <a:gd name="connsiteX55" fmla="*/ 2882389 w 5260975"/>
                  <a:gd name="connsiteY55" fmla="*/ 4685126 h 4707593"/>
                  <a:gd name="connsiteX56" fmla="*/ 2825837 w 5260975"/>
                  <a:gd name="connsiteY56" fmla="*/ 4692135 h 4707593"/>
                  <a:gd name="connsiteX57" fmla="*/ 2802313 w 5260975"/>
                  <a:gd name="connsiteY57" fmla="*/ 4693960 h 4707593"/>
                  <a:gd name="connsiteX58" fmla="*/ 2746816 w 5260975"/>
                  <a:gd name="connsiteY58" fmla="*/ 4693863 h 4707593"/>
                  <a:gd name="connsiteX59" fmla="*/ 2727517 w 5260975"/>
                  <a:gd name="connsiteY59" fmla="*/ 4692903 h 4707593"/>
                  <a:gd name="connsiteX60" fmla="*/ 2690359 w 5260975"/>
                  <a:gd name="connsiteY60" fmla="*/ 4680997 h 4707593"/>
                  <a:gd name="connsiteX61" fmla="*/ 2685943 w 5260975"/>
                  <a:gd name="connsiteY61" fmla="*/ 4680133 h 4707593"/>
                  <a:gd name="connsiteX62" fmla="*/ 2661554 w 5260975"/>
                  <a:gd name="connsiteY62" fmla="*/ 4675428 h 4707593"/>
                  <a:gd name="connsiteX63" fmla="*/ 2648208 w 5260975"/>
                  <a:gd name="connsiteY63" fmla="*/ 4673892 h 4707593"/>
                  <a:gd name="connsiteX64" fmla="*/ 2597512 w 5260975"/>
                  <a:gd name="connsiteY64" fmla="*/ 4664099 h 4707593"/>
                  <a:gd name="connsiteX65" fmla="*/ 2568324 w 5260975"/>
                  <a:gd name="connsiteY65" fmla="*/ 4659490 h 4707593"/>
                  <a:gd name="connsiteX66" fmla="*/ 2544704 w 5260975"/>
                  <a:gd name="connsiteY66" fmla="*/ 4660162 h 4707593"/>
                  <a:gd name="connsiteX67" fmla="*/ 2503225 w 5260975"/>
                  <a:gd name="connsiteY67" fmla="*/ 4661026 h 4707593"/>
                  <a:gd name="connsiteX68" fmla="*/ 2489975 w 5260975"/>
                  <a:gd name="connsiteY68" fmla="*/ 4663235 h 4707593"/>
                  <a:gd name="connsiteX69" fmla="*/ 2430061 w 5260975"/>
                  <a:gd name="connsiteY69" fmla="*/ 4656897 h 4707593"/>
                  <a:gd name="connsiteX70" fmla="*/ 2395880 w 5260975"/>
                  <a:gd name="connsiteY70" fmla="*/ 4656417 h 4707593"/>
                  <a:gd name="connsiteX71" fmla="*/ 2357378 w 5260975"/>
                  <a:gd name="connsiteY71" fmla="*/ 4648544 h 4707593"/>
                  <a:gd name="connsiteX72" fmla="*/ 2346145 w 5260975"/>
                  <a:gd name="connsiteY72" fmla="*/ 4648928 h 4707593"/>
                  <a:gd name="connsiteX73" fmla="*/ 2333567 w 5260975"/>
                  <a:gd name="connsiteY73" fmla="*/ 4649600 h 4707593"/>
                  <a:gd name="connsiteX74" fmla="*/ 2294968 w 5260975"/>
                  <a:gd name="connsiteY74" fmla="*/ 4650177 h 4707593"/>
                  <a:gd name="connsiteX75" fmla="*/ 2271540 w 5260975"/>
                  <a:gd name="connsiteY75" fmla="*/ 4653057 h 4707593"/>
                  <a:gd name="connsiteX76" fmla="*/ 2226895 w 5260975"/>
                  <a:gd name="connsiteY76" fmla="*/ 4651329 h 4707593"/>
                  <a:gd name="connsiteX77" fmla="*/ 2210379 w 5260975"/>
                  <a:gd name="connsiteY77" fmla="*/ 4653825 h 4707593"/>
                  <a:gd name="connsiteX78" fmla="*/ 2168613 w 5260975"/>
                  <a:gd name="connsiteY78" fmla="*/ 4654113 h 4707593"/>
                  <a:gd name="connsiteX79" fmla="*/ 2131167 w 5260975"/>
                  <a:gd name="connsiteY79" fmla="*/ 4652673 h 4707593"/>
                  <a:gd name="connsiteX80" fmla="*/ 2095065 w 5260975"/>
                  <a:gd name="connsiteY80" fmla="*/ 4653441 h 4707593"/>
                  <a:gd name="connsiteX81" fmla="*/ 2069237 w 5260975"/>
                  <a:gd name="connsiteY81" fmla="*/ 4656609 h 4707593"/>
                  <a:gd name="connsiteX82" fmla="*/ 2041201 w 5260975"/>
                  <a:gd name="connsiteY82" fmla="*/ 4658529 h 4707593"/>
                  <a:gd name="connsiteX83" fmla="*/ 1963909 w 5260975"/>
                  <a:gd name="connsiteY83" fmla="*/ 4669955 h 4707593"/>
                  <a:gd name="connsiteX84" fmla="*/ 1949603 w 5260975"/>
                  <a:gd name="connsiteY84" fmla="*/ 4667171 h 4707593"/>
                  <a:gd name="connsiteX85" fmla="*/ 1868373 w 5260975"/>
                  <a:gd name="connsiteY85" fmla="*/ 4664578 h 4707593"/>
                  <a:gd name="connsiteX86" fmla="*/ 1850707 w 5260975"/>
                  <a:gd name="connsiteY86" fmla="*/ 4664771 h 4707593"/>
                  <a:gd name="connsiteX87" fmla="*/ 1803275 w 5260975"/>
                  <a:gd name="connsiteY87" fmla="*/ 4653441 h 4707593"/>
                  <a:gd name="connsiteX88" fmla="*/ 1730112 w 5260975"/>
                  <a:gd name="connsiteY88" fmla="*/ 4671396 h 4707593"/>
                  <a:gd name="connsiteX89" fmla="*/ 1661652 w 5260975"/>
                  <a:gd name="connsiteY89" fmla="*/ 4693863 h 4707593"/>
                  <a:gd name="connsiteX90" fmla="*/ 1653011 w 5260975"/>
                  <a:gd name="connsiteY90" fmla="*/ 4696744 h 4707593"/>
                  <a:gd name="connsiteX91" fmla="*/ 1628431 w 5260975"/>
                  <a:gd name="connsiteY91" fmla="*/ 4701641 h 4707593"/>
                  <a:gd name="connsiteX92" fmla="*/ 1597995 w 5260975"/>
                  <a:gd name="connsiteY92" fmla="*/ 4703369 h 4707593"/>
                  <a:gd name="connsiteX93" fmla="*/ 1559396 w 5260975"/>
                  <a:gd name="connsiteY93" fmla="*/ 4707593 h 4707593"/>
                  <a:gd name="connsiteX94" fmla="*/ 1528480 w 5260975"/>
                  <a:gd name="connsiteY94" fmla="*/ 4702312 h 4707593"/>
                  <a:gd name="connsiteX95" fmla="*/ 1485272 w 5260975"/>
                  <a:gd name="connsiteY95" fmla="*/ 4694439 h 4707593"/>
                  <a:gd name="connsiteX96" fmla="*/ 1444562 w 5260975"/>
                  <a:gd name="connsiteY96" fmla="*/ 4686950 h 4707593"/>
                  <a:gd name="connsiteX97" fmla="*/ 1431696 w 5260975"/>
                  <a:gd name="connsiteY97" fmla="*/ 4695783 h 4707593"/>
                  <a:gd name="connsiteX98" fmla="*/ 1411821 w 5260975"/>
                  <a:gd name="connsiteY98" fmla="*/ 4703464 h 4707593"/>
                  <a:gd name="connsiteX99" fmla="*/ 1389738 w 5260975"/>
                  <a:gd name="connsiteY99" fmla="*/ 4694247 h 4707593"/>
                  <a:gd name="connsiteX100" fmla="*/ 1338081 w 5260975"/>
                  <a:gd name="connsiteY100" fmla="*/ 4675141 h 4707593"/>
                  <a:gd name="connsiteX101" fmla="*/ 1305436 w 5260975"/>
                  <a:gd name="connsiteY101" fmla="*/ 4674276 h 4707593"/>
                  <a:gd name="connsiteX102" fmla="*/ 1234481 w 5260975"/>
                  <a:gd name="connsiteY102" fmla="*/ 4666115 h 4707593"/>
                  <a:gd name="connsiteX103" fmla="*/ 1188106 w 5260975"/>
                  <a:gd name="connsiteY103" fmla="*/ 4654497 h 4707593"/>
                  <a:gd name="connsiteX104" fmla="*/ 1154790 w 5260975"/>
                  <a:gd name="connsiteY104" fmla="*/ 4641343 h 4707593"/>
                  <a:gd name="connsiteX105" fmla="*/ 1107069 w 5260975"/>
                  <a:gd name="connsiteY105" fmla="*/ 4624156 h 4707593"/>
                  <a:gd name="connsiteX106" fmla="*/ 1059158 w 5260975"/>
                  <a:gd name="connsiteY106" fmla="*/ 4615227 h 4707593"/>
                  <a:gd name="connsiteX107" fmla="*/ 1024496 w 5260975"/>
                  <a:gd name="connsiteY107" fmla="*/ 4603993 h 4707593"/>
                  <a:gd name="connsiteX108" fmla="*/ 982153 w 5260975"/>
                  <a:gd name="connsiteY108" fmla="*/ 4596311 h 4707593"/>
                  <a:gd name="connsiteX109" fmla="*/ 946628 w 5260975"/>
                  <a:gd name="connsiteY109" fmla="*/ 4596024 h 4707593"/>
                  <a:gd name="connsiteX110" fmla="*/ 890939 w 5260975"/>
                  <a:gd name="connsiteY110" fmla="*/ 4597368 h 4707593"/>
                  <a:gd name="connsiteX111" fmla="*/ 822769 w 5260975"/>
                  <a:gd name="connsiteY111" fmla="*/ 4574133 h 4707593"/>
                  <a:gd name="connsiteX112" fmla="*/ 795212 w 5260975"/>
                  <a:gd name="connsiteY112" fmla="*/ 4568947 h 4707593"/>
                  <a:gd name="connsiteX113" fmla="*/ 769288 w 5260975"/>
                  <a:gd name="connsiteY113" fmla="*/ 4566547 h 4707593"/>
                  <a:gd name="connsiteX114" fmla="*/ 714271 w 5260975"/>
                  <a:gd name="connsiteY114" fmla="*/ 4551089 h 4707593"/>
                  <a:gd name="connsiteX115" fmla="*/ 691900 w 5260975"/>
                  <a:gd name="connsiteY115" fmla="*/ 4545999 h 4707593"/>
                  <a:gd name="connsiteX116" fmla="*/ 660598 w 5260975"/>
                  <a:gd name="connsiteY116" fmla="*/ 4546096 h 4707593"/>
                  <a:gd name="connsiteX117" fmla="*/ 603662 w 5260975"/>
                  <a:gd name="connsiteY117" fmla="*/ 4538991 h 4707593"/>
                  <a:gd name="connsiteX118" fmla="*/ 546821 w 5260975"/>
                  <a:gd name="connsiteY118" fmla="*/ 4518251 h 4707593"/>
                  <a:gd name="connsiteX119" fmla="*/ 522721 w 5260975"/>
                  <a:gd name="connsiteY119" fmla="*/ 4520267 h 4707593"/>
                  <a:gd name="connsiteX120" fmla="*/ 514080 w 5260975"/>
                  <a:gd name="connsiteY120" fmla="*/ 4519788 h 4707593"/>
                  <a:gd name="connsiteX121" fmla="*/ 436404 w 5260975"/>
                  <a:gd name="connsiteY121" fmla="*/ 4508361 h 4707593"/>
                  <a:gd name="connsiteX122" fmla="*/ 428626 w 5260975"/>
                  <a:gd name="connsiteY122" fmla="*/ 4507114 h 4707593"/>
                  <a:gd name="connsiteX123" fmla="*/ 392141 w 5260975"/>
                  <a:gd name="connsiteY123" fmla="*/ 4496936 h 4707593"/>
                  <a:gd name="connsiteX124" fmla="*/ 300157 w 5260975"/>
                  <a:gd name="connsiteY124" fmla="*/ 4490599 h 4707593"/>
                  <a:gd name="connsiteX125" fmla="*/ 294493 w 5260975"/>
                  <a:gd name="connsiteY125" fmla="*/ 4489831 h 4707593"/>
                  <a:gd name="connsiteX126" fmla="*/ 263671 w 5260975"/>
                  <a:gd name="connsiteY126" fmla="*/ 4494919 h 4707593"/>
                  <a:gd name="connsiteX127" fmla="*/ 248406 w 5260975"/>
                  <a:gd name="connsiteY127" fmla="*/ 4502121 h 4707593"/>
                  <a:gd name="connsiteX128" fmla="*/ 224594 w 5260975"/>
                  <a:gd name="connsiteY128" fmla="*/ 4509610 h 4707593"/>
                  <a:gd name="connsiteX129" fmla="*/ 200398 w 5260975"/>
                  <a:gd name="connsiteY129" fmla="*/ 4512395 h 4707593"/>
                  <a:gd name="connsiteX130" fmla="*/ 159783 w 5260975"/>
                  <a:gd name="connsiteY130" fmla="*/ 4501064 h 4707593"/>
                  <a:gd name="connsiteX131" fmla="*/ 144997 w 5260975"/>
                  <a:gd name="connsiteY131" fmla="*/ 4499912 h 4707593"/>
                  <a:gd name="connsiteX132" fmla="*/ 112064 w 5260975"/>
                  <a:gd name="connsiteY132" fmla="*/ 4494440 h 4707593"/>
                  <a:gd name="connsiteX133" fmla="*/ 83259 w 5260975"/>
                  <a:gd name="connsiteY133" fmla="*/ 4494824 h 4707593"/>
                  <a:gd name="connsiteX134" fmla="*/ 60120 w 5260975"/>
                  <a:gd name="connsiteY134" fmla="*/ 4503561 h 4707593"/>
                  <a:gd name="connsiteX135" fmla="*/ 26514 w 5260975"/>
                  <a:gd name="connsiteY135" fmla="*/ 4505289 h 4707593"/>
                  <a:gd name="connsiteX136" fmla="*/ 4814 w 5260975"/>
                  <a:gd name="connsiteY136" fmla="*/ 4498952 h 4707593"/>
                  <a:gd name="connsiteX137" fmla="*/ 398 w 5260975"/>
                  <a:gd name="connsiteY137" fmla="*/ 4498089 h 4707593"/>
                  <a:gd name="connsiteX138" fmla="*/ 0 w 5260975"/>
                  <a:gd name="connsiteY138" fmla="*/ 4498087 h 470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035" name="Group 1034">
              <a:extLst>
                <a:ext uri="{FF2B5EF4-FFF2-40B4-BE49-F238E27FC236}">
                  <a16:creationId xmlns:a16="http://schemas.microsoft.com/office/drawing/2014/main" id="{B2C18990-7F62-45E8-B68F-47E95E4812F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1036" name="Freeform: Shape 1035">
                <a:extLst>
                  <a:ext uri="{FF2B5EF4-FFF2-40B4-BE49-F238E27FC236}">
                    <a16:creationId xmlns:a16="http://schemas.microsoft.com/office/drawing/2014/main" id="{AC206BB2-3759-4DF0-9932-7445B6367A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37" name="Freeform: Shape 1036">
                <a:extLst>
                  <a:ext uri="{FF2B5EF4-FFF2-40B4-BE49-F238E27FC236}">
                    <a16:creationId xmlns:a16="http://schemas.microsoft.com/office/drawing/2014/main" id="{381FA6FA-3CB6-4F57-8871-82DDE5BE8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pic>
        <p:nvPicPr>
          <p:cNvPr id="1026" name="Picture 2" descr="Studio Camponogara - Blog / Video: Pulp Fiction - Dance Scene (HQ)">
            <a:extLst>
              <a:ext uri="{FF2B5EF4-FFF2-40B4-BE49-F238E27FC236}">
                <a16:creationId xmlns:a16="http://schemas.microsoft.com/office/drawing/2014/main" id="{E485B0F3-D98C-492D-B128-269E1946602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355320" y="1309031"/>
            <a:ext cx="4759690" cy="2674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6035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505</Words>
  <Application>Microsoft Office PowerPoint</Application>
  <PresentationFormat>Widescreen</PresentationFormat>
  <Paragraphs>57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Black</vt:lpstr>
      <vt:lpstr>Bradley Hand ITC</vt:lpstr>
      <vt:lpstr>Calibri</vt:lpstr>
      <vt:lpstr>Calibri Light</vt:lpstr>
      <vt:lpstr>Rockwell</vt:lpstr>
      <vt:lpstr>Office Theme</vt:lpstr>
      <vt:lpstr>Quentin Tarantino</vt:lpstr>
      <vt:lpstr>Biography</vt:lpstr>
      <vt:lpstr>Filmography</vt:lpstr>
      <vt:lpstr>Genre </vt:lpstr>
      <vt:lpstr>Narrative themes</vt:lpstr>
      <vt:lpstr>Message and values </vt:lpstr>
      <vt:lpstr>Cinematography</vt:lpstr>
      <vt:lpstr>Editing</vt:lpstr>
      <vt:lpstr>Soundtrack</vt:lpstr>
      <vt:lpstr>Mise En Scene</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Quentin Tarantino</dc:title>
  <dc:creator>Aaron Roberts</dc:creator>
  <cp:lastModifiedBy>Aaron Roberts</cp:lastModifiedBy>
  <cp:revision>3</cp:revision>
  <dcterms:created xsi:type="dcterms:W3CDTF">2022-12-13T12:56:00Z</dcterms:created>
  <dcterms:modified xsi:type="dcterms:W3CDTF">2023-01-06T11:07:48Z</dcterms:modified>
</cp:coreProperties>
</file>