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5"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DC7CA-ADD4-4566-AD7C-F599B6B35E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3EDDA96-08DB-47F4-9198-1B7BBBC9AB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69C9A07-4107-412A-BC47-F27CEFCDE3AE}"/>
              </a:ext>
            </a:extLst>
          </p:cNvPr>
          <p:cNvSpPr>
            <a:spLocks noGrp="1"/>
          </p:cNvSpPr>
          <p:nvPr>
            <p:ph type="dt" sz="half" idx="10"/>
          </p:nvPr>
        </p:nvSpPr>
        <p:spPr/>
        <p:txBody>
          <a:bodyPr/>
          <a:lstStyle/>
          <a:p>
            <a:fld id="{A451F876-4E5F-4980-8720-56EEE3DD445E}" type="datetimeFigureOut">
              <a:rPr lang="en-GB" smtClean="0"/>
              <a:t>06/01/2023</a:t>
            </a:fld>
            <a:endParaRPr lang="en-GB"/>
          </a:p>
        </p:txBody>
      </p:sp>
      <p:sp>
        <p:nvSpPr>
          <p:cNvPr id="5" name="Footer Placeholder 4">
            <a:extLst>
              <a:ext uri="{FF2B5EF4-FFF2-40B4-BE49-F238E27FC236}">
                <a16:creationId xmlns:a16="http://schemas.microsoft.com/office/drawing/2014/main" id="{68F86E0B-FF0F-4274-9921-F38F64FC36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C141F3-EAF6-4601-B0FD-A530C4EC91A3}"/>
              </a:ext>
            </a:extLst>
          </p:cNvPr>
          <p:cNvSpPr>
            <a:spLocks noGrp="1"/>
          </p:cNvSpPr>
          <p:nvPr>
            <p:ph type="sldNum" sz="quarter" idx="12"/>
          </p:nvPr>
        </p:nvSpPr>
        <p:spPr/>
        <p:txBody>
          <a:bodyPr/>
          <a:lstStyle/>
          <a:p>
            <a:fld id="{35AC0C7A-8A58-4393-BC9D-E08203A3BB88}" type="slidenum">
              <a:rPr lang="en-GB" smtClean="0"/>
              <a:t>‹#›</a:t>
            </a:fld>
            <a:endParaRPr lang="en-GB"/>
          </a:p>
        </p:txBody>
      </p:sp>
    </p:spTree>
    <p:extLst>
      <p:ext uri="{BB962C8B-B14F-4D97-AF65-F5344CB8AC3E}">
        <p14:creationId xmlns:p14="http://schemas.microsoft.com/office/powerpoint/2010/main" val="1430455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CC396-D2F5-438E-8277-A39909747CC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D666F0-27FA-4492-ABBA-1D20F4BFA8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628F95-9C6F-4762-A1CE-EA9F7BB5531B}"/>
              </a:ext>
            </a:extLst>
          </p:cNvPr>
          <p:cNvSpPr>
            <a:spLocks noGrp="1"/>
          </p:cNvSpPr>
          <p:nvPr>
            <p:ph type="dt" sz="half" idx="10"/>
          </p:nvPr>
        </p:nvSpPr>
        <p:spPr/>
        <p:txBody>
          <a:bodyPr/>
          <a:lstStyle/>
          <a:p>
            <a:fld id="{A451F876-4E5F-4980-8720-56EEE3DD445E}" type="datetimeFigureOut">
              <a:rPr lang="en-GB" smtClean="0"/>
              <a:t>06/01/2023</a:t>
            </a:fld>
            <a:endParaRPr lang="en-GB"/>
          </a:p>
        </p:txBody>
      </p:sp>
      <p:sp>
        <p:nvSpPr>
          <p:cNvPr id="5" name="Footer Placeholder 4">
            <a:extLst>
              <a:ext uri="{FF2B5EF4-FFF2-40B4-BE49-F238E27FC236}">
                <a16:creationId xmlns:a16="http://schemas.microsoft.com/office/drawing/2014/main" id="{3ABB0D9A-660D-405E-ABD9-661B4A1211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C8DEAF-DCF2-4C7B-8DE1-BDE8C8E83D09}"/>
              </a:ext>
            </a:extLst>
          </p:cNvPr>
          <p:cNvSpPr>
            <a:spLocks noGrp="1"/>
          </p:cNvSpPr>
          <p:nvPr>
            <p:ph type="sldNum" sz="quarter" idx="12"/>
          </p:nvPr>
        </p:nvSpPr>
        <p:spPr/>
        <p:txBody>
          <a:bodyPr/>
          <a:lstStyle/>
          <a:p>
            <a:fld id="{35AC0C7A-8A58-4393-BC9D-E08203A3BB88}" type="slidenum">
              <a:rPr lang="en-GB" smtClean="0"/>
              <a:t>‹#›</a:t>
            </a:fld>
            <a:endParaRPr lang="en-GB"/>
          </a:p>
        </p:txBody>
      </p:sp>
    </p:spTree>
    <p:extLst>
      <p:ext uri="{BB962C8B-B14F-4D97-AF65-F5344CB8AC3E}">
        <p14:creationId xmlns:p14="http://schemas.microsoft.com/office/powerpoint/2010/main" val="59095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BF0FAD-5519-4B6A-A11C-FCD4E023ADC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53D970-3752-4A09-928B-9FA83CC5D4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EF1326-1A9D-42CD-A15B-31462B812A3E}"/>
              </a:ext>
            </a:extLst>
          </p:cNvPr>
          <p:cNvSpPr>
            <a:spLocks noGrp="1"/>
          </p:cNvSpPr>
          <p:nvPr>
            <p:ph type="dt" sz="half" idx="10"/>
          </p:nvPr>
        </p:nvSpPr>
        <p:spPr/>
        <p:txBody>
          <a:bodyPr/>
          <a:lstStyle/>
          <a:p>
            <a:fld id="{A451F876-4E5F-4980-8720-56EEE3DD445E}" type="datetimeFigureOut">
              <a:rPr lang="en-GB" smtClean="0"/>
              <a:t>06/01/2023</a:t>
            </a:fld>
            <a:endParaRPr lang="en-GB"/>
          </a:p>
        </p:txBody>
      </p:sp>
      <p:sp>
        <p:nvSpPr>
          <p:cNvPr id="5" name="Footer Placeholder 4">
            <a:extLst>
              <a:ext uri="{FF2B5EF4-FFF2-40B4-BE49-F238E27FC236}">
                <a16:creationId xmlns:a16="http://schemas.microsoft.com/office/drawing/2014/main" id="{2EC801CD-EA9B-4083-BF19-E347E8C07A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E2BE1A-8896-4E3B-A9F9-890D9C2D3192}"/>
              </a:ext>
            </a:extLst>
          </p:cNvPr>
          <p:cNvSpPr>
            <a:spLocks noGrp="1"/>
          </p:cNvSpPr>
          <p:nvPr>
            <p:ph type="sldNum" sz="quarter" idx="12"/>
          </p:nvPr>
        </p:nvSpPr>
        <p:spPr/>
        <p:txBody>
          <a:bodyPr/>
          <a:lstStyle/>
          <a:p>
            <a:fld id="{35AC0C7A-8A58-4393-BC9D-E08203A3BB88}" type="slidenum">
              <a:rPr lang="en-GB" smtClean="0"/>
              <a:t>‹#›</a:t>
            </a:fld>
            <a:endParaRPr lang="en-GB"/>
          </a:p>
        </p:txBody>
      </p:sp>
    </p:spTree>
    <p:extLst>
      <p:ext uri="{BB962C8B-B14F-4D97-AF65-F5344CB8AC3E}">
        <p14:creationId xmlns:p14="http://schemas.microsoft.com/office/powerpoint/2010/main" val="3264667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16D66-B237-4224-AC8A-2116ECD367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05F9EAB-25C4-4BF1-9832-B26D0DD8AE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AFAC08-80DB-4DC8-A6F3-944022636FA6}"/>
              </a:ext>
            </a:extLst>
          </p:cNvPr>
          <p:cNvSpPr>
            <a:spLocks noGrp="1"/>
          </p:cNvSpPr>
          <p:nvPr>
            <p:ph type="dt" sz="half" idx="10"/>
          </p:nvPr>
        </p:nvSpPr>
        <p:spPr/>
        <p:txBody>
          <a:bodyPr/>
          <a:lstStyle/>
          <a:p>
            <a:fld id="{A451F876-4E5F-4980-8720-56EEE3DD445E}" type="datetimeFigureOut">
              <a:rPr lang="en-GB" smtClean="0"/>
              <a:t>06/01/2023</a:t>
            </a:fld>
            <a:endParaRPr lang="en-GB"/>
          </a:p>
        </p:txBody>
      </p:sp>
      <p:sp>
        <p:nvSpPr>
          <p:cNvPr id="5" name="Footer Placeholder 4">
            <a:extLst>
              <a:ext uri="{FF2B5EF4-FFF2-40B4-BE49-F238E27FC236}">
                <a16:creationId xmlns:a16="http://schemas.microsoft.com/office/drawing/2014/main" id="{99C90AAC-3581-41A6-B675-0AAF05AFB7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8F56B5-DC3C-44C8-A224-9C32913F0909}"/>
              </a:ext>
            </a:extLst>
          </p:cNvPr>
          <p:cNvSpPr>
            <a:spLocks noGrp="1"/>
          </p:cNvSpPr>
          <p:nvPr>
            <p:ph type="sldNum" sz="quarter" idx="12"/>
          </p:nvPr>
        </p:nvSpPr>
        <p:spPr/>
        <p:txBody>
          <a:bodyPr/>
          <a:lstStyle/>
          <a:p>
            <a:fld id="{35AC0C7A-8A58-4393-BC9D-E08203A3BB88}" type="slidenum">
              <a:rPr lang="en-GB" smtClean="0"/>
              <a:t>‹#›</a:t>
            </a:fld>
            <a:endParaRPr lang="en-GB"/>
          </a:p>
        </p:txBody>
      </p:sp>
    </p:spTree>
    <p:extLst>
      <p:ext uri="{BB962C8B-B14F-4D97-AF65-F5344CB8AC3E}">
        <p14:creationId xmlns:p14="http://schemas.microsoft.com/office/powerpoint/2010/main" val="215019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92559-2A9D-4CDD-84C9-BD228CC138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BB8C2C6-0E78-437C-AA90-8610007801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5F35E5-4E09-476E-BD14-6EA4A9D91D3A}"/>
              </a:ext>
            </a:extLst>
          </p:cNvPr>
          <p:cNvSpPr>
            <a:spLocks noGrp="1"/>
          </p:cNvSpPr>
          <p:nvPr>
            <p:ph type="dt" sz="half" idx="10"/>
          </p:nvPr>
        </p:nvSpPr>
        <p:spPr/>
        <p:txBody>
          <a:bodyPr/>
          <a:lstStyle/>
          <a:p>
            <a:fld id="{A451F876-4E5F-4980-8720-56EEE3DD445E}" type="datetimeFigureOut">
              <a:rPr lang="en-GB" smtClean="0"/>
              <a:t>06/01/2023</a:t>
            </a:fld>
            <a:endParaRPr lang="en-GB"/>
          </a:p>
        </p:txBody>
      </p:sp>
      <p:sp>
        <p:nvSpPr>
          <p:cNvPr id="5" name="Footer Placeholder 4">
            <a:extLst>
              <a:ext uri="{FF2B5EF4-FFF2-40B4-BE49-F238E27FC236}">
                <a16:creationId xmlns:a16="http://schemas.microsoft.com/office/drawing/2014/main" id="{9FA40F72-50BF-4341-BE54-AB4FE2E0DC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29CB6B-530B-4BBE-AA72-A121ECF7D94E}"/>
              </a:ext>
            </a:extLst>
          </p:cNvPr>
          <p:cNvSpPr>
            <a:spLocks noGrp="1"/>
          </p:cNvSpPr>
          <p:nvPr>
            <p:ph type="sldNum" sz="quarter" idx="12"/>
          </p:nvPr>
        </p:nvSpPr>
        <p:spPr/>
        <p:txBody>
          <a:bodyPr/>
          <a:lstStyle/>
          <a:p>
            <a:fld id="{35AC0C7A-8A58-4393-BC9D-E08203A3BB88}" type="slidenum">
              <a:rPr lang="en-GB" smtClean="0"/>
              <a:t>‹#›</a:t>
            </a:fld>
            <a:endParaRPr lang="en-GB"/>
          </a:p>
        </p:txBody>
      </p:sp>
    </p:spTree>
    <p:extLst>
      <p:ext uri="{BB962C8B-B14F-4D97-AF65-F5344CB8AC3E}">
        <p14:creationId xmlns:p14="http://schemas.microsoft.com/office/powerpoint/2010/main" val="417016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AFA73-BA49-4372-B4E4-64551AD906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4ED6D0-3FA3-4768-B661-BFEC1F7CD7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C9FF3FF-4B46-4B59-9CAB-DB9DE81389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C760788-1AB8-4BE2-B600-58D668102EE3}"/>
              </a:ext>
            </a:extLst>
          </p:cNvPr>
          <p:cNvSpPr>
            <a:spLocks noGrp="1"/>
          </p:cNvSpPr>
          <p:nvPr>
            <p:ph type="dt" sz="half" idx="10"/>
          </p:nvPr>
        </p:nvSpPr>
        <p:spPr/>
        <p:txBody>
          <a:bodyPr/>
          <a:lstStyle/>
          <a:p>
            <a:fld id="{A451F876-4E5F-4980-8720-56EEE3DD445E}" type="datetimeFigureOut">
              <a:rPr lang="en-GB" smtClean="0"/>
              <a:t>06/01/2023</a:t>
            </a:fld>
            <a:endParaRPr lang="en-GB"/>
          </a:p>
        </p:txBody>
      </p:sp>
      <p:sp>
        <p:nvSpPr>
          <p:cNvPr id="6" name="Footer Placeholder 5">
            <a:extLst>
              <a:ext uri="{FF2B5EF4-FFF2-40B4-BE49-F238E27FC236}">
                <a16:creationId xmlns:a16="http://schemas.microsoft.com/office/drawing/2014/main" id="{E0BF5E92-B0B0-4D7E-B33C-93F2FD212C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95C82A-4ED6-430F-8750-895D583A4739}"/>
              </a:ext>
            </a:extLst>
          </p:cNvPr>
          <p:cNvSpPr>
            <a:spLocks noGrp="1"/>
          </p:cNvSpPr>
          <p:nvPr>
            <p:ph type="sldNum" sz="quarter" idx="12"/>
          </p:nvPr>
        </p:nvSpPr>
        <p:spPr/>
        <p:txBody>
          <a:bodyPr/>
          <a:lstStyle/>
          <a:p>
            <a:fld id="{35AC0C7A-8A58-4393-BC9D-E08203A3BB88}" type="slidenum">
              <a:rPr lang="en-GB" smtClean="0"/>
              <a:t>‹#›</a:t>
            </a:fld>
            <a:endParaRPr lang="en-GB"/>
          </a:p>
        </p:txBody>
      </p:sp>
    </p:spTree>
    <p:extLst>
      <p:ext uri="{BB962C8B-B14F-4D97-AF65-F5344CB8AC3E}">
        <p14:creationId xmlns:p14="http://schemas.microsoft.com/office/powerpoint/2010/main" val="419854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F6094-A61E-4624-8395-5A0456AE6B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5B684C-2634-4739-96CB-D6FFD17A2F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BA62B0-DAC6-484E-BE01-F6BC8ABE2D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582B66A-06A0-4E3B-A92E-A9CFB38040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4C3569-26F3-4D38-B1D8-AB8AAB53DD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D32AB5D-E92C-4AAE-AF65-C1EA14F06FB9}"/>
              </a:ext>
            </a:extLst>
          </p:cNvPr>
          <p:cNvSpPr>
            <a:spLocks noGrp="1"/>
          </p:cNvSpPr>
          <p:nvPr>
            <p:ph type="dt" sz="half" idx="10"/>
          </p:nvPr>
        </p:nvSpPr>
        <p:spPr/>
        <p:txBody>
          <a:bodyPr/>
          <a:lstStyle/>
          <a:p>
            <a:fld id="{A451F876-4E5F-4980-8720-56EEE3DD445E}" type="datetimeFigureOut">
              <a:rPr lang="en-GB" smtClean="0"/>
              <a:t>06/01/2023</a:t>
            </a:fld>
            <a:endParaRPr lang="en-GB"/>
          </a:p>
        </p:txBody>
      </p:sp>
      <p:sp>
        <p:nvSpPr>
          <p:cNvPr id="8" name="Footer Placeholder 7">
            <a:extLst>
              <a:ext uri="{FF2B5EF4-FFF2-40B4-BE49-F238E27FC236}">
                <a16:creationId xmlns:a16="http://schemas.microsoft.com/office/drawing/2014/main" id="{E67E04AC-B311-4EB9-B130-002D68185B6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43808C-BE76-4A63-88E0-AE69CE5C3680}"/>
              </a:ext>
            </a:extLst>
          </p:cNvPr>
          <p:cNvSpPr>
            <a:spLocks noGrp="1"/>
          </p:cNvSpPr>
          <p:nvPr>
            <p:ph type="sldNum" sz="quarter" idx="12"/>
          </p:nvPr>
        </p:nvSpPr>
        <p:spPr/>
        <p:txBody>
          <a:bodyPr/>
          <a:lstStyle/>
          <a:p>
            <a:fld id="{35AC0C7A-8A58-4393-BC9D-E08203A3BB88}" type="slidenum">
              <a:rPr lang="en-GB" smtClean="0"/>
              <a:t>‹#›</a:t>
            </a:fld>
            <a:endParaRPr lang="en-GB"/>
          </a:p>
        </p:txBody>
      </p:sp>
    </p:spTree>
    <p:extLst>
      <p:ext uri="{BB962C8B-B14F-4D97-AF65-F5344CB8AC3E}">
        <p14:creationId xmlns:p14="http://schemas.microsoft.com/office/powerpoint/2010/main" val="537121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BAE0-DEFD-4373-9886-E844C07121F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A94FEED-F8DF-4D90-8518-6807E8DEBD1F}"/>
              </a:ext>
            </a:extLst>
          </p:cNvPr>
          <p:cNvSpPr>
            <a:spLocks noGrp="1"/>
          </p:cNvSpPr>
          <p:nvPr>
            <p:ph type="dt" sz="half" idx="10"/>
          </p:nvPr>
        </p:nvSpPr>
        <p:spPr/>
        <p:txBody>
          <a:bodyPr/>
          <a:lstStyle/>
          <a:p>
            <a:fld id="{A451F876-4E5F-4980-8720-56EEE3DD445E}" type="datetimeFigureOut">
              <a:rPr lang="en-GB" smtClean="0"/>
              <a:t>06/01/2023</a:t>
            </a:fld>
            <a:endParaRPr lang="en-GB"/>
          </a:p>
        </p:txBody>
      </p:sp>
      <p:sp>
        <p:nvSpPr>
          <p:cNvPr id="4" name="Footer Placeholder 3">
            <a:extLst>
              <a:ext uri="{FF2B5EF4-FFF2-40B4-BE49-F238E27FC236}">
                <a16:creationId xmlns:a16="http://schemas.microsoft.com/office/drawing/2014/main" id="{F219D5B8-52DC-49A8-98DF-3CFBD8E8609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B02B781-3438-435A-9892-6393E6D413E6}"/>
              </a:ext>
            </a:extLst>
          </p:cNvPr>
          <p:cNvSpPr>
            <a:spLocks noGrp="1"/>
          </p:cNvSpPr>
          <p:nvPr>
            <p:ph type="sldNum" sz="quarter" idx="12"/>
          </p:nvPr>
        </p:nvSpPr>
        <p:spPr/>
        <p:txBody>
          <a:bodyPr/>
          <a:lstStyle/>
          <a:p>
            <a:fld id="{35AC0C7A-8A58-4393-BC9D-E08203A3BB88}" type="slidenum">
              <a:rPr lang="en-GB" smtClean="0"/>
              <a:t>‹#›</a:t>
            </a:fld>
            <a:endParaRPr lang="en-GB"/>
          </a:p>
        </p:txBody>
      </p:sp>
    </p:spTree>
    <p:extLst>
      <p:ext uri="{BB962C8B-B14F-4D97-AF65-F5344CB8AC3E}">
        <p14:creationId xmlns:p14="http://schemas.microsoft.com/office/powerpoint/2010/main" val="3489793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797681-D7B3-4F58-857F-ECC0BBA4E0BD}"/>
              </a:ext>
            </a:extLst>
          </p:cNvPr>
          <p:cNvSpPr>
            <a:spLocks noGrp="1"/>
          </p:cNvSpPr>
          <p:nvPr>
            <p:ph type="dt" sz="half" idx="10"/>
          </p:nvPr>
        </p:nvSpPr>
        <p:spPr/>
        <p:txBody>
          <a:bodyPr/>
          <a:lstStyle/>
          <a:p>
            <a:fld id="{A451F876-4E5F-4980-8720-56EEE3DD445E}" type="datetimeFigureOut">
              <a:rPr lang="en-GB" smtClean="0"/>
              <a:t>06/01/2023</a:t>
            </a:fld>
            <a:endParaRPr lang="en-GB"/>
          </a:p>
        </p:txBody>
      </p:sp>
      <p:sp>
        <p:nvSpPr>
          <p:cNvPr id="3" name="Footer Placeholder 2">
            <a:extLst>
              <a:ext uri="{FF2B5EF4-FFF2-40B4-BE49-F238E27FC236}">
                <a16:creationId xmlns:a16="http://schemas.microsoft.com/office/drawing/2014/main" id="{7ABDE9CF-AF80-460E-A118-6849D4A1809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E20A1C0-C13D-4CEA-AD32-2602E81C4097}"/>
              </a:ext>
            </a:extLst>
          </p:cNvPr>
          <p:cNvSpPr>
            <a:spLocks noGrp="1"/>
          </p:cNvSpPr>
          <p:nvPr>
            <p:ph type="sldNum" sz="quarter" idx="12"/>
          </p:nvPr>
        </p:nvSpPr>
        <p:spPr/>
        <p:txBody>
          <a:bodyPr/>
          <a:lstStyle/>
          <a:p>
            <a:fld id="{35AC0C7A-8A58-4393-BC9D-E08203A3BB88}" type="slidenum">
              <a:rPr lang="en-GB" smtClean="0"/>
              <a:t>‹#›</a:t>
            </a:fld>
            <a:endParaRPr lang="en-GB"/>
          </a:p>
        </p:txBody>
      </p:sp>
    </p:spTree>
    <p:extLst>
      <p:ext uri="{BB962C8B-B14F-4D97-AF65-F5344CB8AC3E}">
        <p14:creationId xmlns:p14="http://schemas.microsoft.com/office/powerpoint/2010/main" val="9609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0D69-1D32-4AFB-8A64-65109D9637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04E32F3-2689-40E6-92C7-118CC3E582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68CDCA9-C21C-4A14-A1D4-83F3F3E611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B5D827-1965-4BF1-9863-63B67CF9AFB2}"/>
              </a:ext>
            </a:extLst>
          </p:cNvPr>
          <p:cNvSpPr>
            <a:spLocks noGrp="1"/>
          </p:cNvSpPr>
          <p:nvPr>
            <p:ph type="dt" sz="half" idx="10"/>
          </p:nvPr>
        </p:nvSpPr>
        <p:spPr/>
        <p:txBody>
          <a:bodyPr/>
          <a:lstStyle/>
          <a:p>
            <a:fld id="{A451F876-4E5F-4980-8720-56EEE3DD445E}" type="datetimeFigureOut">
              <a:rPr lang="en-GB" smtClean="0"/>
              <a:t>06/01/2023</a:t>
            </a:fld>
            <a:endParaRPr lang="en-GB"/>
          </a:p>
        </p:txBody>
      </p:sp>
      <p:sp>
        <p:nvSpPr>
          <p:cNvPr id="6" name="Footer Placeholder 5">
            <a:extLst>
              <a:ext uri="{FF2B5EF4-FFF2-40B4-BE49-F238E27FC236}">
                <a16:creationId xmlns:a16="http://schemas.microsoft.com/office/drawing/2014/main" id="{3CE6C95B-C263-43BB-8502-F86D1A7C01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4ACD3E6-CF2C-4E1F-BBB1-D013D8849005}"/>
              </a:ext>
            </a:extLst>
          </p:cNvPr>
          <p:cNvSpPr>
            <a:spLocks noGrp="1"/>
          </p:cNvSpPr>
          <p:nvPr>
            <p:ph type="sldNum" sz="quarter" idx="12"/>
          </p:nvPr>
        </p:nvSpPr>
        <p:spPr/>
        <p:txBody>
          <a:bodyPr/>
          <a:lstStyle/>
          <a:p>
            <a:fld id="{35AC0C7A-8A58-4393-BC9D-E08203A3BB88}" type="slidenum">
              <a:rPr lang="en-GB" smtClean="0"/>
              <a:t>‹#›</a:t>
            </a:fld>
            <a:endParaRPr lang="en-GB"/>
          </a:p>
        </p:txBody>
      </p:sp>
    </p:spTree>
    <p:extLst>
      <p:ext uri="{BB962C8B-B14F-4D97-AF65-F5344CB8AC3E}">
        <p14:creationId xmlns:p14="http://schemas.microsoft.com/office/powerpoint/2010/main" val="2551890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D87EE-ABB5-4C9A-814C-5182F3B4FB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B2E44CB-AE8A-4B05-A838-5A15081AFB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F9DFAFA-37F9-4B7E-AB95-25EA915CC1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5250F9-1F44-4AE5-8CFB-4547FEDCA2A0}"/>
              </a:ext>
            </a:extLst>
          </p:cNvPr>
          <p:cNvSpPr>
            <a:spLocks noGrp="1"/>
          </p:cNvSpPr>
          <p:nvPr>
            <p:ph type="dt" sz="half" idx="10"/>
          </p:nvPr>
        </p:nvSpPr>
        <p:spPr/>
        <p:txBody>
          <a:bodyPr/>
          <a:lstStyle/>
          <a:p>
            <a:fld id="{A451F876-4E5F-4980-8720-56EEE3DD445E}" type="datetimeFigureOut">
              <a:rPr lang="en-GB" smtClean="0"/>
              <a:t>06/01/2023</a:t>
            </a:fld>
            <a:endParaRPr lang="en-GB"/>
          </a:p>
        </p:txBody>
      </p:sp>
      <p:sp>
        <p:nvSpPr>
          <p:cNvPr id="6" name="Footer Placeholder 5">
            <a:extLst>
              <a:ext uri="{FF2B5EF4-FFF2-40B4-BE49-F238E27FC236}">
                <a16:creationId xmlns:a16="http://schemas.microsoft.com/office/drawing/2014/main" id="{53C7528B-BBE4-475D-A56D-19DD0EEF43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3B6B0D-A08D-4B2B-B0D9-4D3C493EE755}"/>
              </a:ext>
            </a:extLst>
          </p:cNvPr>
          <p:cNvSpPr>
            <a:spLocks noGrp="1"/>
          </p:cNvSpPr>
          <p:nvPr>
            <p:ph type="sldNum" sz="quarter" idx="12"/>
          </p:nvPr>
        </p:nvSpPr>
        <p:spPr/>
        <p:txBody>
          <a:bodyPr/>
          <a:lstStyle/>
          <a:p>
            <a:fld id="{35AC0C7A-8A58-4393-BC9D-E08203A3BB88}" type="slidenum">
              <a:rPr lang="en-GB" smtClean="0"/>
              <a:t>‹#›</a:t>
            </a:fld>
            <a:endParaRPr lang="en-GB"/>
          </a:p>
        </p:txBody>
      </p:sp>
    </p:spTree>
    <p:extLst>
      <p:ext uri="{BB962C8B-B14F-4D97-AF65-F5344CB8AC3E}">
        <p14:creationId xmlns:p14="http://schemas.microsoft.com/office/powerpoint/2010/main" val="3603343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7227D2-FDF9-4346-B3E3-779CDCAF29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C6B57A-139A-49FB-848D-B9C81A633B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4325A2-C3FA-43AF-825D-44299B9D7B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1F876-4E5F-4980-8720-56EEE3DD445E}" type="datetimeFigureOut">
              <a:rPr lang="en-GB" smtClean="0"/>
              <a:t>06/01/2023</a:t>
            </a:fld>
            <a:endParaRPr lang="en-GB"/>
          </a:p>
        </p:txBody>
      </p:sp>
      <p:sp>
        <p:nvSpPr>
          <p:cNvPr id="5" name="Footer Placeholder 4">
            <a:extLst>
              <a:ext uri="{FF2B5EF4-FFF2-40B4-BE49-F238E27FC236}">
                <a16:creationId xmlns:a16="http://schemas.microsoft.com/office/drawing/2014/main" id="{72B98DC6-8B2D-405D-913C-8244144466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8920942-23D7-4F47-95D0-1FF381E6AA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AC0C7A-8A58-4393-BC9D-E08203A3BB88}" type="slidenum">
              <a:rPr lang="en-GB" smtClean="0"/>
              <a:t>‹#›</a:t>
            </a:fld>
            <a:endParaRPr lang="en-GB"/>
          </a:p>
        </p:txBody>
      </p:sp>
    </p:spTree>
    <p:extLst>
      <p:ext uri="{BB962C8B-B14F-4D97-AF65-F5344CB8AC3E}">
        <p14:creationId xmlns:p14="http://schemas.microsoft.com/office/powerpoint/2010/main" val="3479924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cinemontage.org/fred-raskin-talks-about-editing-quentin-tarantinos-once-upon-a-time-in-hollywood/" TargetMode="External"/><Relationship Id="rId3" Type="http://schemas.openxmlformats.org/officeDocument/2006/relationships/hyperlink" Target="https://www.britannica.com/biography/Quentin-Tarantino" TargetMode="External"/><Relationship Id="rId7" Type="http://schemas.openxmlformats.org/officeDocument/2006/relationships/hyperlink" Target="https://www.catchplay.com/sg/ed-says/article-3139-ta8d0dr0" TargetMode="External"/><Relationship Id="rId2" Type="http://schemas.openxmlformats.org/officeDocument/2006/relationships/hyperlink" Target="https://www.quora.com/Do-Tarantino-movies-have-messages" TargetMode="External"/><Relationship Id="rId1" Type="http://schemas.openxmlformats.org/officeDocument/2006/relationships/slideLayout" Target="../slideLayouts/slideLayout2.xml"/><Relationship Id="rId6" Type="http://schemas.openxmlformats.org/officeDocument/2006/relationships/hyperlink" Target="https://movies.stackexchange.com/questions/60905/do-all-of-quentin-tarantinos-movies-have-a-common-underlying-theme" TargetMode="External"/><Relationship Id="rId5" Type="http://schemas.openxmlformats.org/officeDocument/2006/relationships/hyperlink" Target="https://en.wikipedia.org/wiki/Quentin_Tarantino" TargetMode="External"/><Relationship Id="rId10" Type="http://schemas.openxmlformats.org/officeDocument/2006/relationships/hyperlink" Target="http://dionsfilmspotlight.blogspot.com/" TargetMode="External"/><Relationship Id="rId4" Type="http://schemas.openxmlformats.org/officeDocument/2006/relationships/hyperlink" Target="https://en.wikipedia.org/wiki/Quentin_Tarantino_filmography" TargetMode="External"/><Relationship Id="rId9" Type="http://schemas.openxmlformats.org/officeDocument/2006/relationships/hyperlink" Target="https://screenrant.com/best-ennio-morricone-music-moments-quentin-tarantino-movies/#:~:text=Tarantino's%20favorite%20composer%20is%20Ennio,classics%20they%20were%20recorded%20for"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3"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5"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7"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9"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1"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3"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5"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7"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9"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1"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6496F07-DE06-4561-ADCF-E92B247DFE4F}"/>
              </a:ext>
            </a:extLst>
          </p:cNvPr>
          <p:cNvSpPr>
            <a:spLocks noGrp="1"/>
          </p:cNvSpPr>
          <p:nvPr>
            <p:ph type="ctrTitle"/>
          </p:nvPr>
        </p:nvSpPr>
        <p:spPr>
          <a:xfrm>
            <a:off x="8842248" y="1481328"/>
            <a:ext cx="2926080" cy="2468880"/>
          </a:xfrm>
        </p:spPr>
        <p:txBody>
          <a:bodyPr>
            <a:normAutofit/>
          </a:bodyPr>
          <a:lstStyle/>
          <a:p>
            <a:pPr algn="l"/>
            <a:r>
              <a:rPr lang="en-GB" sz="4000"/>
              <a:t>Quentin Tarantino</a:t>
            </a:r>
          </a:p>
        </p:txBody>
      </p:sp>
      <p:sp>
        <p:nvSpPr>
          <p:cNvPr id="3" name="Subtitle 2">
            <a:extLst>
              <a:ext uri="{FF2B5EF4-FFF2-40B4-BE49-F238E27FC236}">
                <a16:creationId xmlns:a16="http://schemas.microsoft.com/office/drawing/2014/main" id="{F069A61B-4654-4B9F-87A1-A49AE0D501B6}"/>
              </a:ext>
            </a:extLst>
          </p:cNvPr>
          <p:cNvSpPr>
            <a:spLocks noGrp="1"/>
          </p:cNvSpPr>
          <p:nvPr>
            <p:ph type="subTitle" idx="1"/>
          </p:nvPr>
        </p:nvSpPr>
        <p:spPr>
          <a:xfrm>
            <a:off x="8842248" y="4078224"/>
            <a:ext cx="2926080" cy="1307592"/>
          </a:xfrm>
        </p:spPr>
        <p:txBody>
          <a:bodyPr>
            <a:normAutofit/>
          </a:bodyPr>
          <a:lstStyle/>
          <a:p>
            <a:pPr algn="l"/>
            <a:r>
              <a:rPr lang="en-GB" sz="2000" dirty="0"/>
              <a:t>An American Film </a:t>
            </a:r>
            <a:r>
              <a:rPr lang="en-GB" sz="2000" dirty="0" err="1"/>
              <a:t>Diercetor</a:t>
            </a:r>
            <a:endParaRPr lang="en-GB" sz="2000" dirty="0"/>
          </a:p>
        </p:txBody>
      </p:sp>
      <p:sp>
        <p:nvSpPr>
          <p:cNvPr id="1053"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5"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7" name="Freeform: Shape 1056">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1026" name="Picture 2" descr="Quentin Tarantino - Turner Classic Movies">
            <a:extLst>
              <a:ext uri="{FF2B5EF4-FFF2-40B4-BE49-F238E27FC236}">
                <a16:creationId xmlns:a16="http://schemas.microsoft.com/office/drawing/2014/main" id="{55D601A4-325E-4757-B4EA-C19D566A6F4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406" r="12" b="1"/>
          <a:stretch/>
        </p:blipFill>
        <p:spPr bwMode="auto">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444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7" name="Rectangle 2056">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Rectangle 205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DC7628-6C74-4BDF-8D44-4E7F307A0145}"/>
              </a:ext>
            </a:extLst>
          </p:cNvPr>
          <p:cNvSpPr>
            <a:spLocks noGrp="1"/>
          </p:cNvSpPr>
          <p:nvPr>
            <p:ph type="title"/>
          </p:nvPr>
        </p:nvSpPr>
        <p:spPr>
          <a:xfrm>
            <a:off x="838200" y="585216"/>
            <a:ext cx="10515600" cy="1325563"/>
          </a:xfrm>
        </p:spPr>
        <p:txBody>
          <a:bodyPr>
            <a:normAutofit/>
          </a:bodyPr>
          <a:lstStyle/>
          <a:p>
            <a:r>
              <a:rPr lang="en-GB">
                <a:solidFill>
                  <a:schemeClr val="bg1"/>
                </a:solidFill>
                <a:latin typeface="Arial Black" panose="020B0A04020102020204" pitchFamily="34" charset="0"/>
              </a:rPr>
              <a:t>Mise En Scene</a:t>
            </a:r>
          </a:p>
        </p:txBody>
      </p:sp>
      <p:pic>
        <p:nvPicPr>
          <p:cNvPr id="2050" name="Picture 2">
            <a:extLst>
              <a:ext uri="{FF2B5EF4-FFF2-40B4-BE49-F238E27FC236}">
                <a16:creationId xmlns:a16="http://schemas.microsoft.com/office/drawing/2014/main" id="{B0DFC1A5-EE78-491B-B3BC-7D4D6D2DABD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4160" b="-2"/>
          <a:stretch/>
        </p:blipFill>
        <p:spPr bwMode="auto">
          <a:xfrm>
            <a:off x="841248" y="2516777"/>
            <a:ext cx="6236208" cy="3660185"/>
          </a:xfrm>
          <a:prstGeom prst="rect">
            <a:avLst/>
          </a:prstGeom>
          <a:noFill/>
          <a:extLst>
            <a:ext uri="{909E8E84-426E-40DD-AFC4-6F175D3DCCD1}">
              <a14:hiddenFill xmlns:a14="http://schemas.microsoft.com/office/drawing/2010/main">
                <a:solidFill>
                  <a:srgbClr val="FFFFFF"/>
                </a:solidFill>
              </a14:hiddenFill>
            </a:ext>
          </a:extLst>
        </p:spPr>
      </p:pic>
      <p:sp>
        <p:nvSpPr>
          <p:cNvPr id="2054" name="Content Placeholder 2053">
            <a:extLst>
              <a:ext uri="{FF2B5EF4-FFF2-40B4-BE49-F238E27FC236}">
                <a16:creationId xmlns:a16="http://schemas.microsoft.com/office/drawing/2014/main" id="{78A7FDDF-F90A-09B4-09F0-9E4E76CB9065}"/>
              </a:ext>
            </a:extLst>
          </p:cNvPr>
          <p:cNvSpPr>
            <a:spLocks noGrp="1"/>
          </p:cNvSpPr>
          <p:nvPr>
            <p:ph idx="1"/>
          </p:nvPr>
        </p:nvSpPr>
        <p:spPr>
          <a:xfrm>
            <a:off x="7546848" y="2516777"/>
            <a:ext cx="3803904" cy="3660185"/>
          </a:xfrm>
        </p:spPr>
        <p:txBody>
          <a:bodyPr anchor="ctr">
            <a:normAutofit/>
          </a:bodyPr>
          <a:lstStyle/>
          <a:p>
            <a:r>
              <a:rPr lang="en-US" sz="2200" dirty="0">
                <a:latin typeface="Bradley Hand ITC" panose="03070402050302030203" pitchFamily="66" charset="0"/>
              </a:rPr>
              <a:t>Lots of periodically correct props and costumes have been made and used. This is to make the scene seem like an authentic location.</a:t>
            </a:r>
          </a:p>
          <a:p>
            <a:r>
              <a:rPr lang="en-US" sz="2200" dirty="0">
                <a:latin typeface="Bradley Hand ITC" panose="03070402050302030203" pitchFamily="66" charset="0"/>
              </a:rPr>
              <a:t>For example, in this scene the lighting has been dampened in order to give the impression of candlelight.</a:t>
            </a:r>
          </a:p>
          <a:p>
            <a:endParaRPr lang="en-US" sz="2200" dirty="0">
              <a:latin typeface="Bradley Hand ITC" panose="03070402050302030203" pitchFamily="66" charset="0"/>
            </a:endParaRPr>
          </a:p>
        </p:txBody>
      </p:sp>
    </p:spTree>
    <p:extLst>
      <p:ext uri="{BB962C8B-B14F-4D97-AF65-F5344CB8AC3E}">
        <p14:creationId xmlns:p14="http://schemas.microsoft.com/office/powerpoint/2010/main" val="1244826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B9F2F-2A43-44B5-BCAA-C8F6F09348AA}"/>
              </a:ext>
            </a:extLst>
          </p:cNvPr>
          <p:cNvSpPr>
            <a:spLocks noGrp="1"/>
          </p:cNvSpPr>
          <p:nvPr>
            <p:ph type="title"/>
          </p:nvPr>
        </p:nvSpPr>
        <p:spPr/>
        <p:txBody>
          <a:bodyPr/>
          <a:lstStyle/>
          <a:p>
            <a:r>
              <a:rPr lang="en-GB" dirty="0"/>
              <a:t>sources</a:t>
            </a:r>
          </a:p>
        </p:txBody>
      </p:sp>
      <p:sp>
        <p:nvSpPr>
          <p:cNvPr id="3" name="Content Placeholder 2">
            <a:extLst>
              <a:ext uri="{FF2B5EF4-FFF2-40B4-BE49-F238E27FC236}">
                <a16:creationId xmlns:a16="http://schemas.microsoft.com/office/drawing/2014/main" id="{05C8B077-C01E-4538-9529-5093D7DA2DAE}"/>
              </a:ext>
            </a:extLst>
          </p:cNvPr>
          <p:cNvSpPr>
            <a:spLocks noGrp="1"/>
          </p:cNvSpPr>
          <p:nvPr>
            <p:ph idx="1"/>
          </p:nvPr>
        </p:nvSpPr>
        <p:spPr>
          <a:xfrm>
            <a:off x="134224" y="1375794"/>
            <a:ext cx="11920756" cy="5176008"/>
          </a:xfrm>
        </p:spPr>
        <p:txBody>
          <a:bodyPr>
            <a:normAutofit fontScale="92500" lnSpcReduction="20000"/>
          </a:bodyPr>
          <a:lstStyle/>
          <a:p>
            <a:r>
              <a:rPr lang="en-GB" sz="2400" dirty="0"/>
              <a:t>Messages- </a:t>
            </a:r>
            <a:r>
              <a:rPr lang="en-GB" sz="2400" dirty="0">
                <a:hlinkClick r:id="rId2"/>
              </a:rPr>
              <a:t>https://www.quora.com/Do-Tarantino-movies-have-messages</a:t>
            </a:r>
            <a:endParaRPr lang="en-GB" sz="2400" dirty="0"/>
          </a:p>
          <a:p>
            <a:r>
              <a:rPr lang="en-GB" sz="2400" dirty="0"/>
              <a:t>Biography- </a:t>
            </a:r>
            <a:r>
              <a:rPr lang="en-GB" sz="2400" dirty="0">
                <a:hlinkClick r:id="rId3"/>
              </a:rPr>
              <a:t>https://www.britannica.com/biography/Quentin-Tarantino</a:t>
            </a:r>
            <a:endParaRPr lang="en-GB" sz="2400" dirty="0"/>
          </a:p>
          <a:p>
            <a:r>
              <a:rPr lang="en-GB" sz="2400" dirty="0"/>
              <a:t>Filmography- </a:t>
            </a:r>
            <a:r>
              <a:rPr lang="en-GB" sz="2400" dirty="0">
                <a:hlinkClick r:id="rId4"/>
              </a:rPr>
              <a:t>https://en.wikipedia.org/wiki/Quentin_Tarantino_filmography</a:t>
            </a:r>
            <a:r>
              <a:rPr lang="en-GB" sz="2400" dirty="0"/>
              <a:t> </a:t>
            </a:r>
          </a:p>
          <a:p>
            <a:r>
              <a:rPr lang="en-GB" sz="2400" dirty="0"/>
              <a:t>Genre- </a:t>
            </a:r>
            <a:r>
              <a:rPr lang="en-GB" sz="2400" dirty="0">
                <a:hlinkClick r:id="rId5"/>
              </a:rPr>
              <a:t>https://en.wikipedia.org/wiki/Quentin_Tarantino</a:t>
            </a:r>
            <a:r>
              <a:rPr lang="en-GB" sz="2400" dirty="0"/>
              <a:t> </a:t>
            </a:r>
          </a:p>
          <a:p>
            <a:r>
              <a:rPr lang="en-GB" sz="2400" dirty="0"/>
              <a:t>Narrative themes-</a:t>
            </a:r>
            <a:r>
              <a:rPr lang="en-GB" sz="2400" dirty="0">
                <a:hlinkClick r:id="rId6"/>
              </a:rPr>
              <a:t>https://movies.stackexchange.com/questions/60905/do-all-of-quentin-tarantinos-movies-have-a-common-underlying-theme</a:t>
            </a:r>
            <a:endParaRPr lang="en-GB" sz="2400" dirty="0"/>
          </a:p>
          <a:p>
            <a:r>
              <a:rPr lang="en-GB" dirty="0"/>
              <a:t>Messages- </a:t>
            </a:r>
            <a:r>
              <a:rPr lang="en-GB" dirty="0">
                <a:hlinkClick r:id="rId2"/>
              </a:rPr>
              <a:t>https://www.quora.com/Do-Tarantino-movies-have-messages</a:t>
            </a:r>
            <a:r>
              <a:rPr lang="en-GB" dirty="0"/>
              <a:t> </a:t>
            </a:r>
          </a:p>
          <a:p>
            <a:r>
              <a:rPr lang="en-GB" dirty="0"/>
              <a:t>Cinematography- </a:t>
            </a:r>
            <a:r>
              <a:rPr lang="en-GB" dirty="0">
                <a:hlinkClick r:id="rId7"/>
              </a:rPr>
              <a:t>https://www.catchplay.com/sg/ed-says/article-3139-ta8d0dr0</a:t>
            </a:r>
            <a:r>
              <a:rPr lang="en-GB" dirty="0"/>
              <a:t> </a:t>
            </a:r>
          </a:p>
          <a:p>
            <a:r>
              <a:rPr lang="en-GB" dirty="0"/>
              <a:t>Editing- </a:t>
            </a:r>
            <a:r>
              <a:rPr lang="en-GB" dirty="0">
                <a:hlinkClick r:id="rId8"/>
              </a:rPr>
              <a:t>https://cinemontage.org/fred-raskin-talks-about-editing-quentin-tarantinos-once-upon-a-time-in-hollywood/</a:t>
            </a:r>
            <a:r>
              <a:rPr lang="en-GB" dirty="0"/>
              <a:t> </a:t>
            </a:r>
          </a:p>
          <a:p>
            <a:r>
              <a:rPr lang="en-GB" dirty="0"/>
              <a:t>Soundtrack- </a:t>
            </a:r>
            <a:r>
              <a:rPr lang="en-GB" dirty="0">
                <a:hlinkClick r:id="rId9"/>
              </a:rPr>
              <a:t>https://screenrant.com/best-ennio-morricone-music-moments-quentin-tarantino-movies/#:~:text=Tarantino's%20favorite%20composer%20is%20Ennio,classics%20they%20were%20recorded%20for</a:t>
            </a:r>
            <a:r>
              <a:rPr lang="en-GB" dirty="0"/>
              <a:t>. </a:t>
            </a:r>
          </a:p>
          <a:p>
            <a:r>
              <a:rPr lang="en-GB" dirty="0"/>
              <a:t>Mise En Scene- </a:t>
            </a:r>
            <a:r>
              <a:rPr lang="en-GB" dirty="0">
                <a:hlinkClick r:id="rId10"/>
              </a:rPr>
              <a:t>http://dionsfilmspotlight.blogspot.com/</a:t>
            </a:r>
            <a:r>
              <a:rPr lang="en-GB" dirty="0"/>
              <a:t> </a:t>
            </a:r>
          </a:p>
          <a:p>
            <a:endParaRPr lang="en-GB" dirty="0"/>
          </a:p>
        </p:txBody>
      </p:sp>
    </p:spTree>
    <p:extLst>
      <p:ext uri="{BB962C8B-B14F-4D97-AF65-F5344CB8AC3E}">
        <p14:creationId xmlns:p14="http://schemas.microsoft.com/office/powerpoint/2010/main" val="2488194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1ADAF-6697-498B-99FD-950004DEAFD2}"/>
              </a:ext>
            </a:extLst>
          </p:cNvPr>
          <p:cNvSpPr>
            <a:spLocks noGrp="1"/>
          </p:cNvSpPr>
          <p:nvPr>
            <p:ph type="title"/>
          </p:nvPr>
        </p:nvSpPr>
        <p:spPr>
          <a:xfrm>
            <a:off x="762001" y="803325"/>
            <a:ext cx="5314536" cy="1325563"/>
          </a:xfrm>
        </p:spPr>
        <p:txBody>
          <a:bodyPr>
            <a:normAutofit/>
          </a:bodyPr>
          <a:lstStyle/>
          <a:p>
            <a:r>
              <a:rPr lang="en-GB" dirty="0">
                <a:latin typeface="Arial Black" panose="020B0A04020102020204" pitchFamily="34" charset="0"/>
              </a:rPr>
              <a:t>Biography</a:t>
            </a:r>
          </a:p>
        </p:txBody>
      </p:sp>
      <p:sp>
        <p:nvSpPr>
          <p:cNvPr id="2054" name="Content Placeholder 2053">
            <a:extLst>
              <a:ext uri="{FF2B5EF4-FFF2-40B4-BE49-F238E27FC236}">
                <a16:creationId xmlns:a16="http://schemas.microsoft.com/office/drawing/2014/main" id="{7A8F642C-9C93-9D53-14CF-66A9D0DB8482}"/>
              </a:ext>
            </a:extLst>
          </p:cNvPr>
          <p:cNvSpPr>
            <a:spLocks noGrp="1"/>
          </p:cNvSpPr>
          <p:nvPr>
            <p:ph idx="1"/>
          </p:nvPr>
        </p:nvSpPr>
        <p:spPr>
          <a:xfrm>
            <a:off x="762000" y="2279018"/>
            <a:ext cx="5314543" cy="3375920"/>
          </a:xfrm>
        </p:spPr>
        <p:txBody>
          <a:bodyPr anchor="t">
            <a:normAutofit/>
          </a:bodyPr>
          <a:lstStyle/>
          <a:p>
            <a:r>
              <a:rPr lang="en-US" sz="1800" dirty="0">
                <a:latin typeface="Bradley Hand ITC" panose="03070402050302030203" pitchFamily="66" charset="0"/>
              </a:rPr>
              <a:t>He was born in Knoxville, Tennessee on March 27</a:t>
            </a:r>
            <a:r>
              <a:rPr lang="en-US" sz="1800" baseline="30000" dirty="0">
                <a:latin typeface="Bradley Hand ITC" panose="03070402050302030203" pitchFamily="66" charset="0"/>
              </a:rPr>
              <a:t>th</a:t>
            </a:r>
            <a:r>
              <a:rPr lang="en-US" sz="1800" dirty="0">
                <a:latin typeface="Bradley Hand ITC" panose="03070402050302030203" pitchFamily="66" charset="0"/>
              </a:rPr>
              <a:t> in 1963.</a:t>
            </a:r>
          </a:p>
          <a:p>
            <a:r>
              <a:rPr lang="en-US" sz="1800" dirty="0">
                <a:latin typeface="Bradley Hand ITC" panose="03070402050302030203" pitchFamily="66" charset="0"/>
              </a:rPr>
              <a:t>As of 2022 he is 59 years old.</a:t>
            </a:r>
          </a:p>
          <a:p>
            <a:r>
              <a:rPr lang="en-US" sz="1800" dirty="0">
                <a:latin typeface="Bradley Hand ITC" panose="03070402050302030203" pitchFamily="66" charset="0"/>
              </a:rPr>
              <a:t>He was born into a family of talent as his father was an actor and musician from New York named Tony Tarantino.</a:t>
            </a:r>
          </a:p>
          <a:p>
            <a:r>
              <a:rPr lang="en-US" sz="1800" dirty="0">
                <a:latin typeface="Bradley Hand ITC" panose="03070402050302030203" pitchFamily="66" charset="0"/>
              </a:rPr>
              <a:t>However, his mother was just a nurse and fell pregnant with him at the age of 16 whilst being married to his father however they are believed to of split up shortly after his birth.</a:t>
            </a:r>
          </a:p>
        </p:txBody>
      </p:sp>
      <p:sp>
        <p:nvSpPr>
          <p:cNvPr id="2057" name="Freeform: Shape 2056">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12-Year-Old Quentin Tarantino's First-Ever Screenplay Is Just as Awesome as  You're Thinking">
            <a:extLst>
              <a:ext uri="{FF2B5EF4-FFF2-40B4-BE49-F238E27FC236}">
                <a16:creationId xmlns:a16="http://schemas.microsoft.com/office/drawing/2014/main" id="{0FD9FF1E-F758-4603-9C7E-530744C779F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512" r="23259"/>
          <a:stretch/>
        </p:blipFill>
        <p:spPr bwMode="auto">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6354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1" name="Rectangle 3080">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All Quentin Tarantino Movies List By Their Release Year - In Transit  Broadway">
            <a:extLst>
              <a:ext uri="{FF2B5EF4-FFF2-40B4-BE49-F238E27FC236}">
                <a16:creationId xmlns:a16="http://schemas.microsoft.com/office/drawing/2014/main" id="{373CE014-9665-4938-A392-03524B500B2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59" t="9091" r="26636" b="1"/>
          <a:stretch/>
        </p:blipFill>
        <p:spPr bwMode="auto">
          <a:xfrm>
            <a:off x="3522468" y="10"/>
            <a:ext cx="8669532" cy="6857990"/>
          </a:xfrm>
          <a:prstGeom prst="rect">
            <a:avLst/>
          </a:prstGeom>
          <a:noFill/>
          <a:extLst>
            <a:ext uri="{909E8E84-426E-40DD-AFC4-6F175D3DCCD1}">
              <a14:hiddenFill xmlns:a14="http://schemas.microsoft.com/office/drawing/2010/main">
                <a:solidFill>
                  <a:srgbClr val="FFFFFF"/>
                </a:solidFill>
              </a14:hiddenFill>
            </a:ext>
          </a:extLst>
        </p:spPr>
      </p:pic>
      <p:sp>
        <p:nvSpPr>
          <p:cNvPr id="3086" name="Rectangle 3082">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8730DD9-78C3-4D5E-8D88-8F36B518DCED}"/>
              </a:ext>
            </a:extLst>
          </p:cNvPr>
          <p:cNvSpPr>
            <a:spLocks noGrp="1"/>
          </p:cNvSpPr>
          <p:nvPr>
            <p:ph type="title"/>
          </p:nvPr>
        </p:nvSpPr>
        <p:spPr>
          <a:xfrm>
            <a:off x="371094" y="1161288"/>
            <a:ext cx="3438144" cy="685050"/>
          </a:xfrm>
        </p:spPr>
        <p:txBody>
          <a:bodyPr anchor="b">
            <a:normAutofit/>
          </a:bodyPr>
          <a:lstStyle/>
          <a:p>
            <a:r>
              <a:rPr lang="en-GB" sz="2800" dirty="0">
                <a:latin typeface="Arial Black" panose="020B0A04020102020204" pitchFamily="34" charset="0"/>
              </a:rPr>
              <a:t>Filmography</a:t>
            </a:r>
          </a:p>
        </p:txBody>
      </p:sp>
      <p:sp>
        <p:nvSpPr>
          <p:cNvPr id="3085" name="Rectangle 308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087" name="Rectangle 308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78" name="Content Placeholder 3077">
            <a:extLst>
              <a:ext uri="{FF2B5EF4-FFF2-40B4-BE49-F238E27FC236}">
                <a16:creationId xmlns:a16="http://schemas.microsoft.com/office/drawing/2014/main" id="{43F23FE8-CAA9-7618-1777-F6F02094B8BA}"/>
              </a:ext>
            </a:extLst>
          </p:cNvPr>
          <p:cNvSpPr>
            <a:spLocks noGrp="1"/>
          </p:cNvSpPr>
          <p:nvPr>
            <p:ph idx="1"/>
          </p:nvPr>
        </p:nvSpPr>
        <p:spPr>
          <a:xfrm>
            <a:off x="371094" y="2718054"/>
            <a:ext cx="3438906" cy="3953334"/>
          </a:xfrm>
        </p:spPr>
        <p:txBody>
          <a:bodyPr anchor="t">
            <a:normAutofit fontScale="92500" lnSpcReduction="10000"/>
          </a:bodyPr>
          <a:lstStyle/>
          <a:p>
            <a:r>
              <a:rPr lang="en-US" sz="1700" i="1" dirty="0">
                <a:latin typeface="Bradley Hand ITC" panose="03070402050302030203" pitchFamily="66" charset="0"/>
              </a:rPr>
              <a:t>My Best Friends Birthday (1987)</a:t>
            </a:r>
          </a:p>
          <a:p>
            <a:r>
              <a:rPr lang="en-US" sz="1700" i="1" dirty="0">
                <a:latin typeface="Bradley Hand ITC" panose="03070402050302030203" pitchFamily="66" charset="0"/>
              </a:rPr>
              <a:t>Reservoir Dogs (1992)</a:t>
            </a:r>
          </a:p>
          <a:p>
            <a:r>
              <a:rPr lang="en-US" sz="1700" i="1" dirty="0">
                <a:latin typeface="Bradley Hand ITC" panose="03070402050302030203" pitchFamily="66" charset="0"/>
              </a:rPr>
              <a:t>Pulp Fiction (1994)</a:t>
            </a:r>
          </a:p>
          <a:p>
            <a:r>
              <a:rPr lang="en-US" sz="1700" i="1" dirty="0">
                <a:latin typeface="Bradley Hand ITC" panose="03070402050302030203" pitchFamily="66" charset="0"/>
              </a:rPr>
              <a:t>Jackie Brown (1997)</a:t>
            </a:r>
          </a:p>
          <a:p>
            <a:r>
              <a:rPr lang="en-US" sz="1700" i="1" dirty="0">
                <a:latin typeface="Bradley Hand ITC" panose="03070402050302030203" pitchFamily="66" charset="0"/>
              </a:rPr>
              <a:t>Kill Bill: Volume 1 (2003)</a:t>
            </a:r>
          </a:p>
          <a:p>
            <a:r>
              <a:rPr lang="en-US" sz="1700" i="1" dirty="0">
                <a:latin typeface="Bradley Hand ITC" panose="03070402050302030203" pitchFamily="66" charset="0"/>
              </a:rPr>
              <a:t>Kill Bill: Volume 2 (2004)</a:t>
            </a:r>
          </a:p>
          <a:p>
            <a:r>
              <a:rPr lang="en-US" sz="1700" i="1" dirty="0">
                <a:latin typeface="Bradley Hand ITC" panose="03070402050302030203" pitchFamily="66" charset="0"/>
              </a:rPr>
              <a:t>Grindhouse: Death Proof (2007)</a:t>
            </a:r>
          </a:p>
          <a:p>
            <a:r>
              <a:rPr lang="en-US" sz="1700" i="1" dirty="0">
                <a:latin typeface="Bradley Hand ITC" panose="03070402050302030203" pitchFamily="66" charset="0"/>
              </a:rPr>
              <a:t>Inglorious Bastards (2009)</a:t>
            </a:r>
          </a:p>
          <a:p>
            <a:r>
              <a:rPr lang="en-US" sz="1700" i="1" dirty="0">
                <a:latin typeface="Bradley Hand ITC" panose="03070402050302030203" pitchFamily="66" charset="0"/>
              </a:rPr>
              <a:t>Django Unchained (2012)</a:t>
            </a:r>
          </a:p>
          <a:p>
            <a:r>
              <a:rPr lang="en-US" sz="1700" i="1" dirty="0">
                <a:latin typeface="Bradley Hand ITC" panose="03070402050302030203" pitchFamily="66" charset="0"/>
              </a:rPr>
              <a:t>The Hateful Eight (2015)</a:t>
            </a:r>
          </a:p>
          <a:p>
            <a:r>
              <a:rPr lang="en-US" sz="1700" i="1" dirty="0">
                <a:latin typeface="Bradley Hand ITC" panose="03070402050302030203" pitchFamily="66" charset="0"/>
              </a:rPr>
              <a:t>Once Upon a Time in Hollywood (2019)</a:t>
            </a:r>
          </a:p>
        </p:txBody>
      </p:sp>
    </p:spTree>
    <p:extLst>
      <p:ext uri="{BB962C8B-B14F-4D97-AF65-F5344CB8AC3E}">
        <p14:creationId xmlns:p14="http://schemas.microsoft.com/office/powerpoint/2010/main" val="202202749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5" name="Rectangle 4104">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E5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0DFA2E7-FD96-4EE6-8F1B-91FD6946C5CD}"/>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GB" sz="2600">
                <a:solidFill>
                  <a:srgbClr val="FFFFFF"/>
                </a:solidFill>
              </a:rPr>
              <a:t>Genre </a:t>
            </a:r>
          </a:p>
        </p:txBody>
      </p:sp>
      <p:pic>
        <p:nvPicPr>
          <p:cNvPr id="4098" name="Picture 2" descr="RANKING QUENTIN TARANTINO FILMS BEFORE HE FLOPS">
            <a:extLst>
              <a:ext uri="{FF2B5EF4-FFF2-40B4-BE49-F238E27FC236}">
                <a16:creationId xmlns:a16="http://schemas.microsoft.com/office/drawing/2014/main" id="{1699F07E-FBD2-437E-8AA6-97E19CB6E79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851988" y="221616"/>
            <a:ext cx="7055498" cy="4422109"/>
          </a:xfrm>
          <a:prstGeom prst="rect">
            <a:avLst/>
          </a:prstGeom>
          <a:noFill/>
          <a:extLst>
            <a:ext uri="{909E8E84-426E-40DD-AFC4-6F175D3DCCD1}">
              <a14:hiddenFill xmlns:a14="http://schemas.microsoft.com/office/drawing/2010/main">
                <a:solidFill>
                  <a:srgbClr val="FFFFFF"/>
                </a:solidFill>
              </a14:hiddenFill>
            </a:ext>
          </a:extLst>
        </p:spPr>
      </p:pic>
      <p:sp>
        <p:nvSpPr>
          <p:cNvPr id="4102" name="Content Placeholder 4101">
            <a:extLst>
              <a:ext uri="{FF2B5EF4-FFF2-40B4-BE49-F238E27FC236}">
                <a16:creationId xmlns:a16="http://schemas.microsoft.com/office/drawing/2014/main" id="{D5CB968F-BF32-A846-9A49-534400275D27}"/>
              </a:ext>
            </a:extLst>
          </p:cNvPr>
          <p:cNvSpPr>
            <a:spLocks noGrp="1"/>
          </p:cNvSpPr>
          <p:nvPr>
            <p:ph idx="1"/>
          </p:nvPr>
        </p:nvSpPr>
        <p:spPr>
          <a:xfrm>
            <a:off x="4038600" y="4884873"/>
            <a:ext cx="7188199" cy="1292090"/>
          </a:xfrm>
        </p:spPr>
        <p:txBody>
          <a:bodyPr>
            <a:normAutofit/>
          </a:bodyPr>
          <a:lstStyle/>
          <a:p>
            <a:r>
              <a:rPr lang="en-US" sz="1800" dirty="0">
                <a:latin typeface="Bradley Hand ITC" panose="03070402050302030203" pitchFamily="66" charset="0"/>
              </a:rPr>
              <a:t>Action</a:t>
            </a:r>
          </a:p>
          <a:p>
            <a:r>
              <a:rPr lang="en-US" sz="1800" dirty="0">
                <a:latin typeface="Bradley Hand ITC" panose="03070402050302030203" pitchFamily="66" charset="0"/>
              </a:rPr>
              <a:t>Crime fantasies </a:t>
            </a:r>
          </a:p>
          <a:p>
            <a:r>
              <a:rPr lang="en-US" sz="1800" dirty="0">
                <a:latin typeface="Bradley Hand ITC" panose="03070402050302030203" pitchFamily="66" charset="0"/>
              </a:rPr>
              <a:t>Dark Comedies</a:t>
            </a:r>
          </a:p>
          <a:p>
            <a:endParaRPr lang="en-US" sz="1800" dirty="0"/>
          </a:p>
        </p:txBody>
      </p:sp>
    </p:spTree>
    <p:extLst>
      <p:ext uri="{BB962C8B-B14F-4D97-AF65-F5344CB8AC3E}">
        <p14:creationId xmlns:p14="http://schemas.microsoft.com/office/powerpoint/2010/main" val="2526931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1032">
            <a:extLst>
              <a:ext uri="{FF2B5EF4-FFF2-40B4-BE49-F238E27FC236}">
                <a16:creationId xmlns:a16="http://schemas.microsoft.com/office/drawing/2014/main" id="{6EBF06A5-4173-45DE-87B1-0791E098A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What Happened After INGLOURIOUS BASTERDS! - YouTube">
            <a:extLst>
              <a:ext uri="{FF2B5EF4-FFF2-40B4-BE49-F238E27FC236}">
                <a16:creationId xmlns:a16="http://schemas.microsoft.com/office/drawing/2014/main" id="{03A911DD-22FF-49BF-A59D-D642818678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2152"/>
          <a:stretch/>
        </p:blipFill>
        <p:spPr bwMode="auto">
          <a:xfrm>
            <a:off x="5511589" y="523804"/>
            <a:ext cx="6680411" cy="5696039"/>
          </a:xfrm>
          <a:custGeom>
            <a:avLst/>
            <a:gdLst/>
            <a:ahLst/>
            <a:cxnLst/>
            <a:rect l="l" t="t" r="r" b="b"/>
            <a:pathLst>
              <a:path w="6680411" h="5696039">
                <a:moveTo>
                  <a:pt x="3592766" y="0"/>
                </a:moveTo>
                <a:lnTo>
                  <a:pt x="4718262" y="0"/>
                </a:lnTo>
                <a:lnTo>
                  <a:pt x="4718262" y="2"/>
                </a:lnTo>
                <a:lnTo>
                  <a:pt x="6680411" y="2"/>
                </a:lnTo>
                <a:lnTo>
                  <a:pt x="6680411" y="5696022"/>
                </a:lnTo>
                <a:lnTo>
                  <a:pt x="3888773" y="5696022"/>
                </a:lnTo>
                <a:lnTo>
                  <a:pt x="3888773" y="5696039"/>
                </a:lnTo>
                <a:lnTo>
                  <a:pt x="0" y="5696039"/>
                </a:lnTo>
                <a:lnTo>
                  <a:pt x="2763278" y="19"/>
                </a:lnTo>
                <a:lnTo>
                  <a:pt x="3447183" y="19"/>
                </a:lnTo>
                <a:lnTo>
                  <a:pt x="3447183" y="2"/>
                </a:lnTo>
                <a:lnTo>
                  <a:pt x="3592765" y="2"/>
                </a:lnTo>
                <a:close/>
              </a:path>
            </a:pathLst>
          </a:custGeom>
          <a:noFill/>
          <a:extLst>
            <a:ext uri="{909E8E84-426E-40DD-AFC4-6F175D3DCCD1}">
              <a14:hiddenFill xmlns:a14="http://schemas.microsoft.com/office/drawing/2010/main">
                <a:solidFill>
                  <a:srgbClr val="FFFFFF"/>
                </a:solidFill>
              </a14:hiddenFill>
            </a:ext>
          </a:extLst>
        </p:spPr>
      </p:pic>
      <p:sp>
        <p:nvSpPr>
          <p:cNvPr id="1035" name="Freeform: Shape 1034">
            <a:extLst>
              <a:ext uri="{FF2B5EF4-FFF2-40B4-BE49-F238E27FC236}">
                <a16:creationId xmlns:a16="http://schemas.microsoft.com/office/drawing/2014/main" id="{206E9F47-DC46-4A02-B5DB-26B56C39C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23805"/>
            <a:ext cx="7800441" cy="5696020"/>
          </a:xfrm>
          <a:custGeom>
            <a:avLst/>
            <a:gdLst>
              <a:gd name="connsiteX0" fmla="*/ 0 w 7800441"/>
              <a:gd name="connsiteY0" fmla="*/ 0 h 5696020"/>
              <a:gd name="connsiteX1" fmla="*/ 7800441 w 7800441"/>
              <a:gd name="connsiteY1" fmla="*/ 0 h 5696020"/>
              <a:gd name="connsiteX2" fmla="*/ 5037161 w 7800441"/>
              <a:gd name="connsiteY2" fmla="*/ 5696020 h 5696020"/>
              <a:gd name="connsiteX3" fmla="*/ 0 w 7800441"/>
              <a:gd name="connsiteY3" fmla="*/ 5696020 h 5696020"/>
            </a:gdLst>
            <a:ahLst/>
            <a:cxnLst>
              <a:cxn ang="0">
                <a:pos x="connsiteX0" y="connsiteY0"/>
              </a:cxn>
              <a:cxn ang="0">
                <a:pos x="connsiteX1" y="connsiteY1"/>
              </a:cxn>
              <a:cxn ang="0">
                <a:pos x="connsiteX2" y="connsiteY2"/>
              </a:cxn>
              <a:cxn ang="0">
                <a:pos x="connsiteX3" y="connsiteY3"/>
              </a:cxn>
            </a:cxnLst>
            <a:rect l="l" t="t" r="r" b="b"/>
            <a:pathLst>
              <a:path w="7800441" h="5696020">
                <a:moveTo>
                  <a:pt x="0" y="0"/>
                </a:moveTo>
                <a:lnTo>
                  <a:pt x="7800441" y="0"/>
                </a:lnTo>
                <a:lnTo>
                  <a:pt x="5037161" y="5696020"/>
                </a:lnTo>
                <a:lnTo>
                  <a:pt x="0" y="569602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lumMod val="95000"/>
                </a:schemeClr>
              </a:solidFill>
            </a:endParaRPr>
          </a:p>
        </p:txBody>
      </p:sp>
      <p:sp>
        <p:nvSpPr>
          <p:cNvPr id="2" name="Title 1">
            <a:extLst>
              <a:ext uri="{FF2B5EF4-FFF2-40B4-BE49-F238E27FC236}">
                <a16:creationId xmlns:a16="http://schemas.microsoft.com/office/drawing/2014/main" id="{B7067A02-DF3B-4C42-BDE6-25C8EB8E7373}"/>
              </a:ext>
            </a:extLst>
          </p:cNvPr>
          <p:cNvSpPr>
            <a:spLocks noGrp="1"/>
          </p:cNvSpPr>
          <p:nvPr>
            <p:ph type="title"/>
          </p:nvPr>
        </p:nvSpPr>
        <p:spPr>
          <a:xfrm>
            <a:off x="841247" y="914400"/>
            <a:ext cx="5111877" cy="1095375"/>
          </a:xfrm>
        </p:spPr>
        <p:txBody>
          <a:bodyPr anchor="ctr">
            <a:normAutofit fontScale="90000"/>
          </a:bodyPr>
          <a:lstStyle/>
          <a:p>
            <a:r>
              <a:rPr lang="en-GB" dirty="0">
                <a:solidFill>
                  <a:srgbClr val="FFFFFF"/>
                </a:solidFill>
                <a:latin typeface="Arial Black" panose="020B0A04020102020204" pitchFamily="34" charset="0"/>
              </a:rPr>
              <a:t>Narrative themes</a:t>
            </a:r>
          </a:p>
        </p:txBody>
      </p:sp>
      <p:sp>
        <p:nvSpPr>
          <p:cNvPr id="3" name="Content Placeholder 2">
            <a:extLst>
              <a:ext uri="{FF2B5EF4-FFF2-40B4-BE49-F238E27FC236}">
                <a16:creationId xmlns:a16="http://schemas.microsoft.com/office/drawing/2014/main" id="{60EC29AD-8A22-4D93-8A8C-964AE76C812F}"/>
              </a:ext>
            </a:extLst>
          </p:cNvPr>
          <p:cNvSpPr>
            <a:spLocks noGrp="1"/>
          </p:cNvSpPr>
          <p:nvPr>
            <p:ph idx="1"/>
          </p:nvPr>
        </p:nvSpPr>
        <p:spPr>
          <a:xfrm>
            <a:off x="841248" y="2333625"/>
            <a:ext cx="4378452" cy="3543300"/>
          </a:xfrm>
        </p:spPr>
        <p:txBody>
          <a:bodyPr anchor="t">
            <a:normAutofit/>
          </a:bodyPr>
          <a:lstStyle/>
          <a:p>
            <a:r>
              <a:rPr lang="en-GB" sz="2000" dirty="0">
                <a:solidFill>
                  <a:srgbClr val="FFFFFF"/>
                </a:solidFill>
                <a:latin typeface="Bradley Hand ITC" panose="03070402050302030203" pitchFamily="66" charset="0"/>
              </a:rPr>
              <a:t>Revenge</a:t>
            </a:r>
          </a:p>
          <a:p>
            <a:r>
              <a:rPr lang="en-GB" sz="2000" dirty="0">
                <a:solidFill>
                  <a:srgbClr val="FFFFFF"/>
                </a:solidFill>
                <a:latin typeface="Bradley Hand ITC" panose="03070402050302030203" pitchFamily="66" charset="0"/>
              </a:rPr>
              <a:t>Deception</a:t>
            </a:r>
          </a:p>
          <a:p>
            <a:r>
              <a:rPr lang="en-GB" sz="2000" dirty="0">
                <a:solidFill>
                  <a:srgbClr val="FFFFFF"/>
                </a:solidFill>
                <a:latin typeface="Bradley Hand ITC" panose="03070402050302030203" pitchFamily="66" charset="0"/>
              </a:rPr>
              <a:t>Redemption</a:t>
            </a:r>
          </a:p>
          <a:p>
            <a:endParaRPr lang="en-GB" sz="2000" dirty="0">
              <a:solidFill>
                <a:srgbClr val="FFFFFF"/>
              </a:solidFill>
            </a:endParaRPr>
          </a:p>
          <a:p>
            <a:endParaRPr lang="en-GB" sz="2000" dirty="0">
              <a:solidFill>
                <a:srgbClr val="FFFFFF"/>
              </a:solidFill>
            </a:endParaRPr>
          </a:p>
        </p:txBody>
      </p:sp>
    </p:spTree>
    <p:extLst>
      <p:ext uri="{BB962C8B-B14F-4D97-AF65-F5344CB8AC3E}">
        <p14:creationId xmlns:p14="http://schemas.microsoft.com/office/powerpoint/2010/main" val="6949146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734F4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80D4A51-2929-4090-99E2-DBF1D73A93F0}"/>
              </a:ext>
            </a:extLst>
          </p:cNvPr>
          <p:cNvSpPr>
            <a:spLocks noGrp="1"/>
          </p:cNvSpPr>
          <p:nvPr>
            <p:ph type="title"/>
          </p:nvPr>
        </p:nvSpPr>
        <p:spPr>
          <a:xfrm>
            <a:off x="524256" y="4767072"/>
            <a:ext cx="6594189" cy="1625210"/>
          </a:xfrm>
        </p:spPr>
        <p:txBody>
          <a:bodyPr>
            <a:normAutofit/>
          </a:bodyPr>
          <a:lstStyle/>
          <a:p>
            <a:pPr algn="r"/>
            <a:r>
              <a:rPr lang="en-GB">
                <a:solidFill>
                  <a:srgbClr val="FFFFFF"/>
                </a:solidFill>
                <a:latin typeface="Arial Black" panose="020B0A04020102020204" pitchFamily="34" charset="0"/>
              </a:rPr>
              <a:t>Message and values </a:t>
            </a:r>
          </a:p>
        </p:txBody>
      </p:sp>
      <p:pic>
        <p:nvPicPr>
          <p:cNvPr id="4" name="Picture 3">
            <a:extLst>
              <a:ext uri="{FF2B5EF4-FFF2-40B4-BE49-F238E27FC236}">
                <a16:creationId xmlns:a16="http://schemas.microsoft.com/office/drawing/2014/main" id="{FA2DA5AA-57E0-41EF-8044-D2D1FB2A01C7}"/>
              </a:ext>
            </a:extLst>
          </p:cNvPr>
          <p:cNvPicPr>
            <a:picLocks noChangeAspect="1"/>
          </p:cNvPicPr>
          <p:nvPr/>
        </p:nvPicPr>
        <p:blipFill rotWithShape="1">
          <a:blip r:embed="rId2"/>
          <a:srcRect t="7542" b="5170"/>
          <a:stretch/>
        </p:blipFill>
        <p:spPr>
          <a:xfrm>
            <a:off x="327547" y="321733"/>
            <a:ext cx="7058306" cy="4107392"/>
          </a:xfrm>
          <a:prstGeom prst="rect">
            <a:avLst/>
          </a:prstGeom>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54A8E5C-32C4-4268-801F-0FE28753841A}"/>
              </a:ext>
            </a:extLst>
          </p:cNvPr>
          <p:cNvSpPr>
            <a:spLocks noGrp="1"/>
          </p:cNvSpPr>
          <p:nvPr>
            <p:ph idx="1"/>
          </p:nvPr>
        </p:nvSpPr>
        <p:spPr>
          <a:xfrm>
            <a:off x="8029319" y="917725"/>
            <a:ext cx="3424739" cy="4852362"/>
          </a:xfrm>
        </p:spPr>
        <p:txBody>
          <a:bodyPr anchor="ctr">
            <a:normAutofit/>
          </a:bodyPr>
          <a:lstStyle/>
          <a:p>
            <a:r>
              <a:rPr lang="en-GB" sz="2000" dirty="0">
                <a:solidFill>
                  <a:srgbClr val="FFFFFF"/>
                </a:solidFill>
                <a:latin typeface="Bradley Hand ITC" panose="03070402050302030203" pitchFamily="66" charset="0"/>
              </a:rPr>
              <a:t>All humans are inheritably violent and lawless with us being capable of many bad things if pushed far enough.</a:t>
            </a:r>
          </a:p>
        </p:txBody>
      </p:sp>
    </p:spTree>
    <p:extLst>
      <p:ext uri="{BB962C8B-B14F-4D97-AF65-F5344CB8AC3E}">
        <p14:creationId xmlns:p14="http://schemas.microsoft.com/office/powerpoint/2010/main" val="2046364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7" name="Rectangle 205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47516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738D0D26-C339-4D5E-AAFF-FC43744701EC}"/>
              </a:ext>
            </a:extLst>
          </p:cNvPr>
          <p:cNvSpPr>
            <a:spLocks noGrp="1"/>
          </p:cNvSpPr>
          <p:nvPr>
            <p:ph type="title"/>
          </p:nvPr>
        </p:nvSpPr>
        <p:spPr>
          <a:xfrm>
            <a:off x="777240" y="694944"/>
            <a:ext cx="6610388" cy="1042416"/>
          </a:xfrm>
        </p:spPr>
        <p:txBody>
          <a:bodyPr>
            <a:normAutofit/>
          </a:bodyPr>
          <a:lstStyle/>
          <a:p>
            <a:r>
              <a:rPr lang="en-GB" sz="4200">
                <a:solidFill>
                  <a:srgbClr val="FFFFFF"/>
                </a:solidFill>
                <a:latin typeface="Arial Black" panose="020B0A04020102020204" pitchFamily="34" charset="0"/>
              </a:rPr>
              <a:t>Cinematography</a:t>
            </a:r>
          </a:p>
        </p:txBody>
      </p:sp>
      <p:sp>
        <p:nvSpPr>
          <p:cNvPr id="2071" name="Rectangle 2058">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rgbClr val="6066AC">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72" name="Rectangle 206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73" name="Rectangle 2062">
            <a:extLst>
              <a:ext uri="{FF2B5EF4-FFF2-40B4-BE49-F238E27FC236}">
                <a16:creationId xmlns:a16="http://schemas.microsoft.com/office/drawing/2014/main" id="{33A87B69-D1B1-4DA7-B224-F220FC523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6066AC">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050" name="Picture 2" descr="Breaking Down Quentin Tarantino's Iconic Trunk Shot">
            <a:extLst>
              <a:ext uri="{FF2B5EF4-FFF2-40B4-BE49-F238E27FC236}">
                <a16:creationId xmlns:a16="http://schemas.microsoft.com/office/drawing/2014/main" id="{18C8D643-9AA5-4C35-A4A8-7747184CC30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0142" y="2361534"/>
            <a:ext cx="6795370" cy="3805407"/>
          </a:xfrm>
          <a:prstGeom prst="rect">
            <a:avLst/>
          </a:prstGeom>
          <a:noFill/>
          <a:extLst>
            <a:ext uri="{909E8E84-426E-40DD-AFC4-6F175D3DCCD1}">
              <a14:hiddenFill xmlns:a14="http://schemas.microsoft.com/office/drawing/2010/main">
                <a:solidFill>
                  <a:srgbClr val="FFFFFF"/>
                </a:solidFill>
              </a14:hiddenFill>
            </a:ext>
          </a:extLst>
        </p:spPr>
      </p:pic>
      <p:sp>
        <p:nvSpPr>
          <p:cNvPr id="2074" name="Rectangle 206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4" name="Content Placeholder 2053">
            <a:extLst>
              <a:ext uri="{FF2B5EF4-FFF2-40B4-BE49-F238E27FC236}">
                <a16:creationId xmlns:a16="http://schemas.microsoft.com/office/drawing/2014/main" id="{FF9D657C-AD5D-E035-E3E9-73A85CEAF3E1}"/>
              </a:ext>
            </a:extLst>
          </p:cNvPr>
          <p:cNvSpPr>
            <a:spLocks noGrp="1"/>
          </p:cNvSpPr>
          <p:nvPr>
            <p:ph idx="1"/>
          </p:nvPr>
        </p:nvSpPr>
        <p:spPr>
          <a:xfrm>
            <a:off x="8109311" y="2393792"/>
            <a:ext cx="3360212" cy="3740893"/>
          </a:xfrm>
        </p:spPr>
        <p:txBody>
          <a:bodyPr anchor="ctr">
            <a:normAutofit/>
          </a:bodyPr>
          <a:lstStyle/>
          <a:p>
            <a:r>
              <a:rPr lang="en-US" sz="1800" dirty="0">
                <a:latin typeface="Bradley Hand ITC" panose="03070402050302030203" pitchFamily="66" charset="0"/>
              </a:rPr>
              <a:t>The trunk &amp; hood POV</a:t>
            </a:r>
          </a:p>
          <a:p>
            <a:r>
              <a:rPr lang="en-US" sz="1800" dirty="0">
                <a:latin typeface="Bradley Hand ITC" panose="03070402050302030203" pitchFamily="66" charset="0"/>
              </a:rPr>
              <a:t>The corpse POV</a:t>
            </a:r>
          </a:p>
          <a:p>
            <a:r>
              <a:rPr lang="en-US" sz="1800" dirty="0">
                <a:latin typeface="Bradley Hand ITC" panose="03070402050302030203" pitchFamily="66" charset="0"/>
              </a:rPr>
              <a:t>The 360 shot</a:t>
            </a:r>
          </a:p>
          <a:p>
            <a:r>
              <a:rPr lang="en-US" sz="1800" dirty="0">
                <a:latin typeface="Bradley Hand ITC" panose="03070402050302030203" pitchFamily="66" charset="0"/>
              </a:rPr>
              <a:t>God’s eye POV </a:t>
            </a:r>
          </a:p>
          <a:p>
            <a:r>
              <a:rPr lang="en-US" sz="1800" dirty="0">
                <a:latin typeface="Bradley Hand ITC" panose="03070402050302030203" pitchFamily="66" charset="0"/>
              </a:rPr>
              <a:t>He frequently makes use of black and white within certain scenes.</a:t>
            </a:r>
          </a:p>
          <a:p>
            <a:endParaRPr lang="en-US" sz="1800" dirty="0"/>
          </a:p>
        </p:txBody>
      </p:sp>
    </p:spTree>
    <p:extLst>
      <p:ext uri="{BB962C8B-B14F-4D97-AF65-F5344CB8AC3E}">
        <p14:creationId xmlns:p14="http://schemas.microsoft.com/office/powerpoint/2010/main" val="2273918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12">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4A68E21-841B-43AC-9AAB-191A5C022EC7}"/>
              </a:ext>
            </a:extLst>
          </p:cNvPr>
          <p:cNvSpPr>
            <a:spLocks noGrp="1"/>
          </p:cNvSpPr>
          <p:nvPr>
            <p:ph type="title"/>
          </p:nvPr>
        </p:nvSpPr>
        <p:spPr>
          <a:xfrm>
            <a:off x="767290" y="1030286"/>
            <a:ext cx="4153626" cy="2174091"/>
          </a:xfrm>
        </p:spPr>
        <p:txBody>
          <a:bodyPr anchor="b">
            <a:normAutofit/>
          </a:bodyPr>
          <a:lstStyle/>
          <a:p>
            <a:r>
              <a:rPr lang="en-GB" sz="4800" dirty="0">
                <a:solidFill>
                  <a:schemeClr val="bg1"/>
                </a:solidFill>
                <a:latin typeface="Arial Black" panose="020B0A04020102020204" pitchFamily="34" charset="0"/>
              </a:rPr>
              <a:t>Editing</a:t>
            </a:r>
          </a:p>
        </p:txBody>
      </p:sp>
      <p:grpSp>
        <p:nvGrpSpPr>
          <p:cNvPr id="23" name="Group 14">
            <a:extLst>
              <a:ext uri="{FF2B5EF4-FFF2-40B4-BE49-F238E27FC236}">
                <a16:creationId xmlns:a16="http://schemas.microsoft.com/office/drawing/2014/main" id="{C9888C69-11CC-40BA-BABF-F9B7E11C915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0080" y="640080"/>
            <a:ext cx="1128382" cy="847206"/>
            <a:chOff x="5307830" y="325570"/>
            <a:chExt cx="1128382" cy="847206"/>
          </a:xfrm>
        </p:grpSpPr>
        <p:sp>
          <p:nvSpPr>
            <p:cNvPr id="16" name="Freeform 5">
              <a:extLst>
                <a:ext uri="{FF2B5EF4-FFF2-40B4-BE49-F238E27FC236}">
                  <a16:creationId xmlns:a16="http://schemas.microsoft.com/office/drawing/2014/main" id="{737D08C8-52AD-4B7E-A217-E28E1AF008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24" name="Freeform 5">
              <a:extLst>
                <a:ext uri="{FF2B5EF4-FFF2-40B4-BE49-F238E27FC236}">
                  <a16:creationId xmlns:a16="http://schemas.microsoft.com/office/drawing/2014/main" id="{0ED11528-93DA-433F-9B3C-21106EFDBB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5" name="Content Placeholder 7">
            <a:extLst>
              <a:ext uri="{FF2B5EF4-FFF2-40B4-BE49-F238E27FC236}">
                <a16:creationId xmlns:a16="http://schemas.microsoft.com/office/drawing/2014/main" id="{63D31511-94A6-1F76-544E-E9368CF3C401}"/>
              </a:ext>
            </a:extLst>
          </p:cNvPr>
          <p:cNvSpPr>
            <a:spLocks noGrp="1"/>
          </p:cNvSpPr>
          <p:nvPr>
            <p:ph idx="1"/>
          </p:nvPr>
        </p:nvSpPr>
        <p:spPr>
          <a:xfrm>
            <a:off x="767290" y="3428999"/>
            <a:ext cx="4075054" cy="2398715"/>
          </a:xfrm>
        </p:spPr>
        <p:txBody>
          <a:bodyPr anchor="t">
            <a:normAutofit fontScale="92500" lnSpcReduction="20000"/>
          </a:bodyPr>
          <a:lstStyle/>
          <a:p>
            <a:r>
              <a:rPr lang="en-US" sz="2000" dirty="0">
                <a:solidFill>
                  <a:schemeClr val="bg1"/>
                </a:solidFill>
                <a:latin typeface="Bradley Hand ITC" panose="03070402050302030203" pitchFamily="66" charset="0"/>
              </a:rPr>
              <a:t>Opening Definitions</a:t>
            </a:r>
          </a:p>
          <a:p>
            <a:r>
              <a:rPr lang="en-US" sz="2000" dirty="0">
                <a:solidFill>
                  <a:schemeClr val="bg1"/>
                </a:solidFill>
                <a:latin typeface="Bradley Hand ITC" panose="03070402050302030203" pitchFamily="66" charset="0"/>
              </a:rPr>
              <a:t>The films are usually separated into segments called “acts”</a:t>
            </a:r>
          </a:p>
          <a:p>
            <a:r>
              <a:rPr lang="en-US" sz="2000" dirty="0">
                <a:solidFill>
                  <a:schemeClr val="bg1"/>
                </a:solidFill>
                <a:latin typeface="Bradley Hand ITC" panose="03070402050302030203" pitchFamily="66" charset="0"/>
              </a:rPr>
              <a:t>During production he doesn’t enter the editing room as he doesn’t want to see any edited footage until everything is filmed even though he is involved with every part of his films creative process.</a:t>
            </a:r>
          </a:p>
        </p:txBody>
      </p:sp>
      <p:pic>
        <p:nvPicPr>
          <p:cNvPr id="4" name="Content Placeholder 3">
            <a:extLst>
              <a:ext uri="{FF2B5EF4-FFF2-40B4-BE49-F238E27FC236}">
                <a16:creationId xmlns:a16="http://schemas.microsoft.com/office/drawing/2014/main" id="{33C11F02-4E60-4E13-8056-82B7CB56EB43}"/>
              </a:ext>
            </a:extLst>
          </p:cNvPr>
          <p:cNvPicPr>
            <a:picLocks noChangeAspect="1"/>
          </p:cNvPicPr>
          <p:nvPr/>
        </p:nvPicPr>
        <p:blipFill>
          <a:blip r:embed="rId2"/>
          <a:stretch>
            <a:fillRect/>
          </a:stretch>
        </p:blipFill>
        <p:spPr>
          <a:xfrm>
            <a:off x="6207163" y="1775535"/>
            <a:ext cx="5904413" cy="3306471"/>
          </a:xfrm>
          <a:prstGeom prst="rect">
            <a:avLst/>
          </a:prstGeom>
        </p:spPr>
      </p:pic>
    </p:spTree>
    <p:extLst>
      <p:ext uri="{BB962C8B-B14F-4D97-AF65-F5344CB8AC3E}">
        <p14:creationId xmlns:p14="http://schemas.microsoft.com/office/powerpoint/2010/main" val="2538330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0" name="Rectangle 1030">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3CD6B3-112A-4C2C-9E85-162AE3FA0107}"/>
              </a:ext>
            </a:extLst>
          </p:cNvPr>
          <p:cNvSpPr>
            <a:spLocks noGrp="1"/>
          </p:cNvSpPr>
          <p:nvPr>
            <p:ph type="title"/>
          </p:nvPr>
        </p:nvSpPr>
        <p:spPr>
          <a:xfrm>
            <a:off x="838200" y="1641752"/>
            <a:ext cx="4391024" cy="1323439"/>
          </a:xfrm>
        </p:spPr>
        <p:txBody>
          <a:bodyPr anchor="t">
            <a:normAutofit/>
          </a:bodyPr>
          <a:lstStyle/>
          <a:p>
            <a:r>
              <a:rPr lang="en-GB" sz="4000">
                <a:solidFill>
                  <a:schemeClr val="bg1"/>
                </a:solidFill>
                <a:latin typeface="Arial Black" panose="020B0A04020102020204" pitchFamily="34" charset="0"/>
              </a:rPr>
              <a:t>Soundtrack</a:t>
            </a:r>
          </a:p>
        </p:txBody>
      </p:sp>
      <p:sp>
        <p:nvSpPr>
          <p:cNvPr id="3" name="Content Placeholder 2">
            <a:extLst>
              <a:ext uri="{FF2B5EF4-FFF2-40B4-BE49-F238E27FC236}">
                <a16:creationId xmlns:a16="http://schemas.microsoft.com/office/drawing/2014/main" id="{F2647A67-3D5B-4525-9B47-AFA775818408}"/>
              </a:ext>
            </a:extLst>
          </p:cNvPr>
          <p:cNvSpPr>
            <a:spLocks noGrp="1"/>
          </p:cNvSpPr>
          <p:nvPr>
            <p:ph idx="1"/>
          </p:nvPr>
        </p:nvSpPr>
        <p:spPr>
          <a:xfrm>
            <a:off x="651587" y="2800366"/>
            <a:ext cx="4518731" cy="3096581"/>
          </a:xfrm>
        </p:spPr>
        <p:txBody>
          <a:bodyPr>
            <a:normAutofit lnSpcReduction="10000"/>
          </a:bodyPr>
          <a:lstStyle/>
          <a:p>
            <a:r>
              <a:rPr lang="en-GB" sz="2400" dirty="0">
                <a:solidFill>
                  <a:schemeClr val="bg1">
                    <a:alpha val="80000"/>
                  </a:schemeClr>
                </a:solidFill>
                <a:latin typeface="Bradley Hand ITC" panose="03070402050302030203" pitchFamily="66" charset="0"/>
              </a:rPr>
              <a:t>Many of Tarantino's films include needle drops and songs that were popular at the time the film was set. </a:t>
            </a:r>
          </a:p>
          <a:p>
            <a:r>
              <a:rPr lang="en-GB" sz="2400" dirty="0">
                <a:solidFill>
                  <a:schemeClr val="bg1">
                    <a:alpha val="80000"/>
                  </a:schemeClr>
                </a:solidFill>
                <a:latin typeface="Bradley Hand ITC" panose="03070402050302030203" pitchFamily="66" charset="0"/>
              </a:rPr>
              <a:t>An example of this is the dance scene from Pulp Fiction.</a:t>
            </a:r>
          </a:p>
          <a:p>
            <a:r>
              <a:rPr lang="en-GB" sz="2400" dirty="0">
                <a:solidFill>
                  <a:schemeClr val="bg1">
                    <a:alpha val="80000"/>
                  </a:schemeClr>
                </a:solidFill>
                <a:latin typeface="Bradley Hand ITC" panose="03070402050302030203" pitchFamily="66" charset="0"/>
              </a:rPr>
              <a:t>If the music is original, Tarantino will collaborate with </a:t>
            </a:r>
            <a:r>
              <a:rPr lang="en-GB" sz="2400" dirty="0" err="1">
                <a:solidFill>
                  <a:schemeClr val="bg1">
                    <a:alpha val="80000"/>
                  </a:schemeClr>
                </a:solidFill>
                <a:latin typeface="Bradley Hand ITC" panose="03070402050302030203" pitchFamily="66" charset="0"/>
              </a:rPr>
              <a:t>Enino</a:t>
            </a:r>
            <a:r>
              <a:rPr lang="en-GB" sz="2400" dirty="0">
                <a:solidFill>
                  <a:schemeClr val="bg1">
                    <a:alpha val="80000"/>
                  </a:schemeClr>
                </a:solidFill>
                <a:latin typeface="Bradley Hand ITC" panose="03070402050302030203" pitchFamily="66" charset="0"/>
              </a:rPr>
              <a:t> Morricone</a:t>
            </a:r>
          </a:p>
        </p:txBody>
      </p:sp>
      <p:grpSp>
        <p:nvGrpSpPr>
          <p:cNvPr id="1041" name="Group 1032">
            <a:extLst>
              <a:ext uri="{FF2B5EF4-FFF2-40B4-BE49-F238E27FC236}">
                <a16:creationId xmlns:a16="http://schemas.microsoft.com/office/drawing/2014/main" id="{D44E3F87-3D58-4B03-86B2-15A5C5B9C9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96000" y="841376"/>
            <a:ext cx="5260976" cy="4707593"/>
            <a:chOff x="6096000" y="841376"/>
            <a:chExt cx="5260976" cy="4707593"/>
          </a:xfrm>
          <a:effectLst>
            <a:outerShdw blurRad="381000" dist="152400" dir="5400000" algn="ctr" rotWithShape="0">
              <a:srgbClr val="000000">
                <a:alpha val="10000"/>
              </a:srgbClr>
            </a:outerShdw>
          </a:effectLst>
        </p:grpSpPr>
        <p:grpSp>
          <p:nvGrpSpPr>
            <p:cNvPr id="1034" name="Group 1033">
              <a:extLst>
                <a:ext uri="{FF2B5EF4-FFF2-40B4-BE49-F238E27FC236}">
                  <a16:creationId xmlns:a16="http://schemas.microsoft.com/office/drawing/2014/main" id="{B4D09509-F6FC-47A6-B196-CCCFD8E8305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096001" y="841376"/>
              <a:ext cx="5260975" cy="4707593"/>
              <a:chOff x="6096001" y="841376"/>
              <a:chExt cx="5260975" cy="4707593"/>
            </a:xfrm>
          </p:grpSpPr>
          <p:sp>
            <p:nvSpPr>
              <p:cNvPr id="1038" name="Freeform: Shape 1037">
                <a:extLst>
                  <a:ext uri="{FF2B5EF4-FFF2-40B4-BE49-F238E27FC236}">
                    <a16:creationId xmlns:a16="http://schemas.microsoft.com/office/drawing/2014/main" id="{BA5B9D66-192D-4F12-964D-2B23A1D27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841376"/>
                <a:ext cx="5260975" cy="4707593"/>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3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3 w 5260975"/>
                  <a:gd name="connsiteY10" fmla="*/ 3775382 h 4707593"/>
                  <a:gd name="connsiteX11" fmla="*/ 4897844 w 5260975"/>
                  <a:gd name="connsiteY11" fmla="*/ 3792472 h 4707593"/>
                  <a:gd name="connsiteX12" fmla="*/ 4870767 w 5260975"/>
                  <a:gd name="connsiteY12" fmla="*/ 3811388 h 4707593"/>
                  <a:gd name="connsiteX13" fmla="*/ 4847916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49 w 5260975"/>
                  <a:gd name="connsiteY22" fmla="*/ 4089832 h 4707593"/>
                  <a:gd name="connsiteX23" fmla="*/ 4468944 w 5260975"/>
                  <a:gd name="connsiteY23" fmla="*/ 4113356 h 4707593"/>
                  <a:gd name="connsiteX24" fmla="*/ 4452622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9" name="Freeform: Shape 1038">
                <a:extLst>
                  <a:ext uri="{FF2B5EF4-FFF2-40B4-BE49-F238E27FC236}">
                    <a16:creationId xmlns:a16="http://schemas.microsoft.com/office/drawing/2014/main" id="{C9C14E68-C469-4A71-AF08-169DB545F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841376"/>
                <a:ext cx="5260975" cy="4707593"/>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3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3 w 5260975"/>
                  <a:gd name="connsiteY10" fmla="*/ 3775382 h 4707593"/>
                  <a:gd name="connsiteX11" fmla="*/ 4897844 w 5260975"/>
                  <a:gd name="connsiteY11" fmla="*/ 3792472 h 4707593"/>
                  <a:gd name="connsiteX12" fmla="*/ 4870767 w 5260975"/>
                  <a:gd name="connsiteY12" fmla="*/ 3811388 h 4707593"/>
                  <a:gd name="connsiteX13" fmla="*/ 4847916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49 w 5260975"/>
                  <a:gd name="connsiteY22" fmla="*/ 4089832 h 4707593"/>
                  <a:gd name="connsiteX23" fmla="*/ 4468944 w 5260975"/>
                  <a:gd name="connsiteY23" fmla="*/ 4113356 h 4707593"/>
                  <a:gd name="connsiteX24" fmla="*/ 4452622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035" name="Group 1034">
              <a:extLst>
                <a:ext uri="{FF2B5EF4-FFF2-40B4-BE49-F238E27FC236}">
                  <a16:creationId xmlns:a16="http://schemas.microsoft.com/office/drawing/2014/main" id="{B2C18990-7F62-45E8-B68F-47E95E4812F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096000" y="4138312"/>
              <a:ext cx="5260975" cy="1410656"/>
              <a:chOff x="6096000" y="4138312"/>
              <a:chExt cx="5260975" cy="1410656"/>
            </a:xfrm>
          </p:grpSpPr>
          <p:sp>
            <p:nvSpPr>
              <p:cNvPr id="1036" name="Freeform: Shape 1035">
                <a:extLst>
                  <a:ext uri="{FF2B5EF4-FFF2-40B4-BE49-F238E27FC236}">
                    <a16:creationId xmlns:a16="http://schemas.microsoft.com/office/drawing/2014/main" id="{AC206BB2-3759-4DF0-9932-7445B6367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7" name="Freeform: Shape 1036">
                <a:extLst>
                  <a:ext uri="{FF2B5EF4-FFF2-40B4-BE49-F238E27FC236}">
                    <a16:creationId xmlns:a16="http://schemas.microsoft.com/office/drawing/2014/main" id="{381FA6FA-3CB6-4F57-8871-82DDE5BE8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1026" name="Picture 2" descr="Studio Camponogara - Blog / Video: Pulp Fiction - Dance Scene (HQ)">
            <a:extLst>
              <a:ext uri="{FF2B5EF4-FFF2-40B4-BE49-F238E27FC236}">
                <a16:creationId xmlns:a16="http://schemas.microsoft.com/office/drawing/2014/main" id="{E485B0F3-D98C-492D-B128-269E1946602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355320" y="1309031"/>
            <a:ext cx="4759690" cy="2674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6035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505</Words>
  <Application>Microsoft Office PowerPoint</Application>
  <PresentationFormat>Widescreen</PresentationFormat>
  <Paragraphs>57</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Black</vt:lpstr>
      <vt:lpstr>Bradley Hand ITC</vt:lpstr>
      <vt:lpstr>Calibri</vt:lpstr>
      <vt:lpstr>Calibri Light</vt:lpstr>
      <vt:lpstr>Rockwell</vt:lpstr>
      <vt:lpstr>Office Theme</vt:lpstr>
      <vt:lpstr>Quentin Tarantino</vt:lpstr>
      <vt:lpstr>Biography</vt:lpstr>
      <vt:lpstr>Filmography</vt:lpstr>
      <vt:lpstr>Genre </vt:lpstr>
      <vt:lpstr>Narrative themes</vt:lpstr>
      <vt:lpstr>Message and values </vt:lpstr>
      <vt:lpstr>Cinematography</vt:lpstr>
      <vt:lpstr>Editing</vt:lpstr>
      <vt:lpstr>Soundtrack</vt:lpstr>
      <vt:lpstr>Mise En Scene</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Quentin Tarantino</dc:title>
  <dc:creator>Aaron Roberts</dc:creator>
  <cp:lastModifiedBy>Aaron Roberts</cp:lastModifiedBy>
  <cp:revision>3</cp:revision>
  <dcterms:created xsi:type="dcterms:W3CDTF">2022-12-13T12:56:00Z</dcterms:created>
  <dcterms:modified xsi:type="dcterms:W3CDTF">2023-01-06T11:07:48Z</dcterms:modified>
</cp:coreProperties>
</file>