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5" d="100"/>
          <a:sy n="115" d="100"/>
        </p:scale>
        <p:origin x="20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D98033-5901-4590-B6B2-B7534ABE4D20}" type="datetimeFigureOut">
              <a:rPr lang="en-GB" smtClean="0"/>
              <a:t>17/12/2018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761C6-132A-4A11-9613-FBE7930EEAB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17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98033-5901-4590-B6B2-B7534ABE4D20}" type="datetimeFigureOut">
              <a:rPr lang="en-GB" smtClean="0"/>
              <a:t>17/12/2018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405351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98033-5901-4590-B6B2-B7534ABE4D20}" type="datetimeFigureOut">
              <a:rPr lang="en-GB" smtClean="0"/>
              <a:t>17/12/2018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411270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98033-5901-4590-B6B2-B7534ABE4D20}" type="datetimeFigureOut">
              <a:rPr lang="en-GB" smtClean="0"/>
              <a:t>17/12/2018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69152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D98033-5901-4590-B6B2-B7534ABE4D20}" type="datetimeFigureOut">
              <a:rPr lang="en-GB" smtClean="0"/>
              <a:t>17/12/2018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761C6-132A-4A11-9613-FBE7930EEAB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94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D98033-5901-4590-B6B2-B7534ABE4D20}" type="datetimeFigureOut">
              <a:rPr lang="en-GB" smtClean="0"/>
              <a:t>17/12/2018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343540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D98033-5901-4590-B6B2-B7534ABE4D20}" type="datetimeFigureOut">
              <a:rPr lang="en-GB" smtClean="0"/>
              <a:t>17/12/2018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3866647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D98033-5901-4590-B6B2-B7534ABE4D20}" type="datetimeFigureOut">
              <a:rPr lang="en-GB" smtClean="0"/>
              <a:t>17/12/2018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166805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BD98033-5901-4590-B6B2-B7534ABE4D20}" type="datetimeFigureOut">
              <a:rPr lang="en-GB" smtClean="0"/>
              <a:t>17/12/2018</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7584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BD98033-5901-4590-B6B2-B7534ABE4D20}" type="datetimeFigureOut">
              <a:rPr lang="en-GB" smtClean="0"/>
              <a:t>17/12/2018</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9761C6-132A-4A11-9613-FBE7930EEAB3}" type="slidenum">
              <a:rPr lang="en-GB" smtClean="0"/>
              <a:t>‹#›</a:t>
            </a:fld>
            <a:endParaRPr lang="en-GB"/>
          </a:p>
        </p:txBody>
      </p:sp>
    </p:spTree>
    <p:extLst>
      <p:ext uri="{BB962C8B-B14F-4D97-AF65-F5344CB8AC3E}">
        <p14:creationId xmlns:p14="http://schemas.microsoft.com/office/powerpoint/2010/main" val="150989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BD98033-5901-4590-B6B2-B7534ABE4D20}" type="datetimeFigureOut">
              <a:rPr lang="en-GB" smtClean="0"/>
              <a:t>17/12/2018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761C6-132A-4A11-9613-FBE7930EEAB3}" type="slidenum">
              <a:rPr lang="en-GB" smtClean="0"/>
              <a:t>‹#›</a:t>
            </a:fld>
            <a:endParaRPr lang="en-GB"/>
          </a:p>
        </p:txBody>
      </p:sp>
    </p:spTree>
    <p:extLst>
      <p:ext uri="{BB962C8B-B14F-4D97-AF65-F5344CB8AC3E}">
        <p14:creationId xmlns:p14="http://schemas.microsoft.com/office/powerpoint/2010/main" val="354056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BD98033-5901-4590-B6B2-B7534ABE4D20}" type="datetimeFigureOut">
              <a:rPr lang="en-GB" smtClean="0"/>
              <a:t>17/12/2018</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9761C6-132A-4A11-9613-FBE7930EEAB3}"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6531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Life_of_an_American_Fireman" TargetMode="External"/><Relationship Id="rId7"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https://en.wikipedia.org/wiki/Filming_location" TargetMode="External"/><Relationship Id="rId5" Type="http://schemas.openxmlformats.org/officeDocument/2006/relationships/hyperlink" Target="https://en.wikipedia.org/wiki/Composite_film" TargetMode="External"/><Relationship Id="rId4" Type="http://schemas.openxmlformats.org/officeDocument/2006/relationships/hyperlink" Target="https://en.wikipedia.org/wiki/Film_techniqu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Film in the 1900s	</a:t>
            </a:r>
            <a:endParaRPr lang="en-GB" dirty="0"/>
          </a:p>
        </p:txBody>
      </p:sp>
      <p:sp>
        <p:nvSpPr>
          <p:cNvPr id="3" name="Subtitle 2"/>
          <p:cNvSpPr>
            <a:spLocks noGrp="1"/>
          </p:cNvSpPr>
          <p:nvPr>
            <p:ph type="subTitle" idx="1"/>
          </p:nvPr>
        </p:nvSpPr>
        <p:spPr/>
        <p:txBody>
          <a:bodyPr/>
          <a:lstStyle/>
          <a:p>
            <a:r>
              <a:rPr lang="en-GB" dirty="0" smtClean="0"/>
              <a:t>Murray </a:t>
            </a:r>
            <a:r>
              <a:rPr lang="en-GB" dirty="0" err="1" smtClean="0"/>
              <a:t>watson</a:t>
            </a:r>
            <a:endParaRPr lang="en-GB" dirty="0"/>
          </a:p>
        </p:txBody>
      </p:sp>
    </p:spTree>
    <p:extLst>
      <p:ext uri="{BB962C8B-B14F-4D97-AF65-F5344CB8AC3E}">
        <p14:creationId xmlns:p14="http://schemas.microsoft.com/office/powerpoint/2010/main" val="2382908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to Hollywood</a:t>
            </a:r>
            <a:endParaRPr lang="en-GB" dirty="0"/>
          </a:p>
        </p:txBody>
      </p:sp>
      <p:sp>
        <p:nvSpPr>
          <p:cNvPr id="3" name="Content Placeholder 2"/>
          <p:cNvSpPr>
            <a:spLocks noGrp="1"/>
          </p:cNvSpPr>
          <p:nvPr>
            <p:ph idx="1"/>
          </p:nvPr>
        </p:nvSpPr>
        <p:spPr/>
        <p:txBody>
          <a:bodyPr>
            <a:normAutofit/>
          </a:bodyPr>
          <a:lstStyle/>
          <a:p>
            <a:r>
              <a:rPr lang="en-GB" sz="2400" dirty="0" smtClean="0"/>
              <a:t>   In the early 20</a:t>
            </a:r>
            <a:r>
              <a:rPr lang="en-GB" sz="2400" baseline="30000" dirty="0" smtClean="0"/>
              <a:t>th</a:t>
            </a:r>
            <a:r>
              <a:rPr lang="en-GB" sz="2400" dirty="0" smtClean="0"/>
              <a:t> Century, renowned scientist Thomas Edison, who was responsible for the invention of the lightbulb, obtained a considerable monopoly over film production due to his patent with the invention of the film camera, using celluloid film invented by George Eastwood, which made it hard for filmmakers as Edison was so influential in what was and was not happening in the industry. As Edison situated his empire in New Jersey, filmmakers began journeying to California in order to escape his heinous overrule.  </a:t>
            </a:r>
          </a:p>
          <a:p>
            <a:r>
              <a:rPr lang="en-GB" sz="2400" dirty="0" smtClean="0"/>
              <a:t> </a:t>
            </a:r>
          </a:p>
          <a:p>
            <a:endParaRPr lang="en-GB" sz="2400" dirty="0"/>
          </a:p>
        </p:txBody>
      </p:sp>
      <p:pic>
        <p:nvPicPr>
          <p:cNvPr id="4" name="Picture 3"/>
          <p:cNvPicPr>
            <a:picLocks noChangeAspect="1"/>
          </p:cNvPicPr>
          <p:nvPr/>
        </p:nvPicPr>
        <p:blipFill>
          <a:blip r:embed="rId2"/>
          <a:stretch>
            <a:fillRect/>
          </a:stretch>
        </p:blipFill>
        <p:spPr>
          <a:xfrm>
            <a:off x="6661770" y="178229"/>
            <a:ext cx="1549764" cy="1549764"/>
          </a:xfrm>
          <a:prstGeom prst="rect">
            <a:avLst/>
          </a:prstGeom>
        </p:spPr>
      </p:pic>
      <p:pic>
        <p:nvPicPr>
          <p:cNvPr id="5" name="Picture 4"/>
          <p:cNvPicPr>
            <a:picLocks noChangeAspect="1"/>
          </p:cNvPicPr>
          <p:nvPr/>
        </p:nvPicPr>
        <p:blipFill>
          <a:blip r:embed="rId3"/>
          <a:stretch>
            <a:fillRect/>
          </a:stretch>
        </p:blipFill>
        <p:spPr>
          <a:xfrm>
            <a:off x="8930837" y="178229"/>
            <a:ext cx="1518233" cy="1518233"/>
          </a:xfrm>
          <a:prstGeom prst="rect">
            <a:avLst/>
          </a:prstGeom>
        </p:spPr>
      </p:pic>
      <p:pic>
        <p:nvPicPr>
          <p:cNvPr id="6" name="Picture 5"/>
          <p:cNvPicPr>
            <a:picLocks noChangeAspect="1"/>
          </p:cNvPicPr>
          <p:nvPr/>
        </p:nvPicPr>
        <p:blipFill rotWithShape="1">
          <a:blip r:embed="rId4"/>
          <a:srcRect r="1299" b="24732"/>
          <a:stretch/>
        </p:blipFill>
        <p:spPr>
          <a:xfrm>
            <a:off x="971156" y="4640647"/>
            <a:ext cx="2733741" cy="1823216"/>
          </a:xfrm>
          <a:prstGeom prst="rect">
            <a:avLst/>
          </a:prstGeom>
        </p:spPr>
      </p:pic>
    </p:spTree>
    <p:extLst>
      <p:ext uri="{BB962C8B-B14F-4D97-AF65-F5344CB8AC3E}">
        <p14:creationId xmlns:p14="http://schemas.microsoft.com/office/powerpoint/2010/main" val="351816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Iconic film in the 1900s</a:t>
            </a:r>
            <a:endParaRPr lang="en-GB" dirty="0"/>
          </a:p>
        </p:txBody>
      </p:sp>
      <p:pic>
        <p:nvPicPr>
          <p:cNvPr id="4" name="Content Placeholder 3"/>
          <p:cNvPicPr>
            <a:picLocks noGrp="1" noChangeAspect="1"/>
          </p:cNvPicPr>
          <p:nvPr>
            <p:ph idx="1"/>
          </p:nvPr>
        </p:nvPicPr>
        <p:blipFill>
          <a:blip r:embed="rId2"/>
          <a:stretch>
            <a:fillRect/>
          </a:stretch>
        </p:blipFill>
        <p:spPr>
          <a:xfrm>
            <a:off x="277473" y="1973842"/>
            <a:ext cx="2516449" cy="3559854"/>
          </a:xfrm>
          <a:prstGeom prst="rect">
            <a:avLst/>
          </a:prstGeom>
        </p:spPr>
      </p:pic>
      <p:sp>
        <p:nvSpPr>
          <p:cNvPr id="6" name="TextBox 5"/>
          <p:cNvSpPr txBox="1"/>
          <p:nvPr/>
        </p:nvSpPr>
        <p:spPr>
          <a:xfrm>
            <a:off x="3105807" y="1973842"/>
            <a:ext cx="5376041" cy="3693319"/>
          </a:xfrm>
          <a:prstGeom prst="rect">
            <a:avLst/>
          </a:prstGeom>
          <a:noFill/>
        </p:spPr>
        <p:txBody>
          <a:bodyPr wrap="square" rtlCol="0">
            <a:spAutoFit/>
          </a:bodyPr>
          <a:lstStyle/>
          <a:p>
            <a:r>
              <a:rPr lang="en-GB" dirty="0" smtClean="0"/>
              <a:t>Two notable films of the 1900s are A Trip to the Moon and The Great Train Robbery. Trip to the moon is significant as the plot of journeying to the moon and meeting conflict was an idea greatly innovative as in relation to the time, this was generally unprecedented. </a:t>
            </a:r>
          </a:p>
          <a:p>
            <a:endParaRPr lang="en-GB" dirty="0"/>
          </a:p>
          <a:p>
            <a:r>
              <a:rPr lang="en-GB" dirty="0"/>
              <a:t>At twelve minutes long, </a:t>
            </a:r>
            <a:r>
              <a:rPr lang="en-GB" i="1" dirty="0"/>
              <a:t>The Great Train Robbery</a:t>
            </a:r>
            <a:r>
              <a:rPr lang="en-GB" dirty="0"/>
              <a:t> film is considered a milestone in film making, expanding on Porter's previous work</a:t>
            </a:r>
            <a:r>
              <a:rPr lang="en-GB" u="sng" dirty="0"/>
              <a:t> </a:t>
            </a:r>
            <a:r>
              <a:rPr lang="en-GB" dirty="0">
                <a:hlinkClick r:id="rId3" tooltip="Life of an American Fireman"/>
              </a:rPr>
              <a:t>Life of an American Fireman</a:t>
            </a:r>
            <a:r>
              <a:rPr lang="en-GB" u="sng" dirty="0"/>
              <a:t>. </a:t>
            </a:r>
            <a:r>
              <a:rPr lang="en-GB" dirty="0"/>
              <a:t>The film used a number of then-unconventional </a:t>
            </a:r>
            <a:r>
              <a:rPr lang="en-GB" dirty="0">
                <a:hlinkClick r:id="rId4" tooltip="Film technique"/>
              </a:rPr>
              <a:t>techniques</a:t>
            </a:r>
            <a:r>
              <a:rPr lang="en-GB" dirty="0"/>
              <a:t>, including </a:t>
            </a:r>
            <a:r>
              <a:rPr lang="en-GB" dirty="0">
                <a:hlinkClick r:id="rId5" tooltip="Composite film"/>
              </a:rPr>
              <a:t>composite editing</a:t>
            </a:r>
            <a:r>
              <a:rPr lang="en-GB" dirty="0"/>
              <a:t>, </a:t>
            </a:r>
            <a:r>
              <a:rPr lang="en-GB" dirty="0">
                <a:hlinkClick r:id="rId6" tooltip="Filming location"/>
              </a:rPr>
              <a:t>on-location</a:t>
            </a:r>
            <a:r>
              <a:rPr lang="en-GB" dirty="0"/>
              <a:t> shooting, and frequent camera </a:t>
            </a:r>
            <a:r>
              <a:rPr lang="en-GB" dirty="0" smtClean="0"/>
              <a:t>movement. </a:t>
            </a:r>
            <a:endParaRPr lang="en-GB" dirty="0"/>
          </a:p>
        </p:txBody>
      </p:sp>
      <p:pic>
        <p:nvPicPr>
          <p:cNvPr id="7" name="Picture 6"/>
          <p:cNvPicPr>
            <a:picLocks noChangeAspect="1"/>
          </p:cNvPicPr>
          <p:nvPr/>
        </p:nvPicPr>
        <p:blipFill>
          <a:blip r:embed="rId7"/>
          <a:stretch>
            <a:fillRect/>
          </a:stretch>
        </p:blipFill>
        <p:spPr>
          <a:xfrm>
            <a:off x="9044972" y="1973842"/>
            <a:ext cx="2110708" cy="3299090"/>
          </a:xfrm>
          <a:prstGeom prst="rect">
            <a:avLst/>
          </a:prstGeom>
        </p:spPr>
      </p:pic>
    </p:spTree>
    <p:extLst>
      <p:ext uri="{BB962C8B-B14F-4D97-AF65-F5344CB8AC3E}">
        <p14:creationId xmlns:p14="http://schemas.microsoft.com/office/powerpoint/2010/main" val="308013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Theatres </a:t>
            </a:r>
            <a:endParaRPr lang="en-GB"/>
          </a:p>
        </p:txBody>
      </p:sp>
      <p:sp>
        <p:nvSpPr>
          <p:cNvPr id="3" name="Content Placeholder 2"/>
          <p:cNvSpPr>
            <a:spLocks noGrp="1"/>
          </p:cNvSpPr>
          <p:nvPr>
            <p:ph idx="1"/>
          </p:nvPr>
        </p:nvSpPr>
        <p:spPr/>
        <p:txBody>
          <a:bodyPr/>
          <a:lstStyle/>
          <a:p>
            <a:r>
              <a:rPr lang="en-GB" dirty="0" smtClean="0"/>
              <a:t>In 1905, the introduction of nickelodeons boomed a popularity for film in America in the start of the 20</a:t>
            </a:r>
            <a:r>
              <a:rPr lang="en-GB" baseline="30000" dirty="0" smtClean="0"/>
              <a:t>th</a:t>
            </a:r>
            <a:r>
              <a:rPr lang="en-GB" dirty="0" smtClean="0"/>
              <a:t> century. Between 1905 and 1907, the amount of nickelodeon theatres had doubled to </a:t>
            </a:r>
            <a:r>
              <a:rPr lang="en-GB" dirty="0" err="1" smtClean="0"/>
              <a:t>aan</a:t>
            </a:r>
            <a:r>
              <a:rPr lang="en-GB" dirty="0" smtClean="0"/>
              <a:t> estimated 8000, with the aid of wealthy, ambitious entrepreneurs. It was estimated that approximately 26 million American citizens were visiting these theatres weekly from when they started up in 1905 to 1910</a:t>
            </a:r>
            <a:endParaRPr lang="en-GB" dirty="0"/>
          </a:p>
        </p:txBody>
      </p:sp>
      <p:pic>
        <p:nvPicPr>
          <p:cNvPr id="4" name="Picture 3"/>
          <p:cNvPicPr>
            <a:picLocks noChangeAspect="1"/>
          </p:cNvPicPr>
          <p:nvPr/>
        </p:nvPicPr>
        <p:blipFill>
          <a:blip r:embed="rId2"/>
          <a:stretch>
            <a:fillRect/>
          </a:stretch>
        </p:blipFill>
        <p:spPr>
          <a:xfrm>
            <a:off x="8135333" y="3191125"/>
            <a:ext cx="2618982" cy="2677969"/>
          </a:xfrm>
          <a:prstGeom prst="rect">
            <a:avLst/>
          </a:prstGeom>
        </p:spPr>
      </p:pic>
    </p:spTree>
    <p:extLst>
      <p:ext uri="{BB962C8B-B14F-4D97-AF65-F5344CB8AC3E}">
        <p14:creationId xmlns:p14="http://schemas.microsoft.com/office/powerpoint/2010/main" val="339275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err="1" smtClean="0"/>
              <a:t>Photorama</a:t>
            </a:r>
            <a:endParaRPr lang="en-GB" dirty="0"/>
          </a:p>
        </p:txBody>
      </p:sp>
      <p:graphicFrame>
        <p:nvGraphicFramePr>
          <p:cNvPr id="4" name="Content Placeholder 3"/>
          <p:cNvGraphicFramePr>
            <a:graphicFrameLocks noGrp="1"/>
          </p:cNvGraphicFramePr>
          <p:nvPr>
            <p:ph idx="1"/>
          </p:nvPr>
        </p:nvGraphicFramePr>
        <p:xfrm>
          <a:off x="1787339" y="1839086"/>
          <a:ext cx="8677647" cy="4037079"/>
        </p:xfrm>
        <a:graphic>
          <a:graphicData uri="http://schemas.openxmlformats.org/drawingml/2006/table">
            <a:tbl>
              <a:tblPr/>
              <a:tblGrid>
                <a:gridCol w="8677647">
                  <a:extLst>
                    <a:ext uri="{9D8B030D-6E8A-4147-A177-3AD203B41FA5}">
                      <a16:colId xmlns:a16="http://schemas.microsoft.com/office/drawing/2014/main" val="764491208"/>
                    </a:ext>
                  </a:extLst>
                </a:gridCol>
              </a:tblGrid>
              <a:tr h="552214">
                <a:tc>
                  <a:txBody>
                    <a:bodyPr/>
                    <a:lstStyle/>
                    <a:p>
                      <a:r>
                        <a:rPr lang="en-GB" sz="1600"/>
                        <a:t/>
                      </a:r>
                      <a:br>
                        <a:rPr lang="en-GB" sz="1600"/>
                      </a:br>
                      <a:endParaRPr lang="en-GB" sz="1600"/>
                    </a:p>
                  </a:txBody>
                  <a:tcPr marL="78888" marR="78888" marT="39444" marB="39444" anchor="ctr">
                    <a:lnL>
                      <a:noFill/>
                    </a:lnL>
                    <a:lnR>
                      <a:noFill/>
                    </a:lnR>
                    <a:lnT>
                      <a:noFill/>
                    </a:lnT>
                    <a:lnB>
                      <a:noFill/>
                    </a:lnB>
                  </a:tcPr>
                </a:tc>
                <a:extLst>
                  <a:ext uri="{0D108BD9-81ED-4DB2-BD59-A6C34878D82A}">
                    <a16:rowId xmlns:a16="http://schemas.microsoft.com/office/drawing/2014/main" val="1821916276"/>
                  </a:ext>
                </a:extLst>
              </a:tr>
              <a:tr h="3470511">
                <a:tc>
                  <a:txBody>
                    <a:bodyPr/>
                    <a:lstStyle/>
                    <a:p>
                      <a:r>
                        <a:rPr lang="en-GB" sz="1600" b="1" i="0" u="none" strike="noStrike" dirty="0">
                          <a:solidFill>
                            <a:srgbClr val="990000"/>
                          </a:solidFill>
                          <a:effectLst/>
                          <a:latin typeface="Times New Roman" panose="02020603050405020304" pitchFamily="18" charset="0"/>
                        </a:rPr>
                        <a:t>1900</a:t>
                      </a:r>
                      <a:br>
                        <a:rPr lang="en-GB" sz="1600" b="1" i="0" u="none" strike="noStrike" dirty="0">
                          <a:solidFill>
                            <a:srgbClr val="990000"/>
                          </a:solidFill>
                          <a:effectLst/>
                          <a:latin typeface="Times New Roman" panose="02020603050405020304" pitchFamily="18" charset="0"/>
                        </a:rPr>
                      </a:br>
                      <a:r>
                        <a:rPr lang="en-GB" sz="1600" b="1" i="0" u="none" strike="noStrike" dirty="0">
                          <a:solidFill>
                            <a:srgbClr val="990000"/>
                          </a:solidFill>
                          <a:effectLst/>
                          <a:latin typeface="Times New Roman" panose="02020603050405020304" pitchFamily="18" charset="0"/>
                        </a:rPr>
                        <a:t>LUMIERE AND SONS /</a:t>
                      </a:r>
                      <a:r>
                        <a:rPr lang="en-GB" sz="1600" dirty="0"/>
                        <a:t> </a:t>
                      </a:r>
                      <a:r>
                        <a:rPr lang="en-GB" sz="1600" b="1" i="0" u="none" strike="noStrike" dirty="0">
                          <a:solidFill>
                            <a:srgbClr val="990000"/>
                          </a:solidFill>
                          <a:effectLst/>
                          <a:latin typeface="Times New Roman" panose="02020603050405020304" pitchFamily="18" charset="0"/>
                        </a:rPr>
                        <a:t>THE PHOTORAMA</a:t>
                      </a:r>
                      <a:r>
                        <a:rPr lang="en-GB" sz="1600" dirty="0"/>
                        <a:t/>
                      </a:r>
                      <a:br>
                        <a:rPr lang="en-GB" sz="1600" dirty="0"/>
                      </a:br>
                      <a:r>
                        <a:rPr lang="en-GB" sz="1600" b="0" i="0" u="none" strike="noStrike" dirty="0">
                          <a:solidFill>
                            <a:srgbClr val="000000"/>
                          </a:solidFill>
                          <a:effectLst/>
                          <a:latin typeface="Arial" panose="020B0604020202020204" pitchFamily="34" charset="0"/>
                        </a:rPr>
                        <a:t>At the Paris International Exhibition of 1900, the </a:t>
                      </a:r>
                      <a:r>
                        <a:rPr lang="en-GB" sz="1600" b="0" i="0" u="none" strike="noStrike" dirty="0" err="1">
                          <a:solidFill>
                            <a:srgbClr val="000000"/>
                          </a:solidFill>
                          <a:effectLst/>
                          <a:latin typeface="Arial" panose="020B0604020202020204" pitchFamily="34" charset="0"/>
                        </a:rPr>
                        <a:t>Lumière's</a:t>
                      </a:r>
                      <a:r>
                        <a:rPr lang="en-GB" sz="1600" b="0" i="0" u="none" strike="noStrike" dirty="0">
                          <a:solidFill>
                            <a:srgbClr val="000000"/>
                          </a:solidFill>
                          <a:effectLst/>
                          <a:latin typeface="Arial" panose="020B0604020202020204" pitchFamily="34" charset="0"/>
                        </a:rPr>
                        <a:t> (</a:t>
                      </a:r>
                      <a:r>
                        <a:rPr lang="en-GB" sz="1600" b="0" i="0" u="none" strike="noStrike" dirty="0" err="1">
                          <a:solidFill>
                            <a:srgbClr val="000000"/>
                          </a:solidFill>
                          <a:effectLst/>
                          <a:latin typeface="Arial" panose="020B0604020202020204" pitchFamily="34" charset="0"/>
                        </a:rPr>
                        <a:t>Auguste</a:t>
                      </a:r>
                      <a:r>
                        <a:rPr lang="en-GB" sz="1600" b="0" i="0" u="none" strike="noStrike" dirty="0">
                          <a:solidFill>
                            <a:srgbClr val="000000"/>
                          </a:solidFill>
                          <a:effectLst/>
                          <a:latin typeface="Arial" panose="020B0604020202020204" pitchFamily="34" charset="0"/>
                        </a:rPr>
                        <a:t> and Louis) presented their </a:t>
                      </a:r>
                      <a:r>
                        <a:rPr lang="en-GB" sz="1600" b="1" i="0" u="none" strike="noStrike" dirty="0" err="1">
                          <a:solidFill>
                            <a:srgbClr val="000000"/>
                          </a:solidFill>
                          <a:effectLst/>
                          <a:latin typeface="Arial" panose="020B0604020202020204" pitchFamily="34" charset="0"/>
                        </a:rPr>
                        <a:t>Photorama</a:t>
                      </a:r>
                      <a:r>
                        <a:rPr lang="en-GB" sz="1600" b="1" i="0" u="none" strike="noStrike" dirty="0">
                          <a:solidFill>
                            <a:srgbClr val="000000"/>
                          </a:solidFill>
                          <a:effectLst/>
                          <a:latin typeface="Arial" panose="020B0604020202020204" pitchFamily="34" charset="0"/>
                        </a:rPr>
                        <a:t> Lumière</a:t>
                      </a:r>
                      <a:r>
                        <a:rPr lang="en-GB" sz="1600" b="0" i="0" u="none" strike="noStrike" dirty="0">
                          <a:solidFill>
                            <a:srgbClr val="000000"/>
                          </a:solidFill>
                          <a:effectLst/>
                          <a:latin typeface="Arial" panose="020B0604020202020204" pitchFamily="34" charset="0"/>
                        </a:rPr>
                        <a:t>, a 360 degree </a:t>
                      </a:r>
                      <a:r>
                        <a:rPr lang="en-GB" sz="1600" b="1" i="0" u="none" strike="noStrike" dirty="0">
                          <a:solidFill>
                            <a:srgbClr val="000000"/>
                          </a:solidFill>
                          <a:effectLst/>
                          <a:latin typeface="Arial" panose="020B0604020202020204" pitchFamily="34" charset="0"/>
                        </a:rPr>
                        <a:t>panoramic projector</a:t>
                      </a:r>
                      <a:r>
                        <a:rPr lang="en-GB" sz="1600" b="0" i="0" u="none" strike="noStrike" dirty="0">
                          <a:solidFill>
                            <a:srgbClr val="000000"/>
                          </a:solidFill>
                          <a:effectLst/>
                          <a:latin typeface="Arial" panose="020B0604020202020204" pitchFamily="34" charset="0"/>
                        </a:rPr>
                        <a:t> which used 70mm film and an </a:t>
                      </a:r>
                      <a:r>
                        <a:rPr lang="en-GB" sz="1600" b="0" i="0" u="none" strike="noStrike" dirty="0" err="1">
                          <a:solidFill>
                            <a:srgbClr val="000000"/>
                          </a:solidFill>
                          <a:effectLst/>
                          <a:latin typeface="Arial" panose="020B0604020202020204" pitchFamily="34" charset="0"/>
                        </a:rPr>
                        <a:t>analyphic</a:t>
                      </a:r>
                      <a:r>
                        <a:rPr lang="en-GB" sz="1600" b="0" i="0" u="none" strike="noStrike" dirty="0">
                          <a:solidFill>
                            <a:srgbClr val="000000"/>
                          </a:solidFill>
                          <a:effectLst/>
                          <a:latin typeface="Arial" panose="020B0604020202020204" pitchFamily="34" charset="0"/>
                        </a:rPr>
                        <a:t> stereoscopic motion picture system which was later introduced in 1935.</a:t>
                      </a:r>
                      <a:endParaRPr lang="en-GB" sz="1600" dirty="0"/>
                    </a:p>
                    <a:p>
                      <a:r>
                        <a:rPr lang="en-GB" sz="1600" b="0" i="0" u="none" strike="noStrike" dirty="0">
                          <a:solidFill>
                            <a:srgbClr val="000000"/>
                          </a:solidFill>
                          <a:effectLst/>
                          <a:latin typeface="Arial" panose="020B0604020202020204" pitchFamily="34" charset="0"/>
                        </a:rPr>
                        <a:t>The Lumière </a:t>
                      </a:r>
                      <a:r>
                        <a:rPr lang="en-GB" sz="1600" b="1" i="0" u="none" strike="noStrike" dirty="0" err="1">
                          <a:solidFill>
                            <a:srgbClr val="000000"/>
                          </a:solidFill>
                          <a:effectLst/>
                          <a:latin typeface="Arial" panose="020B0604020202020204" pitchFamily="34" charset="0"/>
                        </a:rPr>
                        <a:t>Photorama</a:t>
                      </a:r>
                      <a:r>
                        <a:rPr lang="en-GB" sz="1600" b="0" i="0" u="none" strike="noStrike" dirty="0">
                          <a:solidFill>
                            <a:srgbClr val="000000"/>
                          </a:solidFill>
                          <a:effectLst/>
                          <a:latin typeface="Arial" panose="020B0604020202020204" pitchFamily="34" charset="0"/>
                        </a:rPr>
                        <a:t> was a process for wide screen </a:t>
                      </a:r>
                      <a:r>
                        <a:rPr lang="en-GB" sz="1600" b="0" i="1" u="none" strike="noStrike" dirty="0">
                          <a:solidFill>
                            <a:srgbClr val="000000"/>
                          </a:solidFill>
                          <a:effectLst/>
                          <a:latin typeface="Arial" panose="020B0604020202020204" pitchFamily="34" charset="0"/>
                        </a:rPr>
                        <a:t>static</a:t>
                      </a:r>
                      <a:r>
                        <a:rPr lang="en-GB" sz="1600" b="0" i="0" u="none" strike="noStrike" dirty="0">
                          <a:solidFill>
                            <a:srgbClr val="000000"/>
                          </a:solidFill>
                          <a:effectLst/>
                          <a:latin typeface="Arial" panose="020B0604020202020204" pitchFamily="34" charset="0"/>
                        </a:rPr>
                        <a:t> projection. The screen was between 20 and 21 metres in circumference and six metres high. The system used revolving lenses </a:t>
                      </a:r>
                      <a:r>
                        <a:rPr lang="en-GB" sz="1600" b="0" i="1" u="none" strike="noStrike" dirty="0">
                          <a:solidFill>
                            <a:srgbClr val="000000"/>
                          </a:solidFill>
                          <a:effectLst/>
                          <a:latin typeface="Arial" panose="020B0604020202020204" pitchFamily="34" charset="0"/>
                        </a:rPr>
                        <a:t>(image below)</a:t>
                      </a:r>
                      <a:r>
                        <a:rPr lang="en-GB" sz="1600" b="0" i="0" u="none" strike="noStrike" dirty="0">
                          <a:solidFill>
                            <a:srgbClr val="000000"/>
                          </a:solidFill>
                          <a:effectLst/>
                          <a:latin typeface="Arial" panose="020B0604020202020204" pitchFamily="34" charset="0"/>
                        </a:rPr>
                        <a:t> to project that of landscapes, </a:t>
                      </a:r>
                      <a:r>
                        <a:rPr lang="en-GB" sz="1600" b="0" i="0" u="none" strike="noStrike" dirty="0" err="1">
                          <a:solidFill>
                            <a:srgbClr val="000000"/>
                          </a:solidFill>
                          <a:effectLst/>
                          <a:latin typeface="Arial" panose="020B0604020202020204" pitchFamily="34" charset="0"/>
                        </a:rPr>
                        <a:t>riverscapes</a:t>
                      </a:r>
                      <a:r>
                        <a:rPr lang="en-GB" sz="1600" b="0" i="0" u="none" strike="noStrike" dirty="0">
                          <a:solidFill>
                            <a:srgbClr val="000000"/>
                          </a:solidFill>
                          <a:effectLst/>
                          <a:latin typeface="Arial" panose="020B0604020202020204" pitchFamily="34" charset="0"/>
                        </a:rPr>
                        <a:t> and cityscapes. Even though static, the </a:t>
                      </a:r>
                      <a:r>
                        <a:rPr lang="en-GB" sz="1600" b="1" i="0" u="none" strike="noStrike" dirty="0" err="1">
                          <a:solidFill>
                            <a:srgbClr val="000000"/>
                          </a:solidFill>
                          <a:effectLst/>
                          <a:latin typeface="Arial" panose="020B0604020202020204" pitchFamily="34" charset="0"/>
                        </a:rPr>
                        <a:t>Photorama</a:t>
                      </a:r>
                      <a:r>
                        <a:rPr lang="en-GB" sz="1600" b="0" i="0" u="none" strike="noStrike" dirty="0">
                          <a:solidFill>
                            <a:srgbClr val="000000"/>
                          </a:solidFill>
                          <a:effectLst/>
                          <a:latin typeface="Arial" panose="020B0604020202020204" pitchFamily="34" charset="0"/>
                        </a:rPr>
                        <a:t> depended upon persistence of vision as is the case with </a:t>
                      </a:r>
                      <a:r>
                        <a:rPr lang="en-GB" sz="1600" b="1" i="0" u="none" strike="noStrike" dirty="0">
                          <a:solidFill>
                            <a:srgbClr val="000000"/>
                          </a:solidFill>
                          <a:effectLst/>
                          <a:latin typeface="Arial" panose="020B0604020202020204" pitchFamily="34" charset="0"/>
                        </a:rPr>
                        <a:t>Cinematography</a:t>
                      </a:r>
                      <a:r>
                        <a:rPr lang="en-GB" sz="1600" b="0" i="0" u="none" strike="noStrike" dirty="0">
                          <a:solidFill>
                            <a:srgbClr val="000000"/>
                          </a:solidFill>
                          <a:effectLst/>
                          <a:latin typeface="Arial" panose="020B0604020202020204" pitchFamily="34" charset="0"/>
                        </a:rPr>
                        <a:t>.</a:t>
                      </a:r>
                      <a:endParaRPr lang="en-GB" sz="1600" dirty="0"/>
                    </a:p>
                  </a:txBody>
                  <a:tcPr marL="78888" marR="78888" marT="39444" marB="39444" anchor="ctr">
                    <a:lnL>
                      <a:noFill/>
                    </a:lnL>
                    <a:lnR>
                      <a:noFill/>
                    </a:lnR>
                    <a:lnT>
                      <a:noFill/>
                    </a:lnT>
                    <a:lnB>
                      <a:noFill/>
                    </a:lnB>
                  </a:tcPr>
                </a:tc>
                <a:extLst>
                  <a:ext uri="{0D108BD9-81ED-4DB2-BD59-A6C34878D82A}">
                    <a16:rowId xmlns:a16="http://schemas.microsoft.com/office/drawing/2014/main" val="3307081675"/>
                  </a:ext>
                </a:extLst>
              </a:tr>
            </a:tbl>
          </a:graphicData>
        </a:graphic>
      </p:graphicFrame>
      <p:pic>
        <p:nvPicPr>
          <p:cNvPr id="5" name="Picture 4"/>
          <p:cNvPicPr>
            <a:picLocks noChangeAspect="1"/>
          </p:cNvPicPr>
          <p:nvPr/>
        </p:nvPicPr>
        <p:blipFill>
          <a:blip r:embed="rId2"/>
          <a:stretch>
            <a:fillRect/>
          </a:stretch>
        </p:blipFill>
        <p:spPr>
          <a:xfrm>
            <a:off x="6613814" y="-40577"/>
            <a:ext cx="2705100" cy="1828800"/>
          </a:xfrm>
          <a:prstGeom prst="rect">
            <a:avLst/>
          </a:prstGeom>
        </p:spPr>
      </p:pic>
    </p:spTree>
    <p:extLst>
      <p:ext uri="{BB962C8B-B14F-4D97-AF65-F5344CB8AC3E}">
        <p14:creationId xmlns:p14="http://schemas.microsoft.com/office/powerpoint/2010/main" val="249540076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000000"/>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TotalTime>
  <Words>240</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Retrospect</vt:lpstr>
      <vt:lpstr>Film in the 1900s </vt:lpstr>
      <vt:lpstr>Moving to Hollywood</vt:lpstr>
      <vt:lpstr>Iconic film in the 1900s</vt:lpstr>
      <vt:lpstr>Theatres </vt:lpstr>
      <vt:lpstr>The Photorama</vt:lpstr>
    </vt:vector>
  </TitlesOfParts>
  <Company>SOJ Education, Sport and Culture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in the 1900s</dc:title>
  <dc:creator>Murray Watson</dc:creator>
  <cp:lastModifiedBy>Murray Watson</cp:lastModifiedBy>
  <cp:revision>6</cp:revision>
  <dcterms:created xsi:type="dcterms:W3CDTF">2018-12-11T09:35:37Z</dcterms:created>
  <dcterms:modified xsi:type="dcterms:W3CDTF">2018-12-17T11:30:23Z</dcterms:modified>
</cp:coreProperties>
</file>