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5BBCA-67DC-E415-B92E-C143DA0D076E}" v="37" dt="2018-11-12T11:36:33.636"/>
    <p1510:client id="{9130E597-336D-4F35-B1D4-881B3B6C51AF}" v="1" dt="2018-11-12T11:35:57.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D48E5-BE14-4DAA-90F4-72823E021D0E}" type="datetimeFigureOut">
              <a:rPr lang="en-US"/>
              <a:t>11/13/2018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177B7-8088-4DA0-B5E8-F4D050BBB1A0}" type="slidenum">
              <a:rPr lang="en-US"/>
              <a:t>‹#›</a:t>
            </a:fld>
            <a:endParaRPr lang="en-US"/>
          </a:p>
        </p:txBody>
      </p:sp>
    </p:spTree>
    <p:extLst>
      <p:ext uri="{BB962C8B-B14F-4D97-AF65-F5344CB8AC3E}">
        <p14:creationId xmlns:p14="http://schemas.microsoft.com/office/powerpoint/2010/main" val="311100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Edison put a stranglehold on the industry because he would not allow for any innovation and  as a result , most independent  filmmakers moved to Hollwood </a:t>
            </a:r>
          </a:p>
          <a:p>
            <a:pPr marL="171450" indent="-171450">
              <a:buFont typeface="Arial"/>
              <a:buChar char="•"/>
            </a:pPr>
            <a:r>
              <a:rPr lang="en-US">
                <a:cs typeface="Calibri"/>
              </a:rPr>
              <a:t>The studios owned everything to do with the filmmaking process which meant that the studios could decide what films got made  and this ,once again , put a stranglehold on the industry  </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126177B7-8088-4DA0-B5E8-F4D050BBB1A0}" type="slidenum">
              <a:rPr lang="en-US"/>
              <a:t>2</a:t>
            </a:fld>
            <a:endParaRPr lang="en-US"/>
          </a:p>
        </p:txBody>
      </p:sp>
    </p:spTree>
    <p:extLst>
      <p:ext uri="{BB962C8B-B14F-4D97-AF65-F5344CB8AC3E}">
        <p14:creationId xmlns:p14="http://schemas.microsoft.com/office/powerpoint/2010/main" val="350703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Film in the 1900's </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cs typeface="Calibri"/>
              </a:rPr>
              <a:t>By: Sammy, </a:t>
            </a:r>
            <a:r>
              <a:rPr lang="en-US" err="1">
                <a:cs typeface="Calibri"/>
              </a:rPr>
              <a:t>Ayisha</a:t>
            </a:r>
            <a:r>
              <a:rPr lang="en-US">
                <a:cs typeface="Calibri"/>
              </a:rPr>
              <a:t>, </a:t>
            </a:r>
            <a:r>
              <a:rPr lang="en-US" err="1">
                <a:cs typeface="Calibri"/>
              </a:rPr>
              <a:t>Kacper</a:t>
            </a:r>
            <a:endParaRPr lang="en-US" err="1"/>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044E-B140-44C6-853F-3AAA9E3087FB}"/>
              </a:ext>
            </a:extLst>
          </p:cNvPr>
          <p:cNvSpPr>
            <a:spLocks noGrp="1"/>
          </p:cNvSpPr>
          <p:nvPr>
            <p:ph type="title"/>
          </p:nvPr>
        </p:nvSpPr>
        <p:spPr>
          <a:xfrm>
            <a:off x="648929" y="629266"/>
            <a:ext cx="6586491" cy="1676603"/>
          </a:xfrm>
        </p:spPr>
        <p:txBody>
          <a:bodyPr>
            <a:normAutofit/>
          </a:bodyPr>
          <a:lstStyle/>
          <a:p>
            <a:r>
              <a:rPr lang="en-US">
                <a:cs typeface="Calibri Light"/>
              </a:rPr>
              <a:t>The Studio system</a:t>
            </a:r>
            <a:br>
              <a:rPr lang="en-US">
                <a:cs typeface="Calibri Light"/>
              </a:rPr>
            </a:br>
            <a:r>
              <a:rPr lang="en-US">
                <a:cs typeface="Calibri Light"/>
              </a:rPr>
              <a:t>Ayisha  </a:t>
            </a:r>
            <a:endParaRPr lang="en-US"/>
          </a:p>
        </p:txBody>
      </p:sp>
      <p:sp>
        <p:nvSpPr>
          <p:cNvPr id="3" name="Content Placeholder 2">
            <a:extLst>
              <a:ext uri="{FF2B5EF4-FFF2-40B4-BE49-F238E27FC236}">
                <a16:creationId xmlns:a16="http://schemas.microsoft.com/office/drawing/2014/main" id="{A6DCED16-4FF7-4F17-A981-385AF77B1B0E}"/>
              </a:ext>
            </a:extLst>
          </p:cNvPr>
          <p:cNvSpPr>
            <a:spLocks noGrp="1"/>
          </p:cNvSpPr>
          <p:nvPr>
            <p:ph idx="1"/>
          </p:nvPr>
        </p:nvSpPr>
        <p:spPr>
          <a:xfrm>
            <a:off x="648930" y="2438400"/>
            <a:ext cx="6586489" cy="3785419"/>
          </a:xfrm>
        </p:spPr>
        <p:txBody>
          <a:bodyPr vert="horz" lIns="91440" tIns="45720" rIns="91440" bIns="45720" rtlCol="0" anchor="t">
            <a:normAutofit/>
          </a:bodyPr>
          <a:lstStyle/>
          <a:p>
            <a:r>
              <a:rPr lang="en-US" sz="2000">
                <a:cs typeface="Calibri"/>
              </a:rPr>
              <a:t>Thomas Edison , the inventor of the lightbulb had a monopoly over the production  of films because he owned the patent for the movie camera and this put a stranglehold on the industry.</a:t>
            </a:r>
            <a:endParaRPr lang="en-US" sz="2000"/>
          </a:p>
          <a:p>
            <a:r>
              <a:rPr lang="en-US" sz="2000">
                <a:cs typeface="Calibri"/>
              </a:rPr>
              <a:t>Due to Edison's restrictions on films ,some filmmakers moved to Hollywood , California to get away from Edison's studio that was in West Orange, New Jersey</a:t>
            </a:r>
          </a:p>
          <a:p>
            <a:endParaRPr lang="en-US" sz="2000">
              <a:cs typeface="Calibri"/>
            </a:endParaRPr>
          </a:p>
          <a:p>
            <a:r>
              <a:rPr lang="en-US" sz="2000">
                <a:cs typeface="Calibri"/>
              </a:rPr>
              <a:t>This moved  marked the start of the studio system that would last for the next few decades and the studios adopted many of the common features that became hallmarks of the next few decades. </a:t>
            </a:r>
          </a:p>
        </p:txBody>
      </p:sp>
      <p:pic>
        <p:nvPicPr>
          <p:cNvPr id="4" name="Picture 4" descr="A person wearing a suit and tie&#10;&#10;Description generated with very high confidence">
            <a:extLst>
              <a:ext uri="{FF2B5EF4-FFF2-40B4-BE49-F238E27FC236}">
                <a16:creationId xmlns:a16="http://schemas.microsoft.com/office/drawing/2014/main" id="{8733AB2D-6F3A-4DFA-9620-FF0C290B83F1}"/>
              </a:ext>
            </a:extLst>
          </p:cNvPr>
          <p:cNvPicPr>
            <a:picLocks noChangeAspect="1"/>
          </p:cNvPicPr>
          <p:nvPr/>
        </p:nvPicPr>
        <p:blipFill rotWithShape="1">
          <a:blip r:embed="rId3">
            <a:extLst/>
          </a:blip>
          <a:srcRect l="13643" r="14717" b="-1"/>
          <a:stretch/>
        </p:blipFill>
        <p:spPr>
          <a:xfrm>
            <a:off x="9657970" y="156762"/>
            <a:ext cx="2028232" cy="2838495"/>
          </a:xfrm>
          <a:prstGeom prst="rect">
            <a:avLst/>
          </a:prstGeom>
          <a:effectLst/>
        </p:spPr>
      </p:pic>
      <p:pic>
        <p:nvPicPr>
          <p:cNvPr id="5" name="Picture 5" descr="A person wearing a suit and hat&#10;&#10;Description generated with very high confidence">
            <a:extLst>
              <a:ext uri="{FF2B5EF4-FFF2-40B4-BE49-F238E27FC236}">
                <a16:creationId xmlns:a16="http://schemas.microsoft.com/office/drawing/2014/main" id="{CD9B3D1F-B4E6-47E8-972F-A35BF472FCEC}"/>
              </a:ext>
            </a:extLst>
          </p:cNvPr>
          <p:cNvPicPr>
            <a:picLocks noChangeAspect="1"/>
          </p:cNvPicPr>
          <p:nvPr/>
        </p:nvPicPr>
        <p:blipFill>
          <a:blip r:embed="rId4"/>
          <a:stretch>
            <a:fillRect/>
          </a:stretch>
        </p:blipFill>
        <p:spPr>
          <a:xfrm>
            <a:off x="9584723" y="3885740"/>
            <a:ext cx="1826741" cy="2546411"/>
          </a:xfrm>
          <a:prstGeom prst="rect">
            <a:avLst/>
          </a:prstGeom>
        </p:spPr>
      </p:pic>
      <p:sp>
        <p:nvSpPr>
          <p:cNvPr id="7" name="TextBox 6">
            <a:extLst>
              <a:ext uri="{FF2B5EF4-FFF2-40B4-BE49-F238E27FC236}">
                <a16:creationId xmlns:a16="http://schemas.microsoft.com/office/drawing/2014/main" id="{4EA59A4D-3479-473D-879E-AA4D41E7A602}"/>
              </a:ext>
            </a:extLst>
          </p:cNvPr>
          <p:cNvSpPr txBox="1"/>
          <p:nvPr/>
        </p:nvSpPr>
        <p:spPr>
          <a:xfrm>
            <a:off x="9450858" y="3365156"/>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Thomas Edison </a:t>
            </a:r>
          </a:p>
        </p:txBody>
      </p:sp>
      <p:sp>
        <p:nvSpPr>
          <p:cNvPr id="8" name="TextBox 7">
            <a:extLst>
              <a:ext uri="{FF2B5EF4-FFF2-40B4-BE49-F238E27FC236}">
                <a16:creationId xmlns:a16="http://schemas.microsoft.com/office/drawing/2014/main" id="{BBEC8339-1B10-4DB3-8369-B10654CFEE12}"/>
              </a:ext>
            </a:extLst>
          </p:cNvPr>
          <p:cNvSpPr txBox="1"/>
          <p:nvPr/>
        </p:nvSpPr>
        <p:spPr>
          <a:xfrm>
            <a:off x="9502345" y="6444048"/>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George Eastman </a:t>
            </a:r>
          </a:p>
        </p:txBody>
      </p:sp>
    </p:spTree>
    <p:extLst>
      <p:ext uri="{BB962C8B-B14F-4D97-AF65-F5344CB8AC3E}">
        <p14:creationId xmlns:p14="http://schemas.microsoft.com/office/powerpoint/2010/main" val="76698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FE34-3837-4975-8C36-4C78A5693BA3}"/>
              </a:ext>
            </a:extLst>
          </p:cNvPr>
          <p:cNvSpPr>
            <a:spLocks noGrp="1"/>
          </p:cNvSpPr>
          <p:nvPr>
            <p:ph type="title"/>
          </p:nvPr>
        </p:nvSpPr>
        <p:spPr>
          <a:xfrm>
            <a:off x="726094" y="-103797"/>
            <a:ext cx="5127031" cy="1676603"/>
          </a:xfrm>
        </p:spPr>
        <p:txBody>
          <a:bodyPr>
            <a:normAutofit/>
          </a:bodyPr>
          <a:lstStyle/>
          <a:p>
            <a:r>
              <a:rPr lang="en-US">
                <a:cs typeface="Calibri Light"/>
              </a:rPr>
              <a:t>Movies of the Decade</a:t>
            </a:r>
            <a:endParaRPr lang="en-US"/>
          </a:p>
        </p:txBody>
      </p:sp>
      <p:sp>
        <p:nvSpPr>
          <p:cNvPr id="3" name="Content Placeholder 2">
            <a:extLst>
              <a:ext uri="{FF2B5EF4-FFF2-40B4-BE49-F238E27FC236}">
                <a16:creationId xmlns:a16="http://schemas.microsoft.com/office/drawing/2014/main" id="{B417A8D8-B2CE-4C93-B57C-E3DC228EE99E}"/>
              </a:ext>
            </a:extLst>
          </p:cNvPr>
          <p:cNvSpPr>
            <a:spLocks noGrp="1"/>
          </p:cNvSpPr>
          <p:nvPr>
            <p:ph idx="1"/>
          </p:nvPr>
        </p:nvSpPr>
        <p:spPr>
          <a:xfrm>
            <a:off x="488049" y="1278747"/>
            <a:ext cx="5606214" cy="5354734"/>
          </a:xfrm>
        </p:spPr>
        <p:txBody>
          <a:bodyPr vert="horz" lIns="91440" tIns="45720" rIns="91440" bIns="45720" rtlCol="0" anchor="t">
            <a:noAutofit/>
          </a:bodyPr>
          <a:lstStyle/>
          <a:p>
            <a:r>
              <a:rPr lang="en-US">
                <a:cs typeface="Calibri"/>
              </a:rPr>
              <a:t>A notable movie of the time period is 'a trip to the moon'(1902) directed by Georges Méliès,. This is a move where a group of French people are shot out a rocket to the moon and then fight off a group of moon men. What's notable about this movie is how unique the story and setting would have been to audience with how it for the most part established the concept of science fiction in movies. It is still regarded well today with it having a score of 8.2/10</a:t>
            </a:r>
          </a:p>
          <a:p>
            <a:endParaRPr lang="en-US">
              <a:cs typeface="Calibri"/>
            </a:endParaRPr>
          </a:p>
        </p:txBody>
      </p:sp>
      <p:pic>
        <p:nvPicPr>
          <p:cNvPr id="4" name="Picture 4" descr="A picture containing hydrant, outdoor, outdoor object, black&#10;&#10;Description generated with high confidence">
            <a:extLst>
              <a:ext uri="{FF2B5EF4-FFF2-40B4-BE49-F238E27FC236}">
                <a16:creationId xmlns:a16="http://schemas.microsoft.com/office/drawing/2014/main" id="{5452573D-A59F-453A-9FD7-D02CB5276F7C}"/>
              </a:ext>
            </a:extLst>
          </p:cNvPr>
          <p:cNvPicPr>
            <a:picLocks noChangeAspect="1"/>
          </p:cNvPicPr>
          <p:nvPr/>
        </p:nvPicPr>
        <p:blipFill rotWithShape="1">
          <a:blip r:embed="rId2"/>
          <a:srcRect l="3940" r="348" b="3"/>
          <a:stretch/>
        </p:blipFill>
        <p:spPr>
          <a:xfrm>
            <a:off x="6833323" y="1431019"/>
            <a:ext cx="4747951" cy="4825483"/>
          </a:xfrm>
          <a:prstGeom prst="rect">
            <a:avLst/>
          </a:prstGeom>
          <a:effectLst/>
        </p:spPr>
      </p:pic>
    </p:spTree>
    <p:extLst>
      <p:ext uri="{BB962C8B-B14F-4D97-AF65-F5344CB8AC3E}">
        <p14:creationId xmlns:p14="http://schemas.microsoft.com/office/powerpoint/2010/main" val="298458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n old suitcase&#10;&#10;Description generated with high confidence">
            <a:extLst>
              <a:ext uri="{FF2B5EF4-FFF2-40B4-BE49-F238E27FC236}">
                <a16:creationId xmlns:a16="http://schemas.microsoft.com/office/drawing/2014/main" id="{1B03173B-68BE-4799-B0C7-B650BC393190}"/>
              </a:ext>
            </a:extLst>
          </p:cNvPr>
          <p:cNvPicPr>
            <a:picLocks noChangeAspect="1"/>
          </p:cNvPicPr>
          <p:nvPr/>
        </p:nvPicPr>
        <p:blipFill rotWithShape="1">
          <a:blip r:embed="rId2"/>
          <a:srcRect t="14138" r="-1" b="9250"/>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5" name="Picture 5">
            <a:extLst>
              <a:ext uri="{FF2B5EF4-FFF2-40B4-BE49-F238E27FC236}">
                <a16:creationId xmlns:a16="http://schemas.microsoft.com/office/drawing/2014/main" id="{125CB0E7-CC08-40BC-AEB6-8F1A209CD172}"/>
              </a:ext>
            </a:extLst>
          </p:cNvPr>
          <p:cNvPicPr>
            <a:picLocks noChangeAspect="1"/>
          </p:cNvPicPr>
          <p:nvPr/>
        </p:nvPicPr>
        <p:blipFill rotWithShape="1">
          <a:blip r:embed="rId3"/>
          <a:srcRect t="5322" r="-2" b="16736"/>
          <a:stretch/>
        </p:blipFill>
        <p:spPr>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0" name="Freeform: Shape 9">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0959B2-ECF8-45D1-8076-06BB7D0A61D9}"/>
              </a:ext>
            </a:extLst>
          </p:cNvPr>
          <p:cNvSpPr>
            <a:spLocks noGrp="1"/>
          </p:cNvSpPr>
          <p:nvPr>
            <p:ph type="title"/>
          </p:nvPr>
        </p:nvSpPr>
        <p:spPr>
          <a:xfrm>
            <a:off x="618064" y="2166721"/>
            <a:ext cx="3886199" cy="915035"/>
          </a:xfrm>
        </p:spPr>
        <p:txBody>
          <a:bodyPr>
            <a:normAutofit/>
          </a:bodyPr>
          <a:lstStyle/>
          <a:p>
            <a:r>
              <a:rPr lang="en-US" sz="3600" u="sng">
                <a:cs typeface="Calibri Light"/>
              </a:rPr>
              <a:t>Technology</a:t>
            </a:r>
            <a:r>
              <a:rPr lang="en-US" sz="3600">
                <a:cs typeface="Calibri Light"/>
              </a:rPr>
              <a:t> </a:t>
            </a:r>
            <a:endParaRPr lang="en-US" sz="3600"/>
          </a:p>
        </p:txBody>
      </p:sp>
      <p:sp>
        <p:nvSpPr>
          <p:cNvPr id="3" name="Content Placeholder 2">
            <a:extLst>
              <a:ext uri="{FF2B5EF4-FFF2-40B4-BE49-F238E27FC236}">
                <a16:creationId xmlns:a16="http://schemas.microsoft.com/office/drawing/2014/main" id="{1EE918C3-706C-4DCE-84A0-F2F5CCBF2969}"/>
              </a:ext>
            </a:extLst>
          </p:cNvPr>
          <p:cNvSpPr>
            <a:spLocks noGrp="1"/>
          </p:cNvSpPr>
          <p:nvPr>
            <p:ph idx="1"/>
          </p:nvPr>
        </p:nvSpPr>
        <p:spPr>
          <a:xfrm>
            <a:off x="618064" y="3081756"/>
            <a:ext cx="4620544" cy="1775994"/>
          </a:xfrm>
        </p:spPr>
        <p:txBody>
          <a:bodyPr vert="horz" lIns="91440" tIns="45720" rIns="91440" bIns="45720" rtlCol="0" anchor="t">
            <a:normAutofit/>
          </a:bodyPr>
          <a:lstStyle/>
          <a:p>
            <a:pPr marL="0" indent="0">
              <a:buNone/>
            </a:pPr>
            <a:r>
              <a:rPr lang="en-US" sz="1800">
                <a:cs typeface="Calibri"/>
              </a:rPr>
              <a:t>Goudeau &amp; Co. Invent the </a:t>
            </a:r>
            <a:r>
              <a:rPr lang="en-US" sz="1800" err="1">
                <a:cs typeface="Calibri"/>
              </a:rPr>
              <a:t>Mirograph</a:t>
            </a:r>
            <a:r>
              <a:rPr lang="en-US" sz="1800">
                <a:cs typeface="Calibri"/>
              </a:rPr>
              <a:t> Camera in France, 1900 it is a 21 mm amateur format that allowed more people to go out and create films. In April 2nd, 1902, Thomas Tally opens the first permanent movie theatre, 'Tally's Electric Theatre'. </a:t>
            </a:r>
          </a:p>
        </p:txBody>
      </p:sp>
    </p:spTree>
    <p:extLst>
      <p:ext uri="{BB962C8B-B14F-4D97-AF65-F5344CB8AC3E}">
        <p14:creationId xmlns:p14="http://schemas.microsoft.com/office/powerpoint/2010/main" val="4676714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EC54-A24C-4F2D-BE64-ADD09738955B}"/>
              </a:ext>
            </a:extLst>
          </p:cNvPr>
          <p:cNvSpPr>
            <a:spLocks noGrp="1"/>
          </p:cNvSpPr>
          <p:nvPr>
            <p:ph type="title"/>
          </p:nvPr>
        </p:nvSpPr>
        <p:spPr>
          <a:xfrm>
            <a:off x="6940295" y="1396289"/>
            <a:ext cx="4668257" cy="1325563"/>
          </a:xfrm>
        </p:spPr>
        <p:txBody>
          <a:bodyPr>
            <a:normAutofit/>
          </a:bodyPr>
          <a:lstStyle/>
          <a:p>
            <a:r>
              <a:rPr lang="en-US" u="sng">
                <a:cs typeface="Calibri Light"/>
              </a:rPr>
              <a:t>Camera's &amp; Theatre's</a:t>
            </a:r>
            <a:endParaRPr lang="en-US" u="sng"/>
          </a:p>
        </p:txBody>
      </p:sp>
      <p:sp>
        <p:nvSpPr>
          <p:cNvPr id="13" name="Freeform: Shape 1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photo, white&#10;&#10;Description generated with high confidence">
            <a:extLst>
              <a:ext uri="{FF2B5EF4-FFF2-40B4-BE49-F238E27FC236}">
                <a16:creationId xmlns:a16="http://schemas.microsoft.com/office/drawing/2014/main" id="{3B7CF896-8463-4599-83CA-C169017EAEA8}"/>
              </a:ext>
            </a:extLst>
          </p:cNvPr>
          <p:cNvPicPr>
            <a:picLocks noChangeAspect="1"/>
          </p:cNvPicPr>
          <p:nvPr/>
        </p:nvPicPr>
        <p:blipFill rotWithShape="1">
          <a:blip r:embed="rId2"/>
          <a:srcRect t="19070" r="-3" b="678"/>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4" descr="A vintage photo of an old building&#10;&#10;Description generated with very high confidence">
            <a:extLst>
              <a:ext uri="{FF2B5EF4-FFF2-40B4-BE49-F238E27FC236}">
                <a16:creationId xmlns:a16="http://schemas.microsoft.com/office/drawing/2014/main" id="{0C26598A-41AB-4025-84F6-C22FF7AB15FF}"/>
              </a:ext>
            </a:extLst>
          </p:cNvPr>
          <p:cNvPicPr>
            <a:picLocks noChangeAspect="1"/>
          </p:cNvPicPr>
          <p:nvPr/>
        </p:nvPicPr>
        <p:blipFill rotWithShape="1">
          <a:blip r:embed="rId3"/>
          <a:srcRect t="8040" r="1" b="2444"/>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Picture 8" descr="An old camera&#10;&#10;Description generated with high confidence">
            <a:extLst>
              <a:ext uri="{FF2B5EF4-FFF2-40B4-BE49-F238E27FC236}">
                <a16:creationId xmlns:a16="http://schemas.microsoft.com/office/drawing/2014/main" id="{67C27001-142A-46A5-9910-3117C5FA473E}"/>
              </a:ext>
            </a:extLst>
          </p:cNvPr>
          <p:cNvPicPr>
            <a:picLocks noChangeAspect="1"/>
          </p:cNvPicPr>
          <p:nvPr/>
        </p:nvPicPr>
        <p:blipFill rotWithShape="1">
          <a:blip r:embed="rId4"/>
          <a:srcRect r="2" b="25459"/>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C3729F10-684F-48E7-88C6-2F413055260D}"/>
              </a:ext>
            </a:extLst>
          </p:cNvPr>
          <p:cNvSpPr>
            <a:spLocks noGrp="1"/>
          </p:cNvSpPr>
          <p:nvPr>
            <p:ph idx="1"/>
          </p:nvPr>
        </p:nvSpPr>
        <p:spPr>
          <a:xfrm>
            <a:off x="6940296" y="2871982"/>
            <a:ext cx="4668256" cy="3181684"/>
          </a:xfrm>
        </p:spPr>
        <p:txBody>
          <a:bodyPr vert="horz" lIns="91440" tIns="45720" rIns="91440" bIns="45720" rtlCol="0" anchor="t">
            <a:normAutofit/>
          </a:bodyPr>
          <a:lstStyle/>
          <a:p>
            <a:pPr marL="0" indent="0">
              <a:buNone/>
            </a:pPr>
            <a:r>
              <a:rPr lang="en-US" sz="1800">
                <a:cs typeface="Calibri"/>
              </a:rPr>
              <a:t>June 19th, 1905, First Nickelodeon is opened by Harry Davis in Pittsburg, Pennsylvania. Their popularity grew immensely.  There was no standard camera in the film industry with a lot of amateur camera formats being made which made the quality of films vary a lot from film to film.  </a:t>
            </a:r>
            <a:endParaRPr lang="en-US" sz="1800" err="1">
              <a:cs typeface="Calibri"/>
            </a:endParaRPr>
          </a:p>
        </p:txBody>
      </p:sp>
    </p:spTree>
    <p:extLst>
      <p:ext uri="{BB962C8B-B14F-4D97-AF65-F5344CB8AC3E}">
        <p14:creationId xmlns:p14="http://schemas.microsoft.com/office/powerpoint/2010/main" val="203206805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A964-12D4-4742-90C0-D98400BBB533}"/>
              </a:ext>
            </a:extLst>
          </p:cNvPr>
          <p:cNvSpPr>
            <a:spLocks noGrp="1"/>
          </p:cNvSpPr>
          <p:nvPr>
            <p:ph type="title"/>
          </p:nvPr>
        </p:nvSpPr>
        <p:spPr>
          <a:xfrm>
            <a:off x="655320" y="365125"/>
            <a:ext cx="5120114" cy="1692794"/>
          </a:xfrm>
        </p:spPr>
        <p:txBody>
          <a:bodyPr>
            <a:normAutofit/>
          </a:bodyPr>
          <a:lstStyle/>
          <a:p>
            <a:r>
              <a:rPr lang="en-US">
                <a:cs typeface="Calibri Light"/>
              </a:rPr>
              <a:t>Innovations of the 1900's</a:t>
            </a:r>
            <a:endParaRPr lang="en-US"/>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AA5547-76B5-4179-87AB-F13145E2C937}"/>
              </a:ext>
            </a:extLst>
          </p:cNvPr>
          <p:cNvSpPr>
            <a:spLocks noGrp="1"/>
          </p:cNvSpPr>
          <p:nvPr>
            <p:ph idx="1"/>
          </p:nvPr>
        </p:nvSpPr>
        <p:spPr>
          <a:xfrm>
            <a:off x="655321" y="2575034"/>
            <a:ext cx="5120113" cy="3462228"/>
          </a:xfrm>
        </p:spPr>
        <p:txBody>
          <a:bodyPr vert="horz" lIns="91440" tIns="45720" rIns="91440" bIns="45720" rtlCol="0" anchor="t">
            <a:normAutofit lnSpcReduction="10000"/>
          </a:bodyPr>
          <a:lstStyle/>
          <a:p>
            <a:r>
              <a:rPr lang="en-US" sz="2600">
                <a:cs typeface="Calibri"/>
              </a:rPr>
              <a:t>The 1900's where when movies first began to receive mainstream cultural significance with the first cinema being opened in 1905. Allowing for the media of cinema to reach a wide and significant audience and eventually allowing for the technology and level of production to grow with the audience.</a:t>
            </a:r>
          </a:p>
        </p:txBody>
      </p:sp>
      <p:pic>
        <p:nvPicPr>
          <p:cNvPr id="4" name="Picture 4" descr="A vintage photo of a city street&#10;&#10;Description generated with very high confidence">
            <a:extLst>
              <a:ext uri="{FF2B5EF4-FFF2-40B4-BE49-F238E27FC236}">
                <a16:creationId xmlns:a16="http://schemas.microsoft.com/office/drawing/2014/main" id="{A0A479CF-0607-4521-A2A4-5B65B8714490}"/>
              </a:ext>
            </a:extLst>
          </p:cNvPr>
          <p:cNvPicPr>
            <a:picLocks noChangeAspect="1"/>
          </p:cNvPicPr>
          <p:nvPr/>
        </p:nvPicPr>
        <p:blipFill rotWithShape="1">
          <a:blip r:embed="rId2"/>
          <a:srcRect r="771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81157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1</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Film in the 1900's </vt:lpstr>
      <vt:lpstr>The Studio system Ayisha  </vt:lpstr>
      <vt:lpstr>Movies of the Decade</vt:lpstr>
      <vt:lpstr>Technology </vt:lpstr>
      <vt:lpstr>Camera's &amp; Theatre's</vt:lpstr>
      <vt:lpstr>Innovations of the 1900's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2018-11-13T12:40:25Z</dcterms:modified>
</cp:coreProperties>
</file>