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9"/>
  </p:notesMasterIdLst>
  <p:sldIdLst>
    <p:sldId id="256" r:id="rId2"/>
    <p:sldId id="257" r:id="rId3"/>
    <p:sldId id="258" r:id="rId4"/>
    <p:sldId id="259" r:id="rId5"/>
    <p:sldId id="260" r:id="rId6"/>
    <p:sldId id="261" r:id="rId7"/>
    <p:sldId id="262" r:id="rId8"/>
  </p:sldIdLst>
  <p:sldSz cx="9144000" cy="5143500" type="screen16x9"/>
  <p:notesSz cx="6858000" cy="9144000"/>
  <p:embeddedFontLst>
    <p:embeddedFont>
      <p:font typeface="Bernard MT Condensed" panose="02050806060905020404" pitchFamily="18" charset="0"/>
      <p:regular r:id="rId10"/>
    </p:embeddedFont>
    <p:embeddedFont>
      <p:font typeface="Oswald" panose="020B0604020202020204" charset="0"/>
      <p:regular r:id="rId11"/>
      <p:bold r:id="rId1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96" y="-20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41233311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4447e8c3ab_0_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4447e8c3ab_0_2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4447e8c3ab_0_3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4447e8c3ab_0_3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4447e8c3ab_0_3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4447e8c3ab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4448623c8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4448623c8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4447e8c3ab_0_3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4447e8c3ab_0_3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4447e8c3ab_0_3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4447e8c3ab_0_3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5"/>
        <p:cNvGrpSpPr/>
        <p:nvPr/>
      </p:nvGrpSpPr>
      <p:grpSpPr>
        <a:xfrm>
          <a:off x="0" y="0"/>
          <a:ext cx="0" cy="0"/>
          <a:chOff x="0" y="0"/>
          <a:chExt cx="0" cy="0"/>
        </a:xfrm>
      </p:grpSpPr>
      <p:sp>
        <p:nvSpPr>
          <p:cNvPr id="46" name="Google Shape;46;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7" name="Google Shape;47;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8" name="Google Shape;48;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9" name="Google Shape;19;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 name="Google Shape;23;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9" name="Google Shape;39;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0" name="Google Shape;40;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1" name="Google Shape;4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2"/>
        <p:cNvGrpSpPr/>
        <p:nvPr/>
      </p:nvGrpSpPr>
      <p:grpSpPr>
        <a:xfrm>
          <a:off x="0" y="0"/>
          <a:ext cx="0" cy="0"/>
          <a:chOff x="0" y="0"/>
          <a:chExt cx="0" cy="0"/>
        </a:xfrm>
      </p:grpSpPr>
      <p:sp>
        <p:nvSpPr>
          <p:cNvPr id="43" name="Google Shape;43;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4" name="Google Shape;4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pic>
        <p:nvPicPr>
          <p:cNvPr id="9" name="Google Shape;9;p1" descr="Related image"/>
          <p:cNvPicPr preferRelativeResize="0"/>
          <p:nvPr/>
        </p:nvPicPr>
        <p:blipFill rotWithShape="1">
          <a:blip r:embed="rId13">
            <a:alphaModFix/>
          </a:blip>
          <a:srcRect l="5727" r="5201"/>
          <a:stretch/>
        </p:blipFill>
        <p:spPr>
          <a:xfrm>
            <a:off x="0" y="0"/>
            <a:ext cx="9144000" cy="51435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slow" p14:dur="2500">
        <p:push dir="r"/>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jpg"/></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jpg"/></Relationships>
</file>

<file path=ppt/slides/_rels/slide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jp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jp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54"/>
        <p:cNvGrpSpPr/>
        <p:nvPr/>
      </p:nvGrpSpPr>
      <p:grpSpPr>
        <a:xfrm>
          <a:off x="0" y="0"/>
          <a:ext cx="0" cy="0"/>
          <a:chOff x="0" y="0"/>
          <a:chExt cx="0" cy="0"/>
        </a:xfrm>
      </p:grpSpPr>
      <p:sp>
        <p:nvSpPr>
          <p:cNvPr id="55" name="Google Shape;55;p13"/>
          <p:cNvSpPr txBox="1">
            <a:spLocks noGrp="1"/>
          </p:cNvSpPr>
          <p:nvPr>
            <p:ph type="ctrTitle"/>
          </p:nvPr>
        </p:nvSpPr>
        <p:spPr>
          <a:xfrm>
            <a:off x="1782928" y="1525258"/>
            <a:ext cx="5361300" cy="1448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solidFill>
                  <a:srgbClr val="000000"/>
                </a:solidFill>
                <a:latin typeface="Lobster"/>
                <a:ea typeface="Lobster"/>
                <a:cs typeface="Lobster"/>
                <a:sym typeface="Lobster"/>
              </a:rPr>
              <a:t>1930s </a:t>
            </a:r>
            <a:r>
              <a:rPr lang="en" dirty="0" smtClean="0">
                <a:solidFill>
                  <a:srgbClr val="000000"/>
                </a:solidFill>
                <a:latin typeface="Lobster"/>
                <a:ea typeface="Lobster"/>
                <a:cs typeface="Lobster"/>
                <a:sym typeface="Lobster"/>
              </a:rPr>
              <a:t>Films</a:t>
            </a:r>
            <a:endParaRPr dirty="0">
              <a:solidFill>
                <a:srgbClr val="000000"/>
              </a:solidFill>
              <a:latin typeface="Lobster"/>
              <a:ea typeface="Lobster"/>
              <a:cs typeface="Lobster"/>
              <a:sym typeface="Lobster"/>
            </a:endParaRPr>
          </a:p>
        </p:txBody>
      </p:sp>
      <p:pic>
        <p:nvPicPr>
          <p:cNvPr id="56" name="Google Shape;56;p13" descr="Image result for universal monster movie poster"/>
          <p:cNvPicPr preferRelativeResize="0"/>
          <p:nvPr/>
        </p:nvPicPr>
        <p:blipFill>
          <a:blip r:embed="rId3">
            <a:alphaModFix/>
          </a:blip>
          <a:stretch>
            <a:fillRect/>
          </a:stretch>
        </p:blipFill>
        <p:spPr>
          <a:xfrm>
            <a:off x="3195262" y="3105900"/>
            <a:ext cx="2843600" cy="1648325"/>
          </a:xfrm>
          <a:prstGeom prst="rect">
            <a:avLst/>
          </a:prstGeom>
          <a:noFill/>
          <a:ln>
            <a:noFill/>
          </a:ln>
        </p:spPr>
      </p:pic>
      <p:pic>
        <p:nvPicPr>
          <p:cNvPr id="57" name="Google Shape;57;p13" descr="Image result for 1930s movies"/>
          <p:cNvPicPr preferRelativeResize="0"/>
          <p:nvPr/>
        </p:nvPicPr>
        <p:blipFill rotWithShape="1">
          <a:blip r:embed="rId4">
            <a:alphaModFix/>
          </a:blip>
          <a:srcRect t="11733" b="11679"/>
          <a:stretch/>
        </p:blipFill>
        <p:spPr>
          <a:xfrm>
            <a:off x="3105138" y="419300"/>
            <a:ext cx="2933725" cy="1533150"/>
          </a:xfrm>
          <a:prstGeom prst="rect">
            <a:avLst/>
          </a:prstGeom>
          <a:noFill/>
          <a:ln>
            <a:noFill/>
          </a:ln>
        </p:spPr>
      </p:pic>
      <p:pic>
        <p:nvPicPr>
          <p:cNvPr id="58" name="Google Shape;58;p13" descr="Image result for king kong 1933"/>
          <p:cNvPicPr preferRelativeResize="0"/>
          <p:nvPr/>
        </p:nvPicPr>
        <p:blipFill>
          <a:blip r:embed="rId5">
            <a:alphaModFix/>
          </a:blip>
          <a:stretch>
            <a:fillRect/>
          </a:stretch>
        </p:blipFill>
        <p:spPr>
          <a:xfrm>
            <a:off x="6924800" y="902330"/>
            <a:ext cx="1619750" cy="3121608"/>
          </a:xfrm>
          <a:prstGeom prst="rect">
            <a:avLst/>
          </a:prstGeom>
          <a:noFill/>
          <a:ln>
            <a:noFill/>
          </a:ln>
        </p:spPr>
      </p:pic>
      <p:pic>
        <p:nvPicPr>
          <p:cNvPr id="59" name="Google Shape;59;p13" descr="Image result for the wizard of oz"/>
          <p:cNvPicPr preferRelativeResize="0"/>
          <p:nvPr/>
        </p:nvPicPr>
        <p:blipFill>
          <a:blip r:embed="rId6">
            <a:alphaModFix/>
          </a:blip>
          <a:stretch>
            <a:fillRect/>
          </a:stretch>
        </p:blipFill>
        <p:spPr>
          <a:xfrm>
            <a:off x="689575" y="1334726"/>
            <a:ext cx="1619750" cy="227377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6"/>
                                        </p:tgtEl>
                                        <p:attrNameLst>
                                          <p:attrName>style.visibility</p:attrName>
                                        </p:attrNameLst>
                                      </p:cBhvr>
                                      <p:to>
                                        <p:strVal val="visible"/>
                                      </p:to>
                                    </p:set>
                                  </p:childTnLst>
                                </p:cTn>
                              </p:par>
                              <p:par>
                                <p:cTn id="7" presetID="2" presetClass="entr" presetSubtype="2" fill="hold" nodeType="withEffect">
                                  <p:stCondLst>
                                    <p:cond delay="0"/>
                                  </p:stCondLst>
                                  <p:childTnLst>
                                    <p:set>
                                      <p:cBhvr>
                                        <p:cTn id="8" dur="1" fill="hold">
                                          <p:stCondLst>
                                            <p:cond delay="0"/>
                                          </p:stCondLst>
                                        </p:cTn>
                                        <p:tgtEl>
                                          <p:spTgt spid="58"/>
                                        </p:tgtEl>
                                        <p:attrNameLst>
                                          <p:attrName>style.visibility</p:attrName>
                                        </p:attrNameLst>
                                      </p:cBhvr>
                                      <p:to>
                                        <p:strVal val="visible"/>
                                      </p:to>
                                    </p:set>
                                    <p:anim calcmode="lin" valueType="num">
                                      <p:cBhvr additive="base">
                                        <p:cTn id="9" dur="2500"/>
                                        <p:tgtEl>
                                          <p:spTgt spid="58"/>
                                        </p:tgtEl>
                                        <p:attrNameLst>
                                          <p:attrName>ppt_x</p:attrName>
                                        </p:attrNameLst>
                                      </p:cBhvr>
                                      <p:tavLst>
                                        <p:tav tm="0">
                                          <p:val>
                                            <p:strVal val="#ppt_x+1"/>
                                          </p:val>
                                        </p:tav>
                                        <p:tav tm="100000">
                                          <p:val>
                                            <p:strVal val="#ppt_x"/>
                                          </p:val>
                                        </p:tav>
                                      </p:tavLst>
                                    </p:anim>
                                  </p:childTnLst>
                                </p:cTn>
                              </p:par>
                              <p:par>
                                <p:cTn id="10" presetID="10" presetClass="entr" presetSubtype="0" fill="hold" nodeType="with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fade">
                                      <p:cBhvr>
                                        <p:cTn id="12" dur="2500"/>
                                        <p:tgtEl>
                                          <p:spTgt spid="57"/>
                                        </p:tgtEl>
                                      </p:cBhvr>
                                    </p:animEffect>
                                  </p:childTnLst>
                                </p:cTn>
                              </p:par>
                              <p:par>
                                <p:cTn id="13" presetID="2" presetClass="entr" presetSubtype="8" fill="hold" nodeType="withEffect">
                                  <p:stCondLst>
                                    <p:cond delay="0"/>
                                  </p:stCondLst>
                                  <p:childTnLst>
                                    <p:set>
                                      <p:cBhvr>
                                        <p:cTn id="14" dur="1" fill="hold">
                                          <p:stCondLst>
                                            <p:cond delay="0"/>
                                          </p:stCondLst>
                                        </p:cTn>
                                        <p:tgtEl>
                                          <p:spTgt spid="59"/>
                                        </p:tgtEl>
                                        <p:attrNameLst>
                                          <p:attrName>style.visibility</p:attrName>
                                        </p:attrNameLst>
                                      </p:cBhvr>
                                      <p:to>
                                        <p:strVal val="visible"/>
                                      </p:to>
                                    </p:set>
                                    <p:anim calcmode="lin" valueType="num">
                                      <p:cBhvr additive="base">
                                        <p:cTn id="15" dur="2500"/>
                                        <p:tgtEl>
                                          <p:spTgt spid="5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4"/>
          <p:cNvSpPr txBox="1">
            <a:spLocks noGrp="1"/>
          </p:cNvSpPr>
          <p:nvPr>
            <p:ph type="body" idx="1"/>
          </p:nvPr>
        </p:nvSpPr>
        <p:spPr>
          <a:xfrm>
            <a:off x="299650" y="1535625"/>
            <a:ext cx="4507200" cy="3179400"/>
          </a:xfrm>
          <a:prstGeom prst="rect">
            <a:avLst/>
          </a:prstGeom>
        </p:spPr>
        <p:txBody>
          <a:bodyPr spcFirstLastPara="1" wrap="square" lIns="91425" tIns="91425" rIns="91425" bIns="91425" anchor="t" anchorCtr="0">
            <a:noAutofit/>
          </a:bodyPr>
          <a:lstStyle/>
          <a:p>
            <a:pPr marL="0" lvl="0" indent="0" algn="l" rtl="0">
              <a:spcBef>
                <a:spcPts val="1600"/>
              </a:spcBef>
              <a:spcAft>
                <a:spcPts val="0"/>
              </a:spcAft>
              <a:buNone/>
            </a:pPr>
            <a:endParaRPr dirty="0"/>
          </a:p>
          <a:p>
            <a:pPr marL="0" lvl="0" indent="0" algn="l" rtl="0">
              <a:spcBef>
                <a:spcPts val="1600"/>
              </a:spcBef>
              <a:spcAft>
                <a:spcPts val="1600"/>
              </a:spcAft>
              <a:buNone/>
            </a:pPr>
            <a:endParaRPr dirty="0"/>
          </a:p>
        </p:txBody>
      </p:sp>
      <p:pic>
        <p:nvPicPr>
          <p:cNvPr id="65" name="Google Shape;65;p14" descr="Image result for the invisible man movie poster"/>
          <p:cNvPicPr preferRelativeResize="0"/>
          <p:nvPr/>
        </p:nvPicPr>
        <p:blipFill>
          <a:blip r:embed="rId3">
            <a:alphaModFix/>
          </a:blip>
          <a:stretch>
            <a:fillRect/>
          </a:stretch>
        </p:blipFill>
        <p:spPr>
          <a:xfrm>
            <a:off x="6999650" y="408175"/>
            <a:ext cx="1382284" cy="2163575"/>
          </a:xfrm>
          <a:prstGeom prst="rect">
            <a:avLst/>
          </a:prstGeom>
          <a:noFill/>
          <a:ln>
            <a:noFill/>
          </a:ln>
        </p:spPr>
      </p:pic>
      <p:pic>
        <p:nvPicPr>
          <p:cNvPr id="66" name="Google Shape;66;p14" descr="Image result for the mummy 1932 movie poster"/>
          <p:cNvPicPr preferRelativeResize="0"/>
          <p:nvPr/>
        </p:nvPicPr>
        <p:blipFill>
          <a:blip r:embed="rId4">
            <a:alphaModFix/>
          </a:blip>
          <a:stretch>
            <a:fillRect/>
          </a:stretch>
        </p:blipFill>
        <p:spPr>
          <a:xfrm>
            <a:off x="5436500" y="408175"/>
            <a:ext cx="1456087" cy="2163575"/>
          </a:xfrm>
          <a:prstGeom prst="rect">
            <a:avLst/>
          </a:prstGeom>
          <a:noFill/>
          <a:ln>
            <a:noFill/>
          </a:ln>
        </p:spPr>
      </p:pic>
      <p:pic>
        <p:nvPicPr>
          <p:cNvPr id="67" name="Google Shape;67;p14" descr="Image result for universal monster movie poster"/>
          <p:cNvPicPr preferRelativeResize="0"/>
          <p:nvPr/>
        </p:nvPicPr>
        <p:blipFill>
          <a:blip r:embed="rId5">
            <a:alphaModFix/>
          </a:blip>
          <a:stretch>
            <a:fillRect/>
          </a:stretch>
        </p:blipFill>
        <p:spPr>
          <a:xfrm>
            <a:off x="5510453" y="2571750"/>
            <a:ext cx="1382125" cy="2098818"/>
          </a:xfrm>
          <a:prstGeom prst="rect">
            <a:avLst/>
          </a:prstGeom>
          <a:noFill/>
          <a:ln>
            <a:noFill/>
          </a:ln>
        </p:spPr>
      </p:pic>
      <p:pic>
        <p:nvPicPr>
          <p:cNvPr id="68" name="Google Shape;68;p14" descr="Image result for universal monster movie poster"/>
          <p:cNvPicPr preferRelativeResize="0"/>
          <p:nvPr/>
        </p:nvPicPr>
        <p:blipFill>
          <a:blip r:embed="rId6">
            <a:alphaModFix/>
          </a:blip>
          <a:stretch>
            <a:fillRect/>
          </a:stretch>
        </p:blipFill>
        <p:spPr>
          <a:xfrm>
            <a:off x="6962750" y="2587525"/>
            <a:ext cx="1456075" cy="2067275"/>
          </a:xfrm>
          <a:prstGeom prst="rect">
            <a:avLst/>
          </a:prstGeom>
          <a:noFill/>
          <a:ln>
            <a:noFill/>
          </a:ln>
        </p:spPr>
      </p:pic>
      <p:pic>
        <p:nvPicPr>
          <p:cNvPr id="69" name="Google Shape;69;p14"/>
          <p:cNvPicPr preferRelativeResize="0"/>
          <p:nvPr/>
        </p:nvPicPr>
        <p:blipFill rotWithShape="1">
          <a:blip r:embed="rId7">
            <a:alphaModFix/>
          </a:blip>
          <a:srcRect l="3569" t="26280" r="9163" b="17082"/>
          <a:stretch/>
        </p:blipFill>
        <p:spPr>
          <a:xfrm>
            <a:off x="-928100" y="196900"/>
            <a:ext cx="6364599" cy="1386925"/>
          </a:xfrm>
          <a:prstGeom prst="rect">
            <a:avLst/>
          </a:prstGeom>
          <a:noFill/>
          <a:ln>
            <a:noFill/>
          </a:ln>
        </p:spPr>
      </p:pic>
      <p:sp>
        <p:nvSpPr>
          <p:cNvPr id="3" name="Rectangle 2"/>
          <p:cNvSpPr/>
          <p:nvPr/>
        </p:nvSpPr>
        <p:spPr>
          <a:xfrm>
            <a:off x="474132" y="1919110"/>
            <a:ext cx="4244624" cy="1027289"/>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rgbClr val="C00000"/>
                </a:solidFill>
                <a:latin typeface="Bernard MT Condensed" panose="02050806060905020404" pitchFamily="18" charset="0"/>
              </a:rPr>
              <a:t>The true cinematic universe</a:t>
            </a:r>
            <a:endParaRPr lang="en-GB" sz="2000" dirty="0">
              <a:solidFill>
                <a:srgbClr val="C00000"/>
              </a:solidFill>
              <a:latin typeface="Bernard MT Condensed" panose="02050806060905020404" pitchFamily="18" charset="0"/>
            </a:endParaRPr>
          </a:p>
        </p:txBody>
      </p:sp>
      <p:sp>
        <p:nvSpPr>
          <p:cNvPr id="10" name="Rectangle 9"/>
          <p:cNvSpPr/>
          <p:nvPr/>
        </p:nvSpPr>
        <p:spPr>
          <a:xfrm>
            <a:off x="474132" y="3107517"/>
            <a:ext cx="4244624" cy="1027289"/>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rgbClr val="C00000"/>
                </a:solidFill>
                <a:latin typeface="Bernard MT Condensed" panose="02050806060905020404" pitchFamily="18" charset="0"/>
              </a:rPr>
              <a:t>The start of true horror in Hollywood</a:t>
            </a:r>
            <a:endParaRPr lang="en-GB" sz="2000" dirty="0">
              <a:solidFill>
                <a:srgbClr val="C00000"/>
              </a:solidFill>
              <a:latin typeface="Bernard MT Condensed" panose="020508060609050204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500">
        <p:push/>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pic>
        <p:nvPicPr>
          <p:cNvPr id="74" name="Google Shape;74;p15" descr="Image result for king kong 1933"/>
          <p:cNvPicPr preferRelativeResize="0"/>
          <p:nvPr/>
        </p:nvPicPr>
        <p:blipFill>
          <a:blip r:embed="rId3">
            <a:alphaModFix/>
          </a:blip>
          <a:stretch>
            <a:fillRect/>
          </a:stretch>
        </p:blipFill>
        <p:spPr>
          <a:xfrm>
            <a:off x="6258350" y="1304849"/>
            <a:ext cx="1824825" cy="2699725"/>
          </a:xfrm>
          <a:prstGeom prst="rect">
            <a:avLst/>
          </a:prstGeom>
          <a:noFill/>
          <a:ln>
            <a:noFill/>
          </a:ln>
        </p:spPr>
      </p:pic>
      <p:pic>
        <p:nvPicPr>
          <p:cNvPr id="75" name="Google Shape;75;p15"/>
          <p:cNvPicPr preferRelativeResize="0"/>
          <p:nvPr/>
        </p:nvPicPr>
        <p:blipFill>
          <a:blip r:embed="rId4">
            <a:alphaModFix/>
          </a:blip>
          <a:stretch>
            <a:fillRect/>
          </a:stretch>
        </p:blipFill>
        <p:spPr>
          <a:xfrm>
            <a:off x="-136725" y="-266125"/>
            <a:ext cx="5641792" cy="2837874"/>
          </a:xfrm>
          <a:prstGeom prst="rect">
            <a:avLst/>
          </a:prstGeom>
          <a:noFill/>
          <a:ln>
            <a:noFill/>
          </a:ln>
        </p:spPr>
      </p:pic>
      <p:sp>
        <p:nvSpPr>
          <p:cNvPr id="76" name="Google Shape;76;p15"/>
          <p:cNvSpPr txBox="1"/>
          <p:nvPr/>
        </p:nvSpPr>
        <p:spPr>
          <a:xfrm>
            <a:off x="566225" y="1596996"/>
            <a:ext cx="5096100" cy="3120300"/>
          </a:xfrm>
          <a:prstGeom prst="rect">
            <a:avLst/>
          </a:prstGeom>
          <a:noFill/>
          <a:ln>
            <a:noFill/>
          </a:ln>
        </p:spPr>
        <p:txBody>
          <a:bodyPr spcFirstLastPara="1" wrap="square" lIns="91425" tIns="91425" rIns="91425" bIns="91425" anchor="t" anchorCtr="0">
            <a:noAutofit/>
          </a:bodyPr>
          <a:lstStyle/>
          <a:p>
            <a:r>
              <a:rPr lang="en-GB" dirty="0">
                <a:latin typeface="Oswald" panose="020B0604020202020204" charset="0"/>
              </a:rPr>
              <a:t>Apart from Universal Studios there was major popularity for more monster movies and to add competition other studios joint in</a:t>
            </a:r>
            <a:r>
              <a:rPr lang="en-GB" dirty="0" smtClean="0">
                <a:latin typeface="Oswald" panose="020B0604020202020204" charset="0"/>
              </a:rPr>
              <a:t>.</a:t>
            </a:r>
          </a:p>
          <a:p>
            <a:endParaRPr lang="en-GB" dirty="0">
              <a:latin typeface="Oswald" panose="020B0604020202020204" charset="0"/>
            </a:endParaRPr>
          </a:p>
          <a:p>
            <a:r>
              <a:rPr lang="en-GB" dirty="0">
                <a:latin typeface="Oswald" panose="020B0604020202020204" charset="0"/>
              </a:rPr>
              <a:t>The most famous movie from this era of film what impacted culture most was King Kong 1933 what became critically acclaimed in film for its use of stop motion and score while using matte painting, rear projection, miniatures all considered ahead of its time. It is included 7 lists of the Film Institutes and is 43 on the top 100 films. However it had a second release in the 1938 and had scenes cut as it was released before the pre-code era. It would have a sequel called the son of Kong released in the same year but did not reach the same heights.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81" name="Google Shape;81;p16" descr="Image result for alice in wonderland 1933"/>
          <p:cNvPicPr preferRelativeResize="0"/>
          <p:nvPr/>
        </p:nvPicPr>
        <p:blipFill>
          <a:blip r:embed="rId3">
            <a:alphaModFix/>
          </a:blip>
          <a:stretch>
            <a:fillRect/>
          </a:stretch>
        </p:blipFill>
        <p:spPr>
          <a:xfrm>
            <a:off x="5464375" y="631075"/>
            <a:ext cx="2860475" cy="1860425"/>
          </a:xfrm>
          <a:prstGeom prst="rect">
            <a:avLst/>
          </a:prstGeom>
          <a:noFill/>
          <a:ln>
            <a:noFill/>
          </a:ln>
        </p:spPr>
      </p:pic>
      <p:pic>
        <p:nvPicPr>
          <p:cNvPr id="82" name="Google Shape;82;p16" descr="Image result for son of kong"/>
          <p:cNvPicPr preferRelativeResize="0"/>
          <p:nvPr/>
        </p:nvPicPr>
        <p:blipFill>
          <a:blip r:embed="rId4">
            <a:alphaModFix/>
          </a:blip>
          <a:stretch>
            <a:fillRect/>
          </a:stretch>
        </p:blipFill>
        <p:spPr>
          <a:xfrm>
            <a:off x="5464375" y="2633752"/>
            <a:ext cx="2860475" cy="2147198"/>
          </a:xfrm>
          <a:prstGeom prst="rect">
            <a:avLst/>
          </a:prstGeom>
          <a:noFill/>
          <a:ln>
            <a:noFill/>
          </a:ln>
        </p:spPr>
      </p:pic>
      <p:pic>
        <p:nvPicPr>
          <p:cNvPr id="83" name="Google Shape;83;p16"/>
          <p:cNvPicPr preferRelativeResize="0"/>
          <p:nvPr/>
        </p:nvPicPr>
        <p:blipFill>
          <a:blip r:embed="rId5">
            <a:alphaModFix/>
          </a:blip>
          <a:stretch>
            <a:fillRect/>
          </a:stretch>
        </p:blipFill>
        <p:spPr>
          <a:xfrm>
            <a:off x="-148825" y="-373475"/>
            <a:ext cx="4953168" cy="2491501"/>
          </a:xfrm>
          <a:prstGeom prst="rect">
            <a:avLst/>
          </a:prstGeom>
          <a:noFill/>
          <a:ln>
            <a:noFill/>
          </a:ln>
        </p:spPr>
      </p:pic>
      <p:sp>
        <p:nvSpPr>
          <p:cNvPr id="84" name="Google Shape;84;p16"/>
          <p:cNvSpPr txBox="1"/>
          <p:nvPr/>
        </p:nvSpPr>
        <p:spPr>
          <a:xfrm>
            <a:off x="414275" y="1883825"/>
            <a:ext cx="3963600" cy="237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Oswald"/>
                <a:ea typeface="Oswald"/>
                <a:cs typeface="Oswald"/>
                <a:sym typeface="Oswald"/>
              </a:rPr>
              <a:t>Remakes:  .Alice in Wonderland</a:t>
            </a:r>
            <a:endParaRPr sz="1200">
              <a:latin typeface="Oswald"/>
              <a:ea typeface="Oswald"/>
              <a:cs typeface="Oswald"/>
              <a:sym typeface="Oswald"/>
            </a:endParaRPr>
          </a:p>
          <a:p>
            <a:pPr marL="0" lvl="0" indent="0" algn="l" rtl="0">
              <a:spcBef>
                <a:spcPts val="0"/>
              </a:spcBef>
              <a:spcAft>
                <a:spcPts val="0"/>
              </a:spcAft>
              <a:buClr>
                <a:schemeClr val="dk1"/>
              </a:buClr>
              <a:buSzPts val="1100"/>
              <a:buFont typeface="Arial"/>
              <a:buNone/>
            </a:pPr>
            <a:r>
              <a:rPr lang="en" sz="1200">
                <a:latin typeface="Oswald"/>
                <a:ea typeface="Oswald"/>
                <a:cs typeface="Oswald"/>
                <a:sym typeface="Oswald"/>
              </a:rPr>
              <a:t>                 .Cleopatra</a:t>
            </a:r>
            <a:endParaRPr sz="1200">
              <a:latin typeface="Oswald"/>
              <a:ea typeface="Oswald"/>
              <a:cs typeface="Oswald"/>
              <a:sym typeface="Oswald"/>
            </a:endParaRPr>
          </a:p>
          <a:p>
            <a:pPr marL="0" lvl="0" indent="0" algn="l" rtl="0">
              <a:spcBef>
                <a:spcPts val="0"/>
              </a:spcBef>
              <a:spcAft>
                <a:spcPts val="0"/>
              </a:spcAft>
              <a:buClr>
                <a:schemeClr val="dk1"/>
              </a:buClr>
              <a:buSzPts val="1100"/>
              <a:buFont typeface="Arial"/>
              <a:buNone/>
            </a:pPr>
            <a:r>
              <a:rPr lang="en" sz="1200">
                <a:latin typeface="Oswald"/>
                <a:ea typeface="Oswald"/>
                <a:cs typeface="Oswald"/>
                <a:sym typeface="Oswald"/>
              </a:rPr>
              <a:t>                 .Prisoner of Zenda</a:t>
            </a:r>
            <a:endParaRPr sz="1200">
              <a:latin typeface="Oswald"/>
              <a:ea typeface="Oswald"/>
              <a:cs typeface="Oswald"/>
              <a:sym typeface="Oswald"/>
            </a:endParaRPr>
          </a:p>
          <a:p>
            <a:pPr marL="0" lvl="0" indent="0" algn="l" rtl="0">
              <a:spcBef>
                <a:spcPts val="0"/>
              </a:spcBef>
              <a:spcAft>
                <a:spcPts val="0"/>
              </a:spcAft>
              <a:buClr>
                <a:schemeClr val="dk1"/>
              </a:buClr>
              <a:buSzPts val="1100"/>
              <a:buFont typeface="Arial"/>
              <a:buNone/>
            </a:pPr>
            <a:endParaRPr sz="1200">
              <a:solidFill>
                <a:schemeClr val="dk2"/>
              </a:solidFill>
              <a:latin typeface="Oswald"/>
              <a:ea typeface="Oswald"/>
              <a:cs typeface="Oswald"/>
              <a:sym typeface="Oswald"/>
            </a:endParaRPr>
          </a:p>
          <a:p>
            <a:pPr marL="0" lvl="0" indent="0" algn="l" rtl="0">
              <a:spcBef>
                <a:spcPts val="0"/>
              </a:spcBef>
              <a:spcAft>
                <a:spcPts val="0"/>
              </a:spcAft>
              <a:buClr>
                <a:schemeClr val="dk1"/>
              </a:buClr>
              <a:buSzPts val="1100"/>
              <a:buFont typeface="Arial"/>
              <a:buNone/>
            </a:pPr>
            <a:r>
              <a:rPr lang="en" sz="1200">
                <a:latin typeface="Oswald"/>
                <a:ea typeface="Oswald"/>
                <a:cs typeface="Oswald"/>
                <a:sym typeface="Oswald"/>
              </a:rPr>
              <a:t>Sequels became popular for the monster movies as they were successful at the time and were big money makers at the box office while still getting positive reviews from critics. Son of Kong is a great example of this as this sequel was released only 9 months after the original movie.</a:t>
            </a:r>
            <a:endParaRPr sz="1200">
              <a:latin typeface="Oswald"/>
              <a:ea typeface="Oswald"/>
              <a:cs typeface="Oswald"/>
              <a:sym typeface="Oswald"/>
            </a:endParaRPr>
          </a:p>
          <a:p>
            <a:pPr marL="0" lvl="0" indent="0" algn="l" rtl="0">
              <a:spcBef>
                <a:spcPts val="0"/>
              </a:spcBef>
              <a:spcAft>
                <a:spcPts val="0"/>
              </a:spcAft>
              <a:buClr>
                <a:schemeClr val="dk1"/>
              </a:buClr>
              <a:buSzPts val="1100"/>
              <a:buFont typeface="Arial"/>
              <a:buNone/>
            </a:pPr>
            <a:endParaRPr sz="1200">
              <a:latin typeface="Oswald"/>
              <a:ea typeface="Oswald"/>
              <a:cs typeface="Oswald"/>
              <a:sym typeface="Oswald"/>
            </a:endParaRPr>
          </a:p>
          <a:p>
            <a:pPr marL="0" lvl="0" indent="0" algn="l" rtl="0">
              <a:spcBef>
                <a:spcPts val="0"/>
              </a:spcBef>
              <a:spcAft>
                <a:spcPts val="0"/>
              </a:spcAft>
              <a:buClr>
                <a:schemeClr val="dk1"/>
              </a:buClr>
              <a:buSzPts val="1100"/>
              <a:buFont typeface="Arial"/>
              <a:buNone/>
            </a:pPr>
            <a:r>
              <a:rPr lang="en" sz="1200">
                <a:latin typeface="Oswald"/>
                <a:ea typeface="Oswald"/>
                <a:cs typeface="Oswald"/>
                <a:sym typeface="Oswald"/>
              </a:rPr>
              <a:t>Sequels:  .Bride of Frankenstein</a:t>
            </a:r>
            <a:endParaRPr sz="1200">
              <a:latin typeface="Oswald"/>
              <a:ea typeface="Oswald"/>
              <a:cs typeface="Oswald"/>
              <a:sym typeface="Oswald"/>
            </a:endParaRPr>
          </a:p>
          <a:p>
            <a:pPr marL="0" lvl="0" indent="0" algn="l" rtl="0">
              <a:spcBef>
                <a:spcPts val="0"/>
              </a:spcBef>
              <a:spcAft>
                <a:spcPts val="0"/>
              </a:spcAft>
              <a:buClr>
                <a:schemeClr val="dk1"/>
              </a:buClr>
              <a:buSzPts val="1100"/>
              <a:buFont typeface="Arial"/>
              <a:buNone/>
            </a:pPr>
            <a:r>
              <a:rPr lang="en" sz="1200">
                <a:latin typeface="Oswald"/>
                <a:ea typeface="Oswald"/>
                <a:cs typeface="Oswald"/>
                <a:sym typeface="Oswald"/>
              </a:rPr>
              <a:t>               .Dracula’s Daughter</a:t>
            </a:r>
            <a:endParaRPr sz="1200">
              <a:latin typeface="Oswald"/>
              <a:ea typeface="Oswald"/>
              <a:cs typeface="Oswald"/>
              <a:sym typeface="Oswald"/>
            </a:endParaRPr>
          </a:p>
          <a:p>
            <a:pPr marL="0" lvl="0" indent="0" algn="l" rtl="0">
              <a:spcBef>
                <a:spcPts val="0"/>
              </a:spcBef>
              <a:spcAft>
                <a:spcPts val="0"/>
              </a:spcAft>
              <a:buClr>
                <a:schemeClr val="dk1"/>
              </a:buClr>
              <a:buSzPts val="1100"/>
              <a:buFont typeface="Arial"/>
              <a:buNone/>
            </a:pPr>
            <a:r>
              <a:rPr lang="en" sz="1200">
                <a:latin typeface="Oswald"/>
                <a:ea typeface="Oswald"/>
                <a:cs typeface="Oswald"/>
                <a:sym typeface="Oswald"/>
              </a:rPr>
              <a:t>               .Son of Frankenstein</a:t>
            </a:r>
            <a:endParaRPr sz="1200">
              <a:latin typeface="Oswald"/>
              <a:ea typeface="Oswald"/>
              <a:cs typeface="Oswald"/>
              <a:sym typeface="Oswald"/>
            </a:endParaRPr>
          </a:p>
        </p:txBody>
      </p:sp>
    </p:spTree>
  </p:cSld>
  <p:clrMapOvr>
    <a:masterClrMapping/>
  </p:clrMapOvr>
  <mc:AlternateContent xmlns:mc="http://schemas.openxmlformats.org/markup-compatibility/2006" xmlns:p14="http://schemas.microsoft.com/office/powerpoint/2010/main">
    <mc:Choice Requires="p14">
      <p:transition spd="slow" p14:dur="2500">
        <p:push/>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7" descr="Image result for gone with the wind"/>
          <p:cNvPicPr preferRelativeResize="0"/>
          <p:nvPr/>
        </p:nvPicPr>
        <p:blipFill>
          <a:blip r:embed="rId3">
            <a:alphaModFix/>
          </a:blip>
          <a:stretch>
            <a:fillRect/>
          </a:stretch>
        </p:blipFill>
        <p:spPr>
          <a:xfrm>
            <a:off x="5612625" y="3111575"/>
            <a:ext cx="2913649" cy="1640325"/>
          </a:xfrm>
          <a:prstGeom prst="rect">
            <a:avLst/>
          </a:prstGeom>
          <a:noFill/>
          <a:ln>
            <a:noFill/>
          </a:ln>
        </p:spPr>
      </p:pic>
      <p:pic>
        <p:nvPicPr>
          <p:cNvPr id="90" name="Google Shape;90;p17" descr="Image result for mr smith goes to washington"/>
          <p:cNvPicPr preferRelativeResize="0"/>
          <p:nvPr/>
        </p:nvPicPr>
        <p:blipFill>
          <a:blip r:embed="rId4">
            <a:alphaModFix/>
          </a:blip>
          <a:stretch>
            <a:fillRect/>
          </a:stretch>
        </p:blipFill>
        <p:spPr>
          <a:xfrm>
            <a:off x="5612625" y="875602"/>
            <a:ext cx="2913651" cy="1745198"/>
          </a:xfrm>
          <a:prstGeom prst="rect">
            <a:avLst/>
          </a:prstGeom>
          <a:noFill/>
          <a:ln>
            <a:noFill/>
          </a:ln>
        </p:spPr>
      </p:pic>
      <p:pic>
        <p:nvPicPr>
          <p:cNvPr id="91" name="Google Shape;91;p17"/>
          <p:cNvPicPr preferRelativeResize="0"/>
          <p:nvPr/>
        </p:nvPicPr>
        <p:blipFill>
          <a:blip r:embed="rId5">
            <a:alphaModFix/>
          </a:blip>
          <a:stretch>
            <a:fillRect/>
          </a:stretch>
        </p:blipFill>
        <p:spPr>
          <a:xfrm>
            <a:off x="-117050" y="-303075"/>
            <a:ext cx="3261006" cy="1640325"/>
          </a:xfrm>
          <a:prstGeom prst="rect">
            <a:avLst/>
          </a:prstGeom>
          <a:noFill/>
          <a:ln>
            <a:noFill/>
          </a:ln>
        </p:spPr>
      </p:pic>
      <p:sp>
        <p:nvSpPr>
          <p:cNvPr id="92" name="Google Shape;92;p17"/>
          <p:cNvSpPr txBox="1"/>
          <p:nvPr/>
        </p:nvSpPr>
        <p:spPr>
          <a:xfrm>
            <a:off x="216875" y="1199575"/>
            <a:ext cx="5096100" cy="3373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dirty="0">
                <a:solidFill>
                  <a:schemeClr val="dk2"/>
                </a:solidFill>
                <a:latin typeface="Oswald" panose="020B0604020202020204" charset="0"/>
              </a:rPr>
              <a:t>Gone with the </a:t>
            </a:r>
            <a:r>
              <a:rPr lang="en" dirty="0" smtClean="0">
                <a:solidFill>
                  <a:schemeClr val="dk2"/>
                </a:solidFill>
                <a:latin typeface="Oswald" panose="020B0604020202020204" charset="0"/>
              </a:rPr>
              <a:t>wind</a:t>
            </a:r>
            <a:endParaRPr lang="en" sz="1100" dirty="0">
              <a:solidFill>
                <a:schemeClr val="dk2"/>
              </a:solidFill>
            </a:endParaRPr>
          </a:p>
          <a:p>
            <a:pPr fontAlgn="t"/>
            <a:r>
              <a:rPr lang="en-US" sz="1200" dirty="0" smtClean="0">
                <a:latin typeface="Oswald" panose="020B0604020202020204" charset="0"/>
              </a:rPr>
              <a:t>“The </a:t>
            </a:r>
            <a:r>
              <a:rPr lang="en-US" sz="1200" dirty="0">
                <a:latin typeface="Oswald" panose="020B0604020202020204" charset="0"/>
              </a:rPr>
              <a:t>result is a film which is a major event in the history of the industry but only a minor achievement in motion-picture </a:t>
            </a:r>
            <a:r>
              <a:rPr lang="en-US" sz="1200" dirty="0" smtClean="0">
                <a:latin typeface="Oswald" panose="020B0604020202020204" charset="0"/>
              </a:rPr>
              <a:t>art.</a:t>
            </a:r>
            <a:r>
              <a:rPr lang="en-GB" sz="1200" b="1" dirty="0" smtClean="0">
                <a:latin typeface="Oswald" panose="020B0604020202020204" charset="0"/>
              </a:rPr>
              <a:t>”</a:t>
            </a:r>
            <a:r>
              <a:rPr lang="en-GB" sz="1200" dirty="0" smtClean="0">
                <a:latin typeface="Oswald" panose="020B0604020202020204" charset="0"/>
              </a:rPr>
              <a:t> </a:t>
            </a:r>
            <a:r>
              <a:rPr lang="en-US" sz="1200" i="1" dirty="0">
                <a:latin typeface="Oswald" panose="020B0604020202020204" charset="0"/>
              </a:rPr>
              <a:t> Franz </a:t>
            </a:r>
            <a:r>
              <a:rPr lang="en-US" sz="1200" i="1" dirty="0" err="1">
                <a:latin typeface="Oswald" panose="020B0604020202020204" charset="0"/>
              </a:rPr>
              <a:t>Hoellering</a:t>
            </a:r>
            <a:r>
              <a:rPr lang="en-US" sz="1200" i="1" dirty="0">
                <a:latin typeface="Oswald" panose="020B0604020202020204" charset="0"/>
              </a:rPr>
              <a:t>, reviewer for The Nation</a:t>
            </a:r>
            <a:endParaRPr lang="en-GB" sz="1200" dirty="0">
              <a:latin typeface="Oswald" panose="020B0604020202020204" charset="0"/>
            </a:endParaRPr>
          </a:p>
          <a:p>
            <a:pPr marL="0" lvl="0" indent="0" algn="l" rtl="0">
              <a:lnSpc>
                <a:spcPct val="115000"/>
              </a:lnSpc>
              <a:spcBef>
                <a:spcPts val="0"/>
              </a:spcBef>
              <a:spcAft>
                <a:spcPts val="0"/>
              </a:spcAft>
              <a:buClr>
                <a:schemeClr val="dk1"/>
              </a:buClr>
              <a:buSzPts val="1100"/>
              <a:buFont typeface="Arial"/>
              <a:buNone/>
            </a:pPr>
            <a:r>
              <a:rPr lang="en-US" sz="1200" dirty="0">
                <a:latin typeface="Oswald" panose="020B0604020202020204" charset="0"/>
              </a:rPr>
              <a:t> </a:t>
            </a:r>
            <a:endParaRPr lang="en-US" sz="1200" dirty="0" smtClean="0">
              <a:latin typeface="Oswald" panose="020B0604020202020204" charset="0"/>
            </a:endParaRPr>
          </a:p>
          <a:p>
            <a:pPr>
              <a:lnSpc>
                <a:spcPct val="115000"/>
              </a:lnSpc>
              <a:buClr>
                <a:schemeClr val="dk1"/>
              </a:buClr>
              <a:buSzPts val="1100"/>
            </a:pPr>
            <a:r>
              <a:rPr lang="en" sz="1600" dirty="0">
                <a:solidFill>
                  <a:schemeClr val="dk2"/>
                </a:solidFill>
                <a:latin typeface="Oswald" panose="020B0604020202020204" charset="0"/>
              </a:rPr>
              <a:t>The wizard of Oz</a:t>
            </a:r>
          </a:p>
          <a:p>
            <a:pPr marL="0" lvl="0" indent="0" algn="l" rtl="0">
              <a:lnSpc>
                <a:spcPct val="115000"/>
              </a:lnSpc>
              <a:spcBef>
                <a:spcPts val="0"/>
              </a:spcBef>
              <a:spcAft>
                <a:spcPts val="0"/>
              </a:spcAft>
              <a:buClr>
                <a:schemeClr val="dk1"/>
              </a:buClr>
              <a:buSzPts val="1100"/>
              <a:buFont typeface="Arial"/>
              <a:buNone/>
            </a:pPr>
            <a:endParaRPr lang="en-GB" sz="1600" dirty="0">
              <a:solidFill>
                <a:schemeClr val="dk2"/>
              </a:solidFill>
              <a:latin typeface="Oswald" panose="020B0604020202020204" charset="0"/>
            </a:endParaRPr>
          </a:p>
          <a:p>
            <a:pPr lvl="0">
              <a:lnSpc>
                <a:spcPct val="115000"/>
              </a:lnSpc>
              <a:buClr>
                <a:schemeClr val="dk1"/>
              </a:buClr>
              <a:buSzPts val="1100"/>
            </a:pPr>
            <a:r>
              <a:rPr lang="en-US" sz="1200" i="1" dirty="0">
                <a:latin typeface="Oswald" panose="020B0604020202020204" charset="0"/>
              </a:rPr>
              <a:t>Harrison's </a:t>
            </a:r>
            <a:r>
              <a:rPr lang="en-US" sz="1200" i="1" dirty="0" smtClean="0">
                <a:latin typeface="Oswald" panose="020B0604020202020204" charset="0"/>
              </a:rPr>
              <a:t>Reports </a:t>
            </a:r>
            <a:r>
              <a:rPr lang="en-US" sz="1200" dirty="0" smtClean="0">
                <a:latin typeface="Oswald" panose="020B0604020202020204" charset="0"/>
              </a:rPr>
              <a:t>wrote</a:t>
            </a:r>
            <a:r>
              <a:rPr lang="en-US" sz="1200" dirty="0">
                <a:latin typeface="Oswald" panose="020B0604020202020204" charset="0"/>
              </a:rPr>
              <a:t>, "Even though some persons are not interested in pictures of this type, it is possible that they will be eager to see this picture just for its technical treatment. The performances are good, and the incidental music is of considerable aid. Pictures of this caliber bring credit to the industry."</a:t>
            </a:r>
            <a:endParaRPr sz="1200" dirty="0">
              <a:solidFill>
                <a:schemeClr val="dk2"/>
              </a:solidFill>
              <a:latin typeface="Oswald" panose="020B0604020202020204" charset="0"/>
            </a:endParaRPr>
          </a:p>
          <a:p>
            <a:pPr marL="0" lvl="0" indent="0" algn="l" rtl="0">
              <a:lnSpc>
                <a:spcPct val="115000"/>
              </a:lnSpc>
              <a:spcBef>
                <a:spcPts val="1600"/>
              </a:spcBef>
              <a:spcAft>
                <a:spcPts val="0"/>
              </a:spcAft>
              <a:buClr>
                <a:schemeClr val="dk1"/>
              </a:buClr>
              <a:buSzPts val="1100"/>
              <a:buFont typeface="Arial"/>
              <a:buNone/>
            </a:pPr>
            <a:r>
              <a:rPr lang="en" dirty="0" smtClean="0">
                <a:solidFill>
                  <a:schemeClr val="dk2"/>
                </a:solidFill>
                <a:latin typeface="Oswald" panose="020B0604020202020204" charset="0"/>
              </a:rPr>
              <a:t>Mr </a:t>
            </a:r>
            <a:r>
              <a:rPr lang="en" dirty="0">
                <a:solidFill>
                  <a:schemeClr val="dk2"/>
                </a:solidFill>
                <a:latin typeface="Oswald" panose="020B0604020202020204" charset="0"/>
              </a:rPr>
              <a:t>Smith goes to </a:t>
            </a:r>
            <a:r>
              <a:rPr lang="en" dirty="0" smtClean="0">
                <a:solidFill>
                  <a:schemeClr val="dk2"/>
                </a:solidFill>
                <a:latin typeface="Oswald" panose="020B0604020202020204" charset="0"/>
              </a:rPr>
              <a:t>Washington</a:t>
            </a:r>
          </a:p>
          <a:p>
            <a:pPr marL="0" lvl="0" indent="0" algn="l" rtl="0">
              <a:lnSpc>
                <a:spcPct val="115000"/>
              </a:lnSpc>
              <a:spcBef>
                <a:spcPts val="1600"/>
              </a:spcBef>
              <a:spcAft>
                <a:spcPts val="0"/>
              </a:spcAft>
              <a:buClr>
                <a:schemeClr val="dk1"/>
              </a:buClr>
              <a:buSzPts val="1100"/>
              <a:buFont typeface="Arial"/>
              <a:buNone/>
            </a:pPr>
            <a:r>
              <a:rPr lang="en-GB" sz="1200" dirty="0" smtClean="0">
                <a:solidFill>
                  <a:schemeClr val="tx1"/>
                </a:solidFill>
                <a:latin typeface="Oswald" panose="020B0604020202020204" charset="0"/>
              </a:rPr>
              <a:t>“This is classic Capricorn” Don </a:t>
            </a:r>
            <a:r>
              <a:rPr lang="en-GB" sz="1200" dirty="0" err="1" smtClean="0">
                <a:solidFill>
                  <a:schemeClr val="tx1"/>
                </a:solidFill>
                <a:latin typeface="Oswald" panose="020B0604020202020204" charset="0"/>
              </a:rPr>
              <a:t>Druker</a:t>
            </a:r>
            <a:r>
              <a:rPr lang="en-GB" sz="1200" dirty="0" smtClean="0">
                <a:solidFill>
                  <a:schemeClr val="tx1"/>
                </a:solidFill>
                <a:latin typeface="Oswald" panose="020B0604020202020204" charset="0"/>
              </a:rPr>
              <a:t>, Chicago Reader</a:t>
            </a:r>
            <a:endParaRPr sz="1200" dirty="0">
              <a:solidFill>
                <a:schemeClr val="tx1"/>
              </a:solidFill>
              <a:latin typeface="Oswald" panose="020B0604020202020204" charset="0"/>
            </a:endParaRPr>
          </a:p>
        </p:txBody>
      </p:sp>
    </p:spTree>
  </p:cSld>
  <p:clrMapOvr>
    <a:masterClrMapping/>
  </p:clrMapOvr>
  <mc:AlternateContent xmlns:mc="http://schemas.openxmlformats.org/markup-compatibility/2006" xmlns:p14="http://schemas.microsoft.com/office/powerpoint/2010/main">
    <mc:Choice Requires="p14">
      <p:transition spd="slow" p14:dur="2500">
        <p:push dir="r"/>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8"/>
          <p:cNvSpPr txBox="1">
            <a:spLocks noGrp="1"/>
          </p:cNvSpPr>
          <p:nvPr>
            <p:ph type="body" idx="1"/>
          </p:nvPr>
        </p:nvSpPr>
        <p:spPr>
          <a:xfrm>
            <a:off x="223200" y="1099300"/>
            <a:ext cx="4724100" cy="330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dirty="0">
                <a:latin typeface="Oswald"/>
                <a:ea typeface="Oswald"/>
                <a:cs typeface="Oswald"/>
                <a:sym typeface="Oswald"/>
              </a:rPr>
              <a:t>Quote on Victor Fleming</a:t>
            </a:r>
            <a:endParaRPr sz="1200" dirty="0">
              <a:latin typeface="Oswald"/>
              <a:ea typeface="Oswald"/>
              <a:cs typeface="Oswald"/>
              <a:sym typeface="Oswald"/>
            </a:endParaRPr>
          </a:p>
          <a:p>
            <a:pPr marL="0" lvl="0" indent="0" algn="l" rtl="0">
              <a:spcBef>
                <a:spcPts val="1600"/>
              </a:spcBef>
              <a:spcAft>
                <a:spcPts val="0"/>
              </a:spcAft>
              <a:buNone/>
            </a:pPr>
            <a:r>
              <a:rPr lang="en" sz="1200" dirty="0">
                <a:solidFill>
                  <a:schemeClr val="dk1"/>
                </a:solidFill>
                <a:highlight>
                  <a:srgbClr val="FFFFFF"/>
                </a:highlight>
                <a:latin typeface="Oswald"/>
                <a:ea typeface="Oswald"/>
                <a:cs typeface="Oswald"/>
                <a:sym typeface="Oswald"/>
              </a:rPr>
              <a:t> ‘Who directed </a:t>
            </a:r>
            <a:r>
              <a:rPr lang="en" sz="1200" dirty="0">
                <a:solidFill>
                  <a:schemeClr val="dk1"/>
                </a:solidFill>
                <a:latin typeface="Oswald"/>
                <a:ea typeface="Oswald"/>
                <a:cs typeface="Oswald"/>
                <a:sym typeface="Oswald"/>
              </a:rPr>
              <a:t>Gone with the Wind</a:t>
            </a:r>
            <a:r>
              <a:rPr lang="en" sz="1200" dirty="0">
                <a:solidFill>
                  <a:schemeClr val="dk1"/>
                </a:solidFill>
                <a:highlight>
                  <a:srgbClr val="FFFFFF"/>
                </a:highlight>
                <a:latin typeface="Oswald"/>
                <a:ea typeface="Oswald"/>
                <a:cs typeface="Oswald"/>
                <a:sym typeface="Oswald"/>
              </a:rPr>
              <a:t>?” and nobody knows; you give them a second clue – it’s the same guy who directed </a:t>
            </a:r>
            <a:r>
              <a:rPr lang="en" sz="1200" dirty="0">
                <a:solidFill>
                  <a:schemeClr val="dk1"/>
                </a:solidFill>
                <a:latin typeface="Oswald"/>
                <a:ea typeface="Oswald"/>
                <a:cs typeface="Oswald"/>
                <a:sym typeface="Oswald"/>
              </a:rPr>
              <a:t>The Wizard of Oz </a:t>
            </a:r>
            <a:r>
              <a:rPr lang="en" sz="1200" dirty="0">
                <a:solidFill>
                  <a:schemeClr val="dk1"/>
                </a:solidFill>
                <a:highlight>
                  <a:srgbClr val="FFFFFF"/>
                </a:highlight>
                <a:latin typeface="Oswald"/>
                <a:ea typeface="Oswald"/>
                <a:cs typeface="Oswald"/>
                <a:sym typeface="Oswald"/>
              </a:rPr>
              <a:t>– and they say Mervyn LeRoy. Victor Fleming was either a wonderful director or the luckiest son of a b**ch in the world.”  – Joseph L. Mankiewicz</a:t>
            </a:r>
            <a:endParaRPr sz="1200" dirty="0">
              <a:solidFill>
                <a:schemeClr val="dk1"/>
              </a:solidFill>
              <a:highlight>
                <a:srgbClr val="FFFFFF"/>
              </a:highlight>
              <a:latin typeface="Oswald"/>
              <a:ea typeface="Oswald"/>
              <a:cs typeface="Oswald"/>
              <a:sym typeface="Oswald"/>
            </a:endParaRPr>
          </a:p>
          <a:p>
            <a:pPr marL="0" lvl="0" indent="0" algn="l" rtl="0">
              <a:spcBef>
                <a:spcPts val="1600"/>
              </a:spcBef>
              <a:spcAft>
                <a:spcPts val="0"/>
              </a:spcAft>
              <a:buClr>
                <a:schemeClr val="dk1"/>
              </a:buClr>
              <a:buSzPts val="1100"/>
              <a:buFont typeface="Arial"/>
              <a:buNone/>
            </a:pPr>
            <a:r>
              <a:rPr lang="en" sz="1200" dirty="0">
                <a:latin typeface="Oswald"/>
                <a:ea typeface="Oswald"/>
                <a:cs typeface="Oswald"/>
                <a:sym typeface="Oswald"/>
              </a:rPr>
              <a:t>Norman Z Mcleod reviews on his film A Gift.</a:t>
            </a:r>
            <a:endParaRPr sz="1200" dirty="0">
              <a:solidFill>
                <a:schemeClr val="dk1"/>
              </a:solidFill>
              <a:highlight>
                <a:srgbClr val="FFFFFF"/>
              </a:highlight>
              <a:latin typeface="Oswald"/>
              <a:ea typeface="Oswald"/>
              <a:cs typeface="Oswald"/>
              <a:sym typeface="Oswald"/>
            </a:endParaRPr>
          </a:p>
          <a:p>
            <a:pPr marL="0" lvl="0" indent="0" algn="l" rtl="0">
              <a:spcBef>
                <a:spcPts val="1600"/>
              </a:spcBef>
              <a:spcAft>
                <a:spcPts val="0"/>
              </a:spcAft>
              <a:buClr>
                <a:schemeClr val="dk1"/>
              </a:buClr>
              <a:buSzPts val="1100"/>
              <a:buFont typeface="Arial"/>
              <a:buNone/>
            </a:pPr>
            <a:r>
              <a:rPr lang="en" sz="1200" dirty="0">
                <a:solidFill>
                  <a:srgbClr val="333333"/>
                </a:solidFill>
                <a:highlight>
                  <a:srgbClr val="FFFFFF"/>
                </a:highlight>
                <a:latin typeface="Oswald"/>
                <a:ea typeface="Oswald"/>
                <a:cs typeface="Oswald"/>
                <a:sym typeface="Oswald"/>
              </a:rPr>
              <a:t>I</a:t>
            </a:r>
            <a:r>
              <a:rPr lang="en" sz="1200" dirty="0">
                <a:solidFill>
                  <a:srgbClr val="000000"/>
                </a:solidFill>
                <a:highlight>
                  <a:srgbClr val="FFFFFF"/>
                </a:highlight>
                <a:latin typeface="Oswald"/>
                <a:ea typeface="Oswald"/>
                <a:cs typeface="Oswald"/>
                <a:sym typeface="Oswald"/>
              </a:rPr>
              <a:t>t's A Gift (1934) is often cited as W. C. Fields' best and funniest picture - it is undoubtedly one of the greatest, classic comedies ever made,</a:t>
            </a:r>
            <a:endParaRPr sz="1200" dirty="0">
              <a:solidFill>
                <a:srgbClr val="000000"/>
              </a:solidFill>
              <a:highlight>
                <a:srgbClr val="FFFFFF"/>
              </a:highlight>
              <a:latin typeface="Oswald"/>
              <a:ea typeface="Oswald"/>
              <a:cs typeface="Oswald"/>
              <a:sym typeface="Oswald"/>
            </a:endParaRPr>
          </a:p>
          <a:p>
            <a:pPr marL="0" lvl="0" indent="0" algn="l" rtl="0">
              <a:spcBef>
                <a:spcPts val="1600"/>
              </a:spcBef>
              <a:spcAft>
                <a:spcPts val="0"/>
              </a:spcAft>
              <a:buNone/>
            </a:pPr>
            <a:r>
              <a:rPr lang="en" sz="1200" dirty="0">
                <a:solidFill>
                  <a:srgbClr val="000000"/>
                </a:solidFill>
                <a:highlight>
                  <a:srgbClr val="FFFFFF"/>
                </a:highlight>
                <a:latin typeface="Oswald"/>
                <a:ea typeface="Oswald"/>
                <a:cs typeface="Oswald"/>
                <a:sym typeface="Oswald"/>
              </a:rPr>
              <a:t>W.C. Fields in his prime. If not his best, not far from it.</a:t>
            </a:r>
            <a:endParaRPr sz="1200" dirty="0">
              <a:solidFill>
                <a:srgbClr val="000000"/>
              </a:solidFill>
              <a:highlight>
                <a:srgbClr val="FFFFFF"/>
              </a:highlight>
              <a:latin typeface="Oswald"/>
              <a:ea typeface="Oswald"/>
              <a:cs typeface="Oswald"/>
              <a:sym typeface="Oswald"/>
            </a:endParaRPr>
          </a:p>
          <a:p>
            <a:pPr marL="0" lvl="0" indent="0" algn="l" rtl="0">
              <a:spcBef>
                <a:spcPts val="1600"/>
              </a:spcBef>
              <a:spcAft>
                <a:spcPts val="1600"/>
              </a:spcAft>
              <a:buNone/>
            </a:pPr>
            <a:endParaRPr sz="1200" dirty="0">
              <a:solidFill>
                <a:schemeClr val="dk1"/>
              </a:solidFill>
              <a:highlight>
                <a:srgbClr val="FFFFFF"/>
              </a:highlight>
              <a:latin typeface="Oswald"/>
              <a:ea typeface="Oswald"/>
              <a:cs typeface="Oswald"/>
              <a:sym typeface="Oswald"/>
            </a:endParaRPr>
          </a:p>
        </p:txBody>
      </p:sp>
      <p:pic>
        <p:nvPicPr>
          <p:cNvPr id="98" name="Google Shape;98;p18" descr="Image result for victor fleming"/>
          <p:cNvPicPr preferRelativeResize="0"/>
          <p:nvPr/>
        </p:nvPicPr>
        <p:blipFill>
          <a:blip r:embed="rId3">
            <a:alphaModFix/>
          </a:blip>
          <a:stretch>
            <a:fillRect/>
          </a:stretch>
        </p:blipFill>
        <p:spPr>
          <a:xfrm>
            <a:off x="5344075" y="980200"/>
            <a:ext cx="3048000" cy="3543300"/>
          </a:xfrm>
          <a:prstGeom prst="rect">
            <a:avLst/>
          </a:prstGeom>
          <a:noFill/>
          <a:ln>
            <a:noFill/>
          </a:ln>
        </p:spPr>
      </p:pic>
      <p:pic>
        <p:nvPicPr>
          <p:cNvPr id="99" name="Google Shape;99;p18"/>
          <p:cNvPicPr preferRelativeResize="0"/>
          <p:nvPr/>
        </p:nvPicPr>
        <p:blipFill rotWithShape="1">
          <a:blip r:embed="rId4">
            <a:alphaModFix/>
          </a:blip>
          <a:srcRect l="10877" t="25668" r="39135" b="29456"/>
          <a:stretch/>
        </p:blipFill>
        <p:spPr>
          <a:xfrm>
            <a:off x="80375" y="-90075"/>
            <a:ext cx="3398901" cy="15926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500">
        <p:push/>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9"/>
          <p:cNvSpPr txBox="1">
            <a:spLocks noGrp="1"/>
          </p:cNvSpPr>
          <p:nvPr>
            <p:ph type="body" idx="1"/>
          </p:nvPr>
        </p:nvSpPr>
        <p:spPr>
          <a:xfrm>
            <a:off x="96400" y="1152475"/>
            <a:ext cx="51060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000000"/>
                </a:solidFill>
                <a:latin typeface="Oswald"/>
                <a:ea typeface="Oswald"/>
                <a:cs typeface="Oswald"/>
                <a:sym typeface="Oswald"/>
              </a:rPr>
              <a:t>The most well known studios at the time were Universal Picture, Paramount Picture, MGM, Fox Film and Warner Bros.</a:t>
            </a:r>
            <a:endParaRPr sz="1200">
              <a:solidFill>
                <a:srgbClr val="000000"/>
              </a:solidFill>
              <a:latin typeface="Oswald"/>
              <a:ea typeface="Oswald"/>
              <a:cs typeface="Oswald"/>
              <a:sym typeface="Oswald"/>
            </a:endParaRPr>
          </a:p>
          <a:p>
            <a:pPr marL="0" lvl="0" indent="0" algn="l" rtl="0">
              <a:spcBef>
                <a:spcPts val="1600"/>
              </a:spcBef>
              <a:spcAft>
                <a:spcPts val="0"/>
              </a:spcAft>
              <a:buNone/>
            </a:pPr>
            <a:endParaRPr sz="1200">
              <a:latin typeface="Oswald"/>
              <a:ea typeface="Oswald"/>
              <a:cs typeface="Oswald"/>
              <a:sym typeface="Oswald"/>
            </a:endParaRPr>
          </a:p>
          <a:p>
            <a:pPr marL="0" lvl="0" indent="0" algn="l" rtl="0">
              <a:spcBef>
                <a:spcPts val="1600"/>
              </a:spcBef>
              <a:spcAft>
                <a:spcPts val="0"/>
              </a:spcAft>
              <a:buNone/>
            </a:pPr>
            <a:endParaRPr sz="1200">
              <a:latin typeface="Oswald"/>
              <a:ea typeface="Oswald"/>
              <a:cs typeface="Oswald"/>
              <a:sym typeface="Oswald"/>
            </a:endParaRPr>
          </a:p>
          <a:p>
            <a:pPr marL="0" lvl="0" indent="0" algn="l" rtl="0">
              <a:spcBef>
                <a:spcPts val="1600"/>
              </a:spcBef>
              <a:spcAft>
                <a:spcPts val="0"/>
              </a:spcAft>
              <a:buNone/>
            </a:pPr>
            <a:endParaRPr sz="1200">
              <a:latin typeface="Oswald"/>
              <a:ea typeface="Oswald"/>
              <a:cs typeface="Oswald"/>
              <a:sym typeface="Oswald"/>
            </a:endParaRPr>
          </a:p>
          <a:p>
            <a:pPr marL="0" lvl="0" indent="0" algn="l" rtl="0">
              <a:spcBef>
                <a:spcPts val="1600"/>
              </a:spcBef>
              <a:spcAft>
                <a:spcPts val="0"/>
              </a:spcAft>
              <a:buNone/>
            </a:pPr>
            <a:endParaRPr sz="1200">
              <a:latin typeface="Oswald"/>
              <a:ea typeface="Oswald"/>
              <a:cs typeface="Oswald"/>
              <a:sym typeface="Oswald"/>
            </a:endParaRPr>
          </a:p>
          <a:p>
            <a:pPr marL="0" lvl="0" indent="0" algn="l" rtl="0">
              <a:spcBef>
                <a:spcPts val="1600"/>
              </a:spcBef>
              <a:spcAft>
                <a:spcPts val="0"/>
              </a:spcAft>
              <a:buNone/>
            </a:pPr>
            <a:endParaRPr sz="1200">
              <a:latin typeface="Oswald"/>
              <a:ea typeface="Oswald"/>
              <a:cs typeface="Oswald"/>
              <a:sym typeface="Oswald"/>
            </a:endParaRPr>
          </a:p>
          <a:p>
            <a:pPr marL="0" lvl="0" indent="0" algn="l" rtl="0">
              <a:spcBef>
                <a:spcPts val="1600"/>
              </a:spcBef>
              <a:spcAft>
                <a:spcPts val="0"/>
              </a:spcAft>
              <a:buNone/>
            </a:pPr>
            <a:r>
              <a:rPr lang="en" sz="1200">
                <a:solidFill>
                  <a:srgbClr val="000000"/>
                </a:solidFill>
                <a:latin typeface="Oswald"/>
                <a:ea typeface="Oswald"/>
                <a:cs typeface="Oswald"/>
                <a:sym typeface="Oswald"/>
              </a:rPr>
              <a:t>Actors of the time Boris Laguf(Frankenstein), Claudette Colbert(Cleopatra) and most famously Charlie Chaplin who was apart of the silent era of film.</a:t>
            </a:r>
            <a:endParaRPr sz="1200">
              <a:solidFill>
                <a:srgbClr val="000000"/>
              </a:solidFill>
              <a:latin typeface="Oswald"/>
              <a:ea typeface="Oswald"/>
              <a:cs typeface="Oswald"/>
              <a:sym typeface="Oswald"/>
            </a:endParaRPr>
          </a:p>
          <a:p>
            <a:pPr marL="0" lvl="0" indent="0" algn="l" rtl="0">
              <a:spcBef>
                <a:spcPts val="1600"/>
              </a:spcBef>
              <a:spcAft>
                <a:spcPts val="1600"/>
              </a:spcAft>
              <a:buNone/>
            </a:pPr>
            <a:endParaRPr sz="1200">
              <a:latin typeface="Oswald"/>
              <a:ea typeface="Oswald"/>
              <a:cs typeface="Oswald"/>
              <a:sym typeface="Oswald"/>
            </a:endParaRPr>
          </a:p>
        </p:txBody>
      </p:sp>
      <p:pic>
        <p:nvPicPr>
          <p:cNvPr id="105" name="Google Shape;105;p19"/>
          <p:cNvPicPr preferRelativeResize="0"/>
          <p:nvPr/>
        </p:nvPicPr>
        <p:blipFill>
          <a:blip r:embed="rId3">
            <a:alphaModFix/>
          </a:blip>
          <a:stretch>
            <a:fillRect/>
          </a:stretch>
        </p:blipFill>
        <p:spPr>
          <a:xfrm>
            <a:off x="-865450" y="-421313"/>
            <a:ext cx="4737001" cy="2382775"/>
          </a:xfrm>
          <a:prstGeom prst="rect">
            <a:avLst/>
          </a:prstGeom>
          <a:noFill/>
          <a:ln>
            <a:noFill/>
          </a:ln>
        </p:spPr>
      </p:pic>
      <p:pic>
        <p:nvPicPr>
          <p:cNvPr id="106" name="Google Shape;106;p19" descr="Related image"/>
          <p:cNvPicPr preferRelativeResize="0"/>
          <p:nvPr/>
        </p:nvPicPr>
        <p:blipFill>
          <a:blip r:embed="rId4">
            <a:alphaModFix/>
          </a:blip>
          <a:stretch>
            <a:fillRect/>
          </a:stretch>
        </p:blipFill>
        <p:spPr>
          <a:xfrm>
            <a:off x="5268076" y="2845900"/>
            <a:ext cx="2098850" cy="1585275"/>
          </a:xfrm>
          <a:prstGeom prst="rect">
            <a:avLst/>
          </a:prstGeom>
          <a:noFill/>
          <a:ln>
            <a:noFill/>
          </a:ln>
        </p:spPr>
      </p:pic>
      <p:pic>
        <p:nvPicPr>
          <p:cNvPr id="107" name="Google Shape;107;p19" descr="Related image"/>
          <p:cNvPicPr preferRelativeResize="0"/>
          <p:nvPr/>
        </p:nvPicPr>
        <p:blipFill>
          <a:blip r:embed="rId5">
            <a:alphaModFix/>
          </a:blip>
          <a:stretch>
            <a:fillRect/>
          </a:stretch>
        </p:blipFill>
        <p:spPr>
          <a:xfrm>
            <a:off x="5268075" y="1152480"/>
            <a:ext cx="2098850" cy="1605620"/>
          </a:xfrm>
          <a:prstGeom prst="rect">
            <a:avLst/>
          </a:prstGeom>
          <a:noFill/>
          <a:ln>
            <a:noFill/>
          </a:ln>
        </p:spPr>
      </p:pic>
      <p:pic>
        <p:nvPicPr>
          <p:cNvPr id="108" name="Google Shape;108;p19"/>
          <p:cNvPicPr preferRelativeResize="0"/>
          <p:nvPr/>
        </p:nvPicPr>
        <p:blipFill>
          <a:blip r:embed="rId6">
            <a:alphaModFix/>
          </a:blip>
          <a:stretch>
            <a:fillRect/>
          </a:stretch>
        </p:blipFill>
        <p:spPr>
          <a:xfrm>
            <a:off x="2114450" y="-574287"/>
            <a:ext cx="4641400" cy="2334675"/>
          </a:xfrm>
          <a:prstGeom prst="rect">
            <a:avLst/>
          </a:prstGeom>
          <a:noFill/>
          <a:ln>
            <a:noFill/>
          </a:ln>
        </p:spPr>
      </p:pic>
      <p:sp>
        <p:nvSpPr>
          <p:cNvPr id="109" name="Google Shape;109;p19"/>
          <p:cNvSpPr txBox="1"/>
          <p:nvPr/>
        </p:nvSpPr>
        <p:spPr>
          <a:xfrm>
            <a:off x="3019225" y="173200"/>
            <a:ext cx="452400" cy="83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800"/>
              <a:t>/</a:t>
            </a:r>
            <a:endParaRPr sz="4800"/>
          </a:p>
        </p:txBody>
      </p:sp>
      <p:pic>
        <p:nvPicPr>
          <p:cNvPr id="110" name="Google Shape;110;p19" descr="Image result for charlie chaplin"/>
          <p:cNvPicPr preferRelativeResize="0"/>
          <p:nvPr/>
        </p:nvPicPr>
        <p:blipFill>
          <a:blip r:embed="rId7">
            <a:alphaModFix/>
          </a:blip>
          <a:stretch>
            <a:fillRect/>
          </a:stretch>
        </p:blipFill>
        <p:spPr>
          <a:xfrm>
            <a:off x="7366925" y="1152475"/>
            <a:ext cx="1680925" cy="3278700"/>
          </a:xfrm>
          <a:prstGeom prst="rect">
            <a:avLst/>
          </a:prstGeom>
          <a:noFill/>
          <a:ln>
            <a:noFill/>
          </a:ln>
        </p:spPr>
      </p:pic>
      <p:pic>
        <p:nvPicPr>
          <p:cNvPr id="111" name="Google Shape;111;p19"/>
          <p:cNvPicPr preferRelativeResize="0"/>
          <p:nvPr/>
        </p:nvPicPr>
        <p:blipFill>
          <a:blip r:embed="rId8">
            <a:alphaModFix/>
          </a:blip>
          <a:stretch>
            <a:fillRect/>
          </a:stretch>
        </p:blipFill>
        <p:spPr>
          <a:xfrm>
            <a:off x="945727" y="1760399"/>
            <a:ext cx="3470025" cy="198367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TotalTime>
  <Words>433</Words>
  <Application>Microsoft Office PowerPoint</Application>
  <PresentationFormat>On-screen Show (16:9)</PresentationFormat>
  <Paragraphs>36</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Bernard MT Condensed</vt:lpstr>
      <vt:lpstr>Lobster</vt:lpstr>
      <vt:lpstr>Oswald</vt:lpstr>
      <vt:lpstr>Simple Light</vt:lpstr>
      <vt:lpstr>1930s Films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1930s in Film</dc:title>
  <dc:creator>Joshua Linden</dc:creator>
  <cp:lastModifiedBy>Joshua Linden</cp:lastModifiedBy>
  <cp:revision>4</cp:revision>
  <dcterms:modified xsi:type="dcterms:W3CDTF">2018-11-13T10:44:34Z</dcterms:modified>
</cp:coreProperties>
</file>